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52"/>
  </p:notesMasterIdLst>
  <p:sldIdLst>
    <p:sldId id="321" r:id="rId2"/>
    <p:sldId id="256" r:id="rId3"/>
    <p:sldId id="257" r:id="rId4"/>
    <p:sldId id="260" r:id="rId5"/>
    <p:sldId id="258" r:id="rId6"/>
    <p:sldId id="262" r:id="rId7"/>
    <p:sldId id="281" r:id="rId8"/>
    <p:sldId id="282" r:id="rId9"/>
    <p:sldId id="259" r:id="rId10"/>
    <p:sldId id="322" r:id="rId11"/>
    <p:sldId id="323" r:id="rId12"/>
    <p:sldId id="324" r:id="rId13"/>
    <p:sldId id="325" r:id="rId14"/>
    <p:sldId id="326" r:id="rId15"/>
    <p:sldId id="261" r:id="rId16"/>
    <p:sldId id="263" r:id="rId17"/>
    <p:sldId id="265" r:id="rId18"/>
    <p:sldId id="266" r:id="rId19"/>
    <p:sldId id="267" r:id="rId20"/>
    <p:sldId id="268" r:id="rId21"/>
    <p:sldId id="270" r:id="rId22"/>
    <p:sldId id="271" r:id="rId23"/>
    <p:sldId id="272" r:id="rId24"/>
    <p:sldId id="273" r:id="rId25"/>
    <p:sldId id="274" r:id="rId26"/>
    <p:sldId id="275" r:id="rId27"/>
    <p:sldId id="276" r:id="rId28"/>
    <p:sldId id="279" r:id="rId29"/>
    <p:sldId id="302" r:id="rId30"/>
    <p:sldId id="303" r:id="rId31"/>
    <p:sldId id="327" r:id="rId32"/>
    <p:sldId id="328" r:id="rId33"/>
    <p:sldId id="329" r:id="rId34"/>
    <p:sldId id="330" r:id="rId35"/>
    <p:sldId id="331" r:id="rId36"/>
    <p:sldId id="332" r:id="rId37"/>
    <p:sldId id="336" r:id="rId38"/>
    <p:sldId id="337" r:id="rId39"/>
    <p:sldId id="333" r:id="rId40"/>
    <p:sldId id="334" r:id="rId41"/>
    <p:sldId id="335" r:id="rId42"/>
    <p:sldId id="338" r:id="rId43"/>
    <p:sldId id="339" r:id="rId44"/>
    <p:sldId id="340" r:id="rId45"/>
    <p:sldId id="341" r:id="rId46"/>
    <p:sldId id="277" r:id="rId47"/>
    <p:sldId id="278" r:id="rId48"/>
    <p:sldId id="343" r:id="rId49"/>
    <p:sldId id="342" r:id="rId50"/>
    <p:sldId id="344" r:id="rId51"/>
  </p:sldIdLst>
  <p:sldSz cx="12192000" cy="6858000"/>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1F28"/>
    <a:srgbClr val="EBE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15" autoAdjust="0"/>
    <p:restoredTop sz="87993" autoAdjust="0"/>
  </p:normalViewPr>
  <p:slideViewPr>
    <p:cSldViewPr snapToGrid="0">
      <p:cViewPr varScale="1">
        <p:scale>
          <a:sx n="56" d="100"/>
          <a:sy n="56" d="100"/>
        </p:scale>
        <p:origin x="-930"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987156-159D-446B-B96F-66580545926B}"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l-GR"/>
        </a:p>
      </dgm:t>
    </dgm:pt>
    <dgm:pt modelId="{E4A40FF7-4E7F-409F-AC65-6553FA153C6A}">
      <dgm:prSet phldrT="[Κείμενο]"/>
      <dgm:spPr/>
      <dgm:t>
        <a:bodyPr/>
        <a:lstStyle/>
        <a:p>
          <a:r>
            <a:rPr lang="el-GR" dirty="0"/>
            <a:t>Πυρετός και εξάνθημα</a:t>
          </a:r>
        </a:p>
      </dgm:t>
    </dgm:pt>
    <dgm:pt modelId="{E8595E0C-C34E-4806-9C7B-27C6DA67F10A}" type="parTrans" cxnId="{67DEB09D-63C9-4FC8-AD9E-61282B382324}">
      <dgm:prSet/>
      <dgm:spPr/>
      <dgm:t>
        <a:bodyPr/>
        <a:lstStyle/>
        <a:p>
          <a:endParaRPr lang="el-GR"/>
        </a:p>
      </dgm:t>
    </dgm:pt>
    <dgm:pt modelId="{F77A452E-C024-425A-A80B-70ACE7108D61}" type="sibTrans" cxnId="{67DEB09D-63C9-4FC8-AD9E-61282B382324}">
      <dgm:prSet/>
      <dgm:spPr/>
      <dgm:t>
        <a:bodyPr/>
        <a:lstStyle/>
        <a:p>
          <a:endParaRPr lang="el-GR"/>
        </a:p>
      </dgm:t>
    </dgm:pt>
    <dgm:pt modelId="{25EAD26E-D9D0-4E1D-B26E-CD21FE573130}">
      <dgm:prSet phldrT="[Κείμενο]"/>
      <dgm:spPr/>
      <dgm:t>
        <a:bodyPr/>
        <a:lstStyle/>
        <a:p>
          <a:r>
            <a:rPr lang="el-GR" dirty="0"/>
            <a:t>Ερυθρά </a:t>
          </a:r>
        </a:p>
      </dgm:t>
    </dgm:pt>
    <dgm:pt modelId="{261B2F57-19FC-4822-827A-4414B6C4E42A}" type="parTrans" cxnId="{411F774E-EAA2-4FB5-9337-6C989A5D6750}">
      <dgm:prSet/>
      <dgm:spPr/>
      <dgm:t>
        <a:bodyPr/>
        <a:lstStyle/>
        <a:p>
          <a:endParaRPr lang="el-GR"/>
        </a:p>
      </dgm:t>
    </dgm:pt>
    <dgm:pt modelId="{5C0AE196-F262-4DF9-B201-0815BE19D09A}" type="sibTrans" cxnId="{411F774E-EAA2-4FB5-9337-6C989A5D6750}">
      <dgm:prSet/>
      <dgm:spPr/>
      <dgm:t>
        <a:bodyPr/>
        <a:lstStyle/>
        <a:p>
          <a:endParaRPr lang="el-GR"/>
        </a:p>
      </dgm:t>
    </dgm:pt>
    <dgm:pt modelId="{066A97EF-045D-4FC5-8E55-A8D22570F59C}">
      <dgm:prSet phldrT="[Κείμενο]"/>
      <dgm:spPr/>
      <dgm:t>
        <a:bodyPr/>
        <a:lstStyle/>
        <a:p>
          <a:r>
            <a:rPr lang="el-GR" dirty="0" err="1"/>
            <a:t>Ερπητοϊός</a:t>
          </a:r>
          <a:r>
            <a:rPr lang="el-GR" dirty="0"/>
            <a:t> τύπου 6 και 7</a:t>
          </a:r>
        </a:p>
      </dgm:t>
    </dgm:pt>
    <dgm:pt modelId="{08478C13-395C-4717-ABF7-57BF808FC2B2}" type="parTrans" cxnId="{D9D184A4-0A59-4952-B098-471C065F6754}">
      <dgm:prSet/>
      <dgm:spPr/>
      <dgm:t>
        <a:bodyPr/>
        <a:lstStyle/>
        <a:p>
          <a:endParaRPr lang="el-GR"/>
        </a:p>
      </dgm:t>
    </dgm:pt>
    <dgm:pt modelId="{CD790A07-3A00-493D-8671-C7167373F85D}" type="sibTrans" cxnId="{D9D184A4-0A59-4952-B098-471C065F6754}">
      <dgm:prSet/>
      <dgm:spPr/>
      <dgm:t>
        <a:bodyPr/>
        <a:lstStyle/>
        <a:p>
          <a:endParaRPr lang="el-GR"/>
        </a:p>
      </dgm:t>
    </dgm:pt>
    <dgm:pt modelId="{66BEB690-370B-47A3-8533-7C377B9070E9}">
      <dgm:prSet/>
      <dgm:spPr/>
      <dgm:t>
        <a:bodyPr/>
        <a:lstStyle/>
        <a:p>
          <a:r>
            <a:rPr lang="el-GR" dirty="0"/>
            <a:t>Ιλαρά</a:t>
          </a:r>
        </a:p>
      </dgm:t>
    </dgm:pt>
    <dgm:pt modelId="{8628E10D-9AD6-4B0A-8C4C-BA295A0D7E69}" type="parTrans" cxnId="{9F2017B3-2351-47A9-A65F-9D3EF155BC0D}">
      <dgm:prSet/>
      <dgm:spPr/>
      <dgm:t>
        <a:bodyPr/>
        <a:lstStyle/>
        <a:p>
          <a:endParaRPr lang="el-GR"/>
        </a:p>
      </dgm:t>
    </dgm:pt>
    <dgm:pt modelId="{1708816D-461F-46E9-8FCD-1F2F085C3C35}" type="sibTrans" cxnId="{9F2017B3-2351-47A9-A65F-9D3EF155BC0D}">
      <dgm:prSet/>
      <dgm:spPr/>
      <dgm:t>
        <a:bodyPr/>
        <a:lstStyle/>
        <a:p>
          <a:endParaRPr lang="el-GR"/>
        </a:p>
      </dgm:t>
    </dgm:pt>
    <dgm:pt modelId="{A45E5A44-8C6C-4D4E-82DA-DE2B303F5199}">
      <dgm:prSet/>
      <dgm:spPr/>
      <dgm:t>
        <a:bodyPr/>
        <a:lstStyle/>
        <a:p>
          <a:r>
            <a:rPr lang="el-GR" dirty="0" err="1"/>
            <a:t>Παρβοϊός</a:t>
          </a:r>
          <a:r>
            <a:rPr lang="el-GR" dirty="0"/>
            <a:t> Β19</a:t>
          </a:r>
        </a:p>
      </dgm:t>
    </dgm:pt>
    <dgm:pt modelId="{F63CF791-C6D5-4D86-94D5-4152A82DF64E}" type="parTrans" cxnId="{32DD4C8C-854A-4FE5-8FE7-9E8201A06D02}">
      <dgm:prSet/>
      <dgm:spPr/>
      <dgm:t>
        <a:bodyPr/>
        <a:lstStyle/>
        <a:p>
          <a:endParaRPr lang="el-GR"/>
        </a:p>
      </dgm:t>
    </dgm:pt>
    <dgm:pt modelId="{12D7400C-3F53-413A-A667-FBCFE97ED211}" type="sibTrans" cxnId="{32DD4C8C-854A-4FE5-8FE7-9E8201A06D02}">
      <dgm:prSet/>
      <dgm:spPr/>
      <dgm:t>
        <a:bodyPr/>
        <a:lstStyle/>
        <a:p>
          <a:endParaRPr lang="el-GR"/>
        </a:p>
      </dgm:t>
    </dgm:pt>
    <dgm:pt modelId="{CEC4A040-14A3-428D-AECE-0A4B3FC68B8A}">
      <dgm:prSet/>
      <dgm:spPr/>
      <dgm:t>
        <a:bodyPr/>
        <a:lstStyle/>
        <a:p>
          <a:r>
            <a:rPr lang="el-GR" dirty="0"/>
            <a:t>ΕΒ</a:t>
          </a:r>
          <a:r>
            <a:rPr lang="en-US" dirty="0"/>
            <a:t>V</a:t>
          </a:r>
          <a:endParaRPr lang="el-GR" dirty="0"/>
        </a:p>
      </dgm:t>
    </dgm:pt>
    <dgm:pt modelId="{1775584F-BCFB-4DCB-BCC3-3F52E75189A4}" type="parTrans" cxnId="{F37539C2-DCA9-4EF7-8D7B-61141D0F246B}">
      <dgm:prSet/>
      <dgm:spPr/>
      <dgm:t>
        <a:bodyPr/>
        <a:lstStyle/>
        <a:p>
          <a:endParaRPr lang="el-GR"/>
        </a:p>
      </dgm:t>
    </dgm:pt>
    <dgm:pt modelId="{C446904D-479B-437D-9461-957636EC5F77}" type="sibTrans" cxnId="{F37539C2-DCA9-4EF7-8D7B-61141D0F246B}">
      <dgm:prSet/>
      <dgm:spPr/>
      <dgm:t>
        <a:bodyPr/>
        <a:lstStyle/>
        <a:p>
          <a:endParaRPr lang="el-GR"/>
        </a:p>
      </dgm:t>
    </dgm:pt>
    <dgm:pt modelId="{80EC0BF2-359D-442F-8577-999135FAC8E0}">
      <dgm:prSet phldrT="[Κείμενο]"/>
      <dgm:spPr/>
      <dgm:t>
        <a:bodyPr/>
        <a:lstStyle/>
        <a:p>
          <a:r>
            <a:rPr lang="el-GR" dirty="0" err="1"/>
            <a:t>Εντεροϊοί</a:t>
          </a:r>
          <a:endParaRPr lang="el-GR" dirty="0"/>
        </a:p>
      </dgm:t>
    </dgm:pt>
    <dgm:pt modelId="{374CFDD5-C40E-4AC0-96BF-0B81648FA17B}" type="sibTrans" cxnId="{B5EEC600-4175-4C80-AAC5-8FE8D8C922C5}">
      <dgm:prSet/>
      <dgm:spPr/>
      <dgm:t>
        <a:bodyPr/>
        <a:lstStyle/>
        <a:p>
          <a:endParaRPr lang="el-GR"/>
        </a:p>
      </dgm:t>
    </dgm:pt>
    <dgm:pt modelId="{04AE445F-3065-490C-8FD5-1F29069E72CE}" type="parTrans" cxnId="{B5EEC600-4175-4C80-AAC5-8FE8D8C922C5}">
      <dgm:prSet/>
      <dgm:spPr/>
      <dgm:t>
        <a:bodyPr/>
        <a:lstStyle/>
        <a:p>
          <a:endParaRPr lang="el-GR"/>
        </a:p>
      </dgm:t>
    </dgm:pt>
    <dgm:pt modelId="{CFE41519-BDE4-4B4D-8060-F2550B55DCA4}">
      <dgm:prSet/>
      <dgm:spPr/>
      <dgm:t>
        <a:bodyPr/>
        <a:lstStyle/>
        <a:p>
          <a:r>
            <a:rPr lang="el-GR" dirty="0"/>
            <a:t> </a:t>
          </a:r>
          <a:r>
            <a:rPr lang="en-US" dirty="0" err="1"/>
            <a:t>IgM</a:t>
          </a:r>
          <a:r>
            <a:rPr lang="en-US" dirty="0"/>
            <a:t>,</a:t>
          </a:r>
          <a:r>
            <a:rPr lang="el-GR" dirty="0"/>
            <a:t> </a:t>
          </a:r>
          <a:r>
            <a:rPr lang="en-US" dirty="0" err="1"/>
            <a:t>IgG</a:t>
          </a:r>
          <a:r>
            <a:rPr lang="el-GR" dirty="0"/>
            <a:t>, </a:t>
          </a:r>
          <a:r>
            <a:rPr lang="en-US" dirty="0"/>
            <a:t>PCR</a:t>
          </a:r>
          <a:endParaRPr lang="el-GR" dirty="0"/>
        </a:p>
      </dgm:t>
    </dgm:pt>
    <dgm:pt modelId="{20019289-700E-479D-91C0-53145716D714}" type="parTrans" cxnId="{0FCC668A-1C83-4E1B-A45C-D9E529D6BBC7}">
      <dgm:prSet/>
      <dgm:spPr/>
      <dgm:t>
        <a:bodyPr/>
        <a:lstStyle/>
        <a:p>
          <a:endParaRPr lang="el-GR"/>
        </a:p>
      </dgm:t>
    </dgm:pt>
    <dgm:pt modelId="{6CFFE1C2-1DED-487A-8B0D-1CCBDB7B38FF}" type="sibTrans" cxnId="{0FCC668A-1C83-4E1B-A45C-D9E529D6BBC7}">
      <dgm:prSet/>
      <dgm:spPr/>
      <dgm:t>
        <a:bodyPr/>
        <a:lstStyle/>
        <a:p>
          <a:endParaRPr lang="el-GR"/>
        </a:p>
      </dgm:t>
    </dgm:pt>
    <dgm:pt modelId="{7CF3F152-DE5B-4A72-BE74-CB32CD292F50}">
      <dgm:prSet/>
      <dgm:spPr/>
      <dgm:t>
        <a:bodyPr/>
        <a:lstStyle/>
        <a:p>
          <a:r>
            <a:rPr lang="en-US" dirty="0"/>
            <a:t> </a:t>
          </a:r>
          <a:r>
            <a:rPr lang="en-US" dirty="0" err="1"/>
            <a:t>IgM</a:t>
          </a:r>
          <a:r>
            <a:rPr lang="en-US" dirty="0"/>
            <a:t>, </a:t>
          </a:r>
          <a:r>
            <a:rPr lang="en-US" dirty="0" err="1"/>
            <a:t>IgG</a:t>
          </a:r>
          <a:r>
            <a:rPr lang="en-US" dirty="0"/>
            <a:t>, PCR</a:t>
          </a:r>
          <a:endParaRPr lang="el-GR" dirty="0"/>
        </a:p>
      </dgm:t>
    </dgm:pt>
    <dgm:pt modelId="{3ABEFBFF-A7D7-4A5F-956A-BDA2319C4D50}" type="parTrans" cxnId="{2A5F616D-0009-4453-8520-74B33D953DBD}">
      <dgm:prSet/>
      <dgm:spPr/>
      <dgm:t>
        <a:bodyPr/>
        <a:lstStyle/>
        <a:p>
          <a:endParaRPr lang="el-GR"/>
        </a:p>
      </dgm:t>
    </dgm:pt>
    <dgm:pt modelId="{90FA7A9D-758D-4A77-9C89-FC241475C4DD}" type="sibTrans" cxnId="{2A5F616D-0009-4453-8520-74B33D953DBD}">
      <dgm:prSet/>
      <dgm:spPr/>
      <dgm:t>
        <a:bodyPr/>
        <a:lstStyle/>
        <a:p>
          <a:endParaRPr lang="el-GR"/>
        </a:p>
      </dgm:t>
    </dgm:pt>
    <dgm:pt modelId="{BECE7F38-5D52-4BC9-834C-2D0829AB997C}">
      <dgm:prSet/>
      <dgm:spPr/>
      <dgm:t>
        <a:bodyPr/>
        <a:lstStyle/>
        <a:p>
          <a:r>
            <a:rPr lang="en-US" dirty="0" err="1"/>
            <a:t>IgM</a:t>
          </a:r>
          <a:r>
            <a:rPr lang="en-US" dirty="0"/>
            <a:t>, </a:t>
          </a:r>
          <a:r>
            <a:rPr lang="en-US" dirty="0" err="1"/>
            <a:t>IgG</a:t>
          </a:r>
          <a:r>
            <a:rPr lang="en-US" dirty="0"/>
            <a:t>, PCR</a:t>
          </a:r>
          <a:endParaRPr lang="el-GR" dirty="0"/>
        </a:p>
      </dgm:t>
    </dgm:pt>
    <dgm:pt modelId="{D5BAE930-9962-416C-8100-ADC9C6CB8138}" type="parTrans" cxnId="{8E608E12-18C9-4C24-A1C5-B78A1D9D63BC}">
      <dgm:prSet/>
      <dgm:spPr/>
      <dgm:t>
        <a:bodyPr/>
        <a:lstStyle/>
        <a:p>
          <a:endParaRPr lang="el-GR"/>
        </a:p>
      </dgm:t>
    </dgm:pt>
    <dgm:pt modelId="{95FE0023-5497-4737-907F-22DC0844C2FE}" type="sibTrans" cxnId="{8E608E12-18C9-4C24-A1C5-B78A1D9D63BC}">
      <dgm:prSet/>
      <dgm:spPr/>
      <dgm:t>
        <a:bodyPr/>
        <a:lstStyle/>
        <a:p>
          <a:endParaRPr lang="el-GR"/>
        </a:p>
      </dgm:t>
    </dgm:pt>
    <dgm:pt modelId="{CA366D02-5360-46C6-906A-C5A611D9555D}">
      <dgm:prSet/>
      <dgm:spPr/>
      <dgm:t>
        <a:bodyPr/>
        <a:lstStyle/>
        <a:p>
          <a:r>
            <a:rPr lang="en-US" dirty="0" err="1"/>
            <a:t>IgM</a:t>
          </a:r>
          <a:r>
            <a:rPr lang="en-US" dirty="0"/>
            <a:t>, </a:t>
          </a:r>
          <a:r>
            <a:rPr lang="en-US" dirty="0" err="1"/>
            <a:t>IgG</a:t>
          </a:r>
          <a:r>
            <a:rPr lang="en-US" dirty="0"/>
            <a:t>, EBCA</a:t>
          </a:r>
          <a:endParaRPr lang="el-GR" dirty="0"/>
        </a:p>
      </dgm:t>
    </dgm:pt>
    <dgm:pt modelId="{A1B386CB-DB16-4E40-961A-B172E633A3E2}" type="parTrans" cxnId="{D584686F-BBEC-4A1A-BEB0-58CE4629FF6E}">
      <dgm:prSet/>
      <dgm:spPr/>
      <dgm:t>
        <a:bodyPr/>
        <a:lstStyle/>
        <a:p>
          <a:endParaRPr lang="el-GR"/>
        </a:p>
      </dgm:t>
    </dgm:pt>
    <dgm:pt modelId="{B217E412-919C-4EA4-8DA6-4D4E84EFC26B}" type="sibTrans" cxnId="{D584686F-BBEC-4A1A-BEB0-58CE4629FF6E}">
      <dgm:prSet/>
      <dgm:spPr/>
      <dgm:t>
        <a:bodyPr/>
        <a:lstStyle/>
        <a:p>
          <a:endParaRPr lang="el-GR"/>
        </a:p>
      </dgm:t>
    </dgm:pt>
    <dgm:pt modelId="{B06996FA-67C8-4426-8850-A4547FE3C415}">
      <dgm:prSet/>
      <dgm:spPr/>
      <dgm:t>
        <a:bodyPr/>
        <a:lstStyle/>
        <a:p>
          <a:r>
            <a:rPr lang="en-US" dirty="0" err="1"/>
            <a:t>IgM</a:t>
          </a:r>
          <a:r>
            <a:rPr lang="en-US" dirty="0"/>
            <a:t>, </a:t>
          </a:r>
          <a:r>
            <a:rPr lang="en-US" dirty="0" err="1"/>
            <a:t>IgG</a:t>
          </a:r>
          <a:r>
            <a:rPr lang="en-US" dirty="0"/>
            <a:t>, PCR</a:t>
          </a:r>
          <a:endParaRPr lang="el-GR" dirty="0"/>
        </a:p>
      </dgm:t>
    </dgm:pt>
    <dgm:pt modelId="{97226DDA-4BEA-477A-8ECD-88F33F8B7B4B}" type="parTrans" cxnId="{408B6AA4-3438-4B2B-A02D-0E63AED66F06}">
      <dgm:prSet/>
      <dgm:spPr/>
      <dgm:t>
        <a:bodyPr/>
        <a:lstStyle/>
        <a:p>
          <a:endParaRPr lang="el-GR"/>
        </a:p>
      </dgm:t>
    </dgm:pt>
    <dgm:pt modelId="{3D933E4F-2513-46B6-8BC5-AEC53D71805B}" type="sibTrans" cxnId="{408B6AA4-3438-4B2B-A02D-0E63AED66F06}">
      <dgm:prSet/>
      <dgm:spPr/>
      <dgm:t>
        <a:bodyPr/>
        <a:lstStyle/>
        <a:p>
          <a:endParaRPr lang="el-GR"/>
        </a:p>
      </dgm:t>
    </dgm:pt>
    <dgm:pt modelId="{1A2B0772-8CEF-4F18-B2C0-1F175B40DB0F}">
      <dgm:prSet/>
      <dgm:spPr/>
      <dgm:t>
        <a:bodyPr/>
        <a:lstStyle/>
        <a:p>
          <a:r>
            <a:rPr lang="en-US" dirty="0" err="1"/>
            <a:t>IgM</a:t>
          </a:r>
          <a:r>
            <a:rPr lang="en-US" dirty="0"/>
            <a:t>, </a:t>
          </a:r>
          <a:r>
            <a:rPr lang="en-US" dirty="0" err="1"/>
            <a:t>IgG</a:t>
          </a:r>
          <a:r>
            <a:rPr lang="en-US" dirty="0"/>
            <a:t>, PCR</a:t>
          </a:r>
          <a:endParaRPr lang="el-GR" dirty="0"/>
        </a:p>
      </dgm:t>
    </dgm:pt>
    <dgm:pt modelId="{BC63D2C5-99D9-445F-868C-53D585B591B4}" type="parTrans" cxnId="{254B92B8-A904-4B34-BE3F-BA08762C5B68}">
      <dgm:prSet/>
      <dgm:spPr/>
      <dgm:t>
        <a:bodyPr/>
        <a:lstStyle/>
        <a:p>
          <a:endParaRPr lang="el-GR"/>
        </a:p>
      </dgm:t>
    </dgm:pt>
    <dgm:pt modelId="{024B26DF-869B-4777-B17B-2048DD444DBE}" type="sibTrans" cxnId="{254B92B8-A904-4B34-BE3F-BA08762C5B68}">
      <dgm:prSet/>
      <dgm:spPr/>
      <dgm:t>
        <a:bodyPr/>
        <a:lstStyle/>
        <a:p>
          <a:endParaRPr lang="el-GR"/>
        </a:p>
      </dgm:t>
    </dgm:pt>
    <dgm:pt modelId="{E779EBBD-1F0B-4234-B8F7-695833D67752}">
      <dgm:prSet/>
      <dgm:spPr/>
      <dgm:t>
        <a:bodyPr/>
        <a:lstStyle/>
        <a:p>
          <a:r>
            <a:rPr lang="el-GR" dirty="0" err="1"/>
            <a:t>Οπισθοωτιαία</a:t>
          </a:r>
          <a:r>
            <a:rPr lang="el-GR" dirty="0"/>
            <a:t> Λεμφαδενίτιδα</a:t>
          </a:r>
        </a:p>
      </dgm:t>
    </dgm:pt>
    <dgm:pt modelId="{23C45B38-490B-48C9-85E4-548CE256C3F4}" type="parTrans" cxnId="{8D827A9D-B322-45E8-9CF9-6616CFE0EDAE}">
      <dgm:prSet/>
      <dgm:spPr/>
      <dgm:t>
        <a:bodyPr/>
        <a:lstStyle/>
        <a:p>
          <a:endParaRPr lang="el-GR"/>
        </a:p>
      </dgm:t>
    </dgm:pt>
    <dgm:pt modelId="{234F9E4B-99B1-43BD-92AF-8C0FA9BC978B}" type="sibTrans" cxnId="{8D827A9D-B322-45E8-9CF9-6616CFE0EDAE}">
      <dgm:prSet/>
      <dgm:spPr/>
      <dgm:t>
        <a:bodyPr/>
        <a:lstStyle/>
        <a:p>
          <a:endParaRPr lang="el-GR"/>
        </a:p>
      </dgm:t>
    </dgm:pt>
    <dgm:pt modelId="{F0501491-AFC5-407B-8DEF-C9E66C6EC899}">
      <dgm:prSet/>
      <dgm:spPr/>
      <dgm:t>
        <a:bodyPr/>
        <a:lstStyle/>
        <a:p>
          <a:r>
            <a:rPr lang="el-GR" dirty="0"/>
            <a:t>Πρόδρομο στάδιο, κηλίδες </a:t>
          </a:r>
          <a:r>
            <a:rPr lang="en-US" dirty="0" err="1"/>
            <a:t>Koplik</a:t>
          </a:r>
          <a:endParaRPr lang="el-GR" dirty="0"/>
        </a:p>
      </dgm:t>
    </dgm:pt>
    <dgm:pt modelId="{9F95820C-55F6-4242-9EC1-B8DC930EA8C0}" type="parTrans" cxnId="{E9692BD4-8EFE-46F5-8D2B-A895AEB884B7}">
      <dgm:prSet/>
      <dgm:spPr/>
      <dgm:t>
        <a:bodyPr/>
        <a:lstStyle/>
        <a:p>
          <a:endParaRPr lang="el-GR"/>
        </a:p>
      </dgm:t>
    </dgm:pt>
    <dgm:pt modelId="{430B0385-2169-4A80-B579-700408CC9CB1}" type="sibTrans" cxnId="{E9692BD4-8EFE-46F5-8D2B-A895AEB884B7}">
      <dgm:prSet/>
      <dgm:spPr/>
      <dgm:t>
        <a:bodyPr/>
        <a:lstStyle/>
        <a:p>
          <a:endParaRPr lang="el-GR"/>
        </a:p>
      </dgm:t>
    </dgm:pt>
    <dgm:pt modelId="{71753000-EC93-4157-A4F2-8E0215094688}">
      <dgm:prSet/>
      <dgm:spPr/>
      <dgm:t>
        <a:bodyPr/>
        <a:lstStyle/>
        <a:p>
          <a:r>
            <a:rPr lang="el-GR" dirty="0"/>
            <a:t>Ερύθημα παρειών</a:t>
          </a:r>
        </a:p>
      </dgm:t>
    </dgm:pt>
    <dgm:pt modelId="{17B4260A-29F9-46A3-BB4B-2BAB830E0309}" type="parTrans" cxnId="{E04C934C-091B-4A9C-9F03-E029F799817D}">
      <dgm:prSet/>
      <dgm:spPr/>
      <dgm:t>
        <a:bodyPr/>
        <a:lstStyle/>
        <a:p>
          <a:endParaRPr lang="el-GR"/>
        </a:p>
      </dgm:t>
    </dgm:pt>
    <dgm:pt modelId="{765B5CB4-6DE2-46DA-A8E6-7338DB9BEEB0}" type="sibTrans" cxnId="{E04C934C-091B-4A9C-9F03-E029F799817D}">
      <dgm:prSet/>
      <dgm:spPr/>
      <dgm:t>
        <a:bodyPr/>
        <a:lstStyle/>
        <a:p>
          <a:endParaRPr lang="el-GR"/>
        </a:p>
      </dgm:t>
    </dgm:pt>
    <dgm:pt modelId="{4D5E6570-B9BA-42E5-8A4B-2465E62D24D6}">
      <dgm:prSet/>
      <dgm:spPr/>
      <dgm:t>
        <a:bodyPr/>
        <a:lstStyle/>
        <a:p>
          <a:r>
            <a:rPr lang="el-GR" dirty="0"/>
            <a:t>Σύνδρομο Λοιμώδους Μονοπυρήνωσης</a:t>
          </a:r>
        </a:p>
      </dgm:t>
    </dgm:pt>
    <dgm:pt modelId="{E80F1FBA-BC97-48F6-A27A-814AE712449E}" type="parTrans" cxnId="{7703502D-B324-4FE6-AC33-67E78FD2B7B0}">
      <dgm:prSet/>
      <dgm:spPr/>
      <dgm:t>
        <a:bodyPr/>
        <a:lstStyle/>
        <a:p>
          <a:endParaRPr lang="el-GR"/>
        </a:p>
      </dgm:t>
    </dgm:pt>
    <dgm:pt modelId="{08467D22-6421-4265-B5B3-FA6B1FA47F5D}" type="sibTrans" cxnId="{7703502D-B324-4FE6-AC33-67E78FD2B7B0}">
      <dgm:prSet/>
      <dgm:spPr/>
      <dgm:t>
        <a:bodyPr/>
        <a:lstStyle/>
        <a:p>
          <a:endParaRPr lang="el-GR"/>
        </a:p>
      </dgm:t>
    </dgm:pt>
    <dgm:pt modelId="{C5E35441-BD40-4C7A-8749-90119E3ABB71}">
      <dgm:prSet/>
      <dgm:spPr/>
      <dgm:t>
        <a:bodyPr/>
        <a:lstStyle/>
        <a:p>
          <a:r>
            <a:rPr lang="el-GR" dirty="0" err="1"/>
            <a:t>Υπερπυρεξία</a:t>
          </a:r>
          <a:r>
            <a:rPr lang="el-GR" dirty="0"/>
            <a:t> ακολουθούμενη από εξάνθημα</a:t>
          </a:r>
        </a:p>
      </dgm:t>
    </dgm:pt>
    <dgm:pt modelId="{E765CA47-D29D-4445-9F73-AFDE37AE86AF}" type="parTrans" cxnId="{22B207DB-7045-4FDB-ADBA-0B7CBA747676}">
      <dgm:prSet/>
      <dgm:spPr/>
      <dgm:t>
        <a:bodyPr/>
        <a:lstStyle/>
        <a:p>
          <a:endParaRPr lang="el-GR"/>
        </a:p>
      </dgm:t>
    </dgm:pt>
    <dgm:pt modelId="{4B0C211C-7588-4B97-8C47-5FF8883F90BB}" type="sibTrans" cxnId="{22B207DB-7045-4FDB-ADBA-0B7CBA747676}">
      <dgm:prSet/>
      <dgm:spPr/>
      <dgm:t>
        <a:bodyPr/>
        <a:lstStyle/>
        <a:p>
          <a:endParaRPr lang="el-GR"/>
        </a:p>
      </dgm:t>
    </dgm:pt>
    <dgm:pt modelId="{C52A14DB-D80E-4F1D-8E83-35401D4FA16D}">
      <dgm:prSet/>
      <dgm:spPr/>
      <dgm:t>
        <a:bodyPr/>
        <a:lstStyle/>
        <a:p>
          <a:r>
            <a:rPr lang="el-GR" dirty="0"/>
            <a:t>Ευρύ φάσμα</a:t>
          </a:r>
        </a:p>
      </dgm:t>
    </dgm:pt>
    <dgm:pt modelId="{D0C1784A-52B0-4C72-A337-979C5EF73A07}" type="parTrans" cxnId="{394F71C3-5BF7-4E86-AC19-B47855952B5A}">
      <dgm:prSet/>
      <dgm:spPr/>
      <dgm:t>
        <a:bodyPr/>
        <a:lstStyle/>
        <a:p>
          <a:endParaRPr lang="el-GR"/>
        </a:p>
      </dgm:t>
    </dgm:pt>
    <dgm:pt modelId="{D46C3DAE-9924-4898-AFB3-4A6BEC35E767}" type="sibTrans" cxnId="{394F71C3-5BF7-4E86-AC19-B47855952B5A}">
      <dgm:prSet/>
      <dgm:spPr/>
      <dgm:t>
        <a:bodyPr/>
        <a:lstStyle/>
        <a:p>
          <a:endParaRPr lang="el-GR"/>
        </a:p>
      </dgm:t>
    </dgm:pt>
    <dgm:pt modelId="{D4FFB8C4-D714-47F9-B0B3-2D599552FE62}" type="pres">
      <dgm:prSet presAssocID="{DC987156-159D-446B-B96F-66580545926B}" presName="hierChild1" presStyleCnt="0">
        <dgm:presLayoutVars>
          <dgm:orgChart val="1"/>
          <dgm:chPref val="1"/>
          <dgm:dir/>
          <dgm:animOne val="branch"/>
          <dgm:animLvl val="lvl"/>
          <dgm:resizeHandles/>
        </dgm:presLayoutVars>
      </dgm:prSet>
      <dgm:spPr/>
      <dgm:t>
        <a:bodyPr/>
        <a:lstStyle/>
        <a:p>
          <a:endParaRPr lang="el-GR"/>
        </a:p>
      </dgm:t>
    </dgm:pt>
    <dgm:pt modelId="{354ECD7C-3A24-47A8-8A14-3AA133E6537F}" type="pres">
      <dgm:prSet presAssocID="{E4A40FF7-4E7F-409F-AC65-6553FA153C6A}" presName="hierRoot1" presStyleCnt="0">
        <dgm:presLayoutVars>
          <dgm:hierBranch val="init"/>
        </dgm:presLayoutVars>
      </dgm:prSet>
      <dgm:spPr/>
    </dgm:pt>
    <dgm:pt modelId="{F1DA656B-E8DF-42AA-BD64-918D934C4EC2}" type="pres">
      <dgm:prSet presAssocID="{E4A40FF7-4E7F-409F-AC65-6553FA153C6A}" presName="rootComposite1" presStyleCnt="0"/>
      <dgm:spPr/>
    </dgm:pt>
    <dgm:pt modelId="{2ADB4976-E772-44BF-B390-C9A05AD5CF2F}" type="pres">
      <dgm:prSet presAssocID="{E4A40FF7-4E7F-409F-AC65-6553FA153C6A}" presName="rootText1" presStyleLbl="node0" presStyleIdx="0" presStyleCnt="1" custScaleX="159553" custScaleY="61645" custLinFactNeighborX="-3876" custLinFactNeighborY="-76198">
        <dgm:presLayoutVars>
          <dgm:chPref val="3"/>
        </dgm:presLayoutVars>
      </dgm:prSet>
      <dgm:spPr/>
      <dgm:t>
        <a:bodyPr/>
        <a:lstStyle/>
        <a:p>
          <a:endParaRPr lang="el-GR"/>
        </a:p>
      </dgm:t>
    </dgm:pt>
    <dgm:pt modelId="{60A73D8F-FFAC-4737-B08C-31F312341DBE}" type="pres">
      <dgm:prSet presAssocID="{E4A40FF7-4E7F-409F-AC65-6553FA153C6A}" presName="rootConnector1" presStyleLbl="node1" presStyleIdx="0" presStyleCnt="0"/>
      <dgm:spPr/>
      <dgm:t>
        <a:bodyPr/>
        <a:lstStyle/>
        <a:p>
          <a:endParaRPr lang="el-GR"/>
        </a:p>
      </dgm:t>
    </dgm:pt>
    <dgm:pt modelId="{1B2FEA5E-40F2-44CA-9F3F-9D6A19DCED86}" type="pres">
      <dgm:prSet presAssocID="{E4A40FF7-4E7F-409F-AC65-6553FA153C6A}" presName="hierChild2" presStyleCnt="0"/>
      <dgm:spPr/>
    </dgm:pt>
    <dgm:pt modelId="{CD1E4295-3F48-4D62-BC25-12FFAB3DC187}" type="pres">
      <dgm:prSet presAssocID="{23C45B38-490B-48C9-85E4-548CE256C3F4}" presName="Name37" presStyleLbl="parChTrans1D2" presStyleIdx="0" presStyleCnt="6"/>
      <dgm:spPr/>
      <dgm:t>
        <a:bodyPr/>
        <a:lstStyle/>
        <a:p>
          <a:endParaRPr lang="el-GR"/>
        </a:p>
      </dgm:t>
    </dgm:pt>
    <dgm:pt modelId="{B2CE01BF-55D2-4373-9073-8827C1A73F91}" type="pres">
      <dgm:prSet presAssocID="{E779EBBD-1F0B-4234-B8F7-695833D67752}" presName="hierRoot2" presStyleCnt="0">
        <dgm:presLayoutVars>
          <dgm:hierBranch val="init"/>
        </dgm:presLayoutVars>
      </dgm:prSet>
      <dgm:spPr/>
    </dgm:pt>
    <dgm:pt modelId="{37349D5E-908C-4FF5-8752-53EC0F4B99B9}" type="pres">
      <dgm:prSet presAssocID="{E779EBBD-1F0B-4234-B8F7-695833D67752}" presName="rootComposite" presStyleCnt="0"/>
      <dgm:spPr/>
    </dgm:pt>
    <dgm:pt modelId="{21182DC5-41C4-45E2-BB24-A82A5E351FB2}" type="pres">
      <dgm:prSet presAssocID="{E779EBBD-1F0B-4234-B8F7-695833D67752}" presName="rootText" presStyleLbl="node2" presStyleIdx="0" presStyleCnt="6">
        <dgm:presLayoutVars>
          <dgm:chPref val="3"/>
        </dgm:presLayoutVars>
      </dgm:prSet>
      <dgm:spPr/>
      <dgm:t>
        <a:bodyPr/>
        <a:lstStyle/>
        <a:p>
          <a:endParaRPr lang="el-GR"/>
        </a:p>
      </dgm:t>
    </dgm:pt>
    <dgm:pt modelId="{61BF13C7-369B-4B23-8498-15A2061DFBD8}" type="pres">
      <dgm:prSet presAssocID="{E779EBBD-1F0B-4234-B8F7-695833D67752}" presName="rootConnector" presStyleLbl="node2" presStyleIdx="0" presStyleCnt="6"/>
      <dgm:spPr/>
      <dgm:t>
        <a:bodyPr/>
        <a:lstStyle/>
        <a:p>
          <a:endParaRPr lang="el-GR"/>
        </a:p>
      </dgm:t>
    </dgm:pt>
    <dgm:pt modelId="{BAE117C8-1A03-41FD-BA18-9755E499A4B0}" type="pres">
      <dgm:prSet presAssocID="{E779EBBD-1F0B-4234-B8F7-695833D67752}" presName="hierChild4" presStyleCnt="0"/>
      <dgm:spPr/>
    </dgm:pt>
    <dgm:pt modelId="{77A637D2-7B50-4F40-8ABA-DAA67A171421}" type="pres">
      <dgm:prSet presAssocID="{20019289-700E-479D-91C0-53145716D714}" presName="Name37" presStyleLbl="parChTrans1D3" presStyleIdx="0" presStyleCnt="6"/>
      <dgm:spPr/>
      <dgm:t>
        <a:bodyPr/>
        <a:lstStyle/>
        <a:p>
          <a:endParaRPr lang="el-GR"/>
        </a:p>
      </dgm:t>
    </dgm:pt>
    <dgm:pt modelId="{FBB89015-5EDA-47F7-A471-DC5FEED4C78F}" type="pres">
      <dgm:prSet presAssocID="{CFE41519-BDE4-4B4D-8060-F2550B55DCA4}" presName="hierRoot2" presStyleCnt="0">
        <dgm:presLayoutVars>
          <dgm:hierBranch val="init"/>
        </dgm:presLayoutVars>
      </dgm:prSet>
      <dgm:spPr/>
    </dgm:pt>
    <dgm:pt modelId="{A6737B73-4D0B-4F02-8B4E-9D52AAA2FC87}" type="pres">
      <dgm:prSet presAssocID="{CFE41519-BDE4-4B4D-8060-F2550B55DCA4}" presName="rootComposite" presStyleCnt="0"/>
      <dgm:spPr/>
    </dgm:pt>
    <dgm:pt modelId="{9AC69139-41C1-4476-9793-4C1BA7D85E21}" type="pres">
      <dgm:prSet presAssocID="{CFE41519-BDE4-4B4D-8060-F2550B55DCA4}" presName="rootText" presStyleLbl="node3" presStyleIdx="0" presStyleCnt="6">
        <dgm:presLayoutVars>
          <dgm:chPref val="3"/>
        </dgm:presLayoutVars>
      </dgm:prSet>
      <dgm:spPr/>
      <dgm:t>
        <a:bodyPr/>
        <a:lstStyle/>
        <a:p>
          <a:endParaRPr lang="el-GR"/>
        </a:p>
      </dgm:t>
    </dgm:pt>
    <dgm:pt modelId="{CED01F27-1E79-4B8E-BAD6-1CF4795B759B}" type="pres">
      <dgm:prSet presAssocID="{CFE41519-BDE4-4B4D-8060-F2550B55DCA4}" presName="rootConnector" presStyleLbl="node3" presStyleIdx="0" presStyleCnt="6"/>
      <dgm:spPr/>
      <dgm:t>
        <a:bodyPr/>
        <a:lstStyle/>
        <a:p>
          <a:endParaRPr lang="el-GR"/>
        </a:p>
      </dgm:t>
    </dgm:pt>
    <dgm:pt modelId="{5D80A7AB-FE15-44D4-9A0A-B08A16541CD7}" type="pres">
      <dgm:prSet presAssocID="{CFE41519-BDE4-4B4D-8060-F2550B55DCA4}" presName="hierChild4" presStyleCnt="0"/>
      <dgm:spPr/>
    </dgm:pt>
    <dgm:pt modelId="{8443C659-EBB1-4A79-BD7D-8F97994FDC4C}" type="pres">
      <dgm:prSet presAssocID="{261B2F57-19FC-4822-827A-4414B6C4E42A}" presName="Name37" presStyleLbl="parChTrans1D4" presStyleIdx="0" presStyleCnt="6"/>
      <dgm:spPr/>
      <dgm:t>
        <a:bodyPr/>
        <a:lstStyle/>
        <a:p>
          <a:endParaRPr lang="el-GR"/>
        </a:p>
      </dgm:t>
    </dgm:pt>
    <dgm:pt modelId="{36ABF27B-81DD-40FB-B962-37ED4DA48BF8}" type="pres">
      <dgm:prSet presAssocID="{25EAD26E-D9D0-4E1D-B26E-CD21FE573130}" presName="hierRoot2" presStyleCnt="0">
        <dgm:presLayoutVars>
          <dgm:hierBranch/>
        </dgm:presLayoutVars>
      </dgm:prSet>
      <dgm:spPr/>
    </dgm:pt>
    <dgm:pt modelId="{958D10BB-D5E2-4C30-AD86-A66B6CC713D9}" type="pres">
      <dgm:prSet presAssocID="{25EAD26E-D9D0-4E1D-B26E-CD21FE573130}" presName="rootComposite" presStyleCnt="0"/>
      <dgm:spPr/>
    </dgm:pt>
    <dgm:pt modelId="{99576C54-ADB6-4B48-B6C1-B92A864BF4C7}" type="pres">
      <dgm:prSet presAssocID="{25EAD26E-D9D0-4E1D-B26E-CD21FE573130}" presName="rootText" presStyleLbl="node4" presStyleIdx="0" presStyleCnt="6" custLinFactNeighborX="-24785" custLinFactNeighborY="5665">
        <dgm:presLayoutVars>
          <dgm:chPref val="3"/>
        </dgm:presLayoutVars>
      </dgm:prSet>
      <dgm:spPr/>
      <dgm:t>
        <a:bodyPr/>
        <a:lstStyle/>
        <a:p>
          <a:endParaRPr lang="el-GR"/>
        </a:p>
      </dgm:t>
    </dgm:pt>
    <dgm:pt modelId="{8E09C797-F27C-4304-9B91-0921B1A6E95B}" type="pres">
      <dgm:prSet presAssocID="{25EAD26E-D9D0-4E1D-B26E-CD21FE573130}" presName="rootConnector" presStyleLbl="node4" presStyleIdx="0" presStyleCnt="6"/>
      <dgm:spPr/>
      <dgm:t>
        <a:bodyPr/>
        <a:lstStyle/>
        <a:p>
          <a:endParaRPr lang="el-GR"/>
        </a:p>
      </dgm:t>
    </dgm:pt>
    <dgm:pt modelId="{71034681-6267-41A0-86A7-9057A5B5DD6B}" type="pres">
      <dgm:prSet presAssocID="{25EAD26E-D9D0-4E1D-B26E-CD21FE573130}" presName="hierChild4" presStyleCnt="0"/>
      <dgm:spPr/>
    </dgm:pt>
    <dgm:pt modelId="{7DE7219B-D84D-4B62-A1A0-9D27BE4A285E}" type="pres">
      <dgm:prSet presAssocID="{25EAD26E-D9D0-4E1D-B26E-CD21FE573130}" presName="hierChild5" presStyleCnt="0"/>
      <dgm:spPr/>
    </dgm:pt>
    <dgm:pt modelId="{225AB730-C352-4778-9631-6B5CCABF40CF}" type="pres">
      <dgm:prSet presAssocID="{CFE41519-BDE4-4B4D-8060-F2550B55DCA4}" presName="hierChild5" presStyleCnt="0"/>
      <dgm:spPr/>
    </dgm:pt>
    <dgm:pt modelId="{7DF3D7CA-A67F-42A5-9E9D-69148051F4B9}" type="pres">
      <dgm:prSet presAssocID="{E779EBBD-1F0B-4234-B8F7-695833D67752}" presName="hierChild5" presStyleCnt="0"/>
      <dgm:spPr/>
    </dgm:pt>
    <dgm:pt modelId="{607A6557-3F6D-49DC-A0B9-DAA01871274D}" type="pres">
      <dgm:prSet presAssocID="{9F95820C-55F6-4242-9EC1-B8DC930EA8C0}" presName="Name37" presStyleLbl="parChTrans1D2" presStyleIdx="1" presStyleCnt="6"/>
      <dgm:spPr/>
      <dgm:t>
        <a:bodyPr/>
        <a:lstStyle/>
        <a:p>
          <a:endParaRPr lang="el-GR"/>
        </a:p>
      </dgm:t>
    </dgm:pt>
    <dgm:pt modelId="{43322581-098A-45AF-9110-6D65C57BB7C7}" type="pres">
      <dgm:prSet presAssocID="{F0501491-AFC5-407B-8DEF-C9E66C6EC899}" presName="hierRoot2" presStyleCnt="0">
        <dgm:presLayoutVars>
          <dgm:hierBranch val="init"/>
        </dgm:presLayoutVars>
      </dgm:prSet>
      <dgm:spPr/>
    </dgm:pt>
    <dgm:pt modelId="{CD635AC1-E916-426E-971E-F5710F93D754}" type="pres">
      <dgm:prSet presAssocID="{F0501491-AFC5-407B-8DEF-C9E66C6EC899}" presName="rootComposite" presStyleCnt="0"/>
      <dgm:spPr/>
    </dgm:pt>
    <dgm:pt modelId="{80BDCDE4-F406-49D3-9618-95513B2886F5}" type="pres">
      <dgm:prSet presAssocID="{F0501491-AFC5-407B-8DEF-C9E66C6EC899}" presName="rootText" presStyleLbl="node2" presStyleIdx="1" presStyleCnt="6">
        <dgm:presLayoutVars>
          <dgm:chPref val="3"/>
        </dgm:presLayoutVars>
      </dgm:prSet>
      <dgm:spPr/>
      <dgm:t>
        <a:bodyPr/>
        <a:lstStyle/>
        <a:p>
          <a:endParaRPr lang="el-GR"/>
        </a:p>
      </dgm:t>
    </dgm:pt>
    <dgm:pt modelId="{F4AAFEA4-2D9A-412E-9083-A63002EAF16F}" type="pres">
      <dgm:prSet presAssocID="{F0501491-AFC5-407B-8DEF-C9E66C6EC899}" presName="rootConnector" presStyleLbl="node2" presStyleIdx="1" presStyleCnt="6"/>
      <dgm:spPr/>
      <dgm:t>
        <a:bodyPr/>
        <a:lstStyle/>
        <a:p>
          <a:endParaRPr lang="el-GR"/>
        </a:p>
      </dgm:t>
    </dgm:pt>
    <dgm:pt modelId="{74A61F81-DF5A-4E11-B490-FE2FA980382A}" type="pres">
      <dgm:prSet presAssocID="{F0501491-AFC5-407B-8DEF-C9E66C6EC899}" presName="hierChild4" presStyleCnt="0"/>
      <dgm:spPr/>
    </dgm:pt>
    <dgm:pt modelId="{5FC846ED-747F-4F5B-90CB-DF17311746F2}" type="pres">
      <dgm:prSet presAssocID="{3ABEFBFF-A7D7-4A5F-956A-BDA2319C4D50}" presName="Name37" presStyleLbl="parChTrans1D3" presStyleIdx="1" presStyleCnt="6"/>
      <dgm:spPr/>
      <dgm:t>
        <a:bodyPr/>
        <a:lstStyle/>
        <a:p>
          <a:endParaRPr lang="el-GR"/>
        </a:p>
      </dgm:t>
    </dgm:pt>
    <dgm:pt modelId="{7DED16A5-7F87-449E-AEBC-C8C168F45196}" type="pres">
      <dgm:prSet presAssocID="{7CF3F152-DE5B-4A72-BE74-CB32CD292F50}" presName="hierRoot2" presStyleCnt="0">
        <dgm:presLayoutVars>
          <dgm:hierBranch val="init"/>
        </dgm:presLayoutVars>
      </dgm:prSet>
      <dgm:spPr/>
    </dgm:pt>
    <dgm:pt modelId="{0AC250DE-08CE-40EE-B267-9C44BBDEBCA4}" type="pres">
      <dgm:prSet presAssocID="{7CF3F152-DE5B-4A72-BE74-CB32CD292F50}" presName="rootComposite" presStyleCnt="0"/>
      <dgm:spPr/>
    </dgm:pt>
    <dgm:pt modelId="{6CF7D037-BCC9-41AF-BE64-639D05AB9F5F}" type="pres">
      <dgm:prSet presAssocID="{7CF3F152-DE5B-4A72-BE74-CB32CD292F50}" presName="rootText" presStyleLbl="node3" presStyleIdx="1" presStyleCnt="6">
        <dgm:presLayoutVars>
          <dgm:chPref val="3"/>
        </dgm:presLayoutVars>
      </dgm:prSet>
      <dgm:spPr/>
      <dgm:t>
        <a:bodyPr/>
        <a:lstStyle/>
        <a:p>
          <a:endParaRPr lang="el-GR"/>
        </a:p>
      </dgm:t>
    </dgm:pt>
    <dgm:pt modelId="{7B312169-5B32-4228-81C4-6C71D01EA794}" type="pres">
      <dgm:prSet presAssocID="{7CF3F152-DE5B-4A72-BE74-CB32CD292F50}" presName="rootConnector" presStyleLbl="node3" presStyleIdx="1" presStyleCnt="6"/>
      <dgm:spPr/>
      <dgm:t>
        <a:bodyPr/>
        <a:lstStyle/>
        <a:p>
          <a:endParaRPr lang="el-GR"/>
        </a:p>
      </dgm:t>
    </dgm:pt>
    <dgm:pt modelId="{E3C3A00E-9E78-4882-ABDF-64231E6F7563}" type="pres">
      <dgm:prSet presAssocID="{7CF3F152-DE5B-4A72-BE74-CB32CD292F50}" presName="hierChild4" presStyleCnt="0"/>
      <dgm:spPr/>
    </dgm:pt>
    <dgm:pt modelId="{A6BBF33B-FAB3-49E0-8AAB-397AA204E261}" type="pres">
      <dgm:prSet presAssocID="{8628E10D-9AD6-4B0A-8C4C-BA295A0D7E69}" presName="Name37" presStyleLbl="parChTrans1D4" presStyleIdx="1" presStyleCnt="6"/>
      <dgm:spPr/>
      <dgm:t>
        <a:bodyPr/>
        <a:lstStyle/>
        <a:p>
          <a:endParaRPr lang="el-GR"/>
        </a:p>
      </dgm:t>
    </dgm:pt>
    <dgm:pt modelId="{5048E072-3CF4-4EE2-948E-E686D03D3D52}" type="pres">
      <dgm:prSet presAssocID="{66BEB690-370B-47A3-8533-7C377B9070E9}" presName="hierRoot2" presStyleCnt="0">
        <dgm:presLayoutVars>
          <dgm:hierBranch val="init"/>
        </dgm:presLayoutVars>
      </dgm:prSet>
      <dgm:spPr/>
    </dgm:pt>
    <dgm:pt modelId="{8C159A5A-F23A-4267-95A1-F14977030577}" type="pres">
      <dgm:prSet presAssocID="{66BEB690-370B-47A3-8533-7C377B9070E9}" presName="rootComposite" presStyleCnt="0"/>
      <dgm:spPr/>
    </dgm:pt>
    <dgm:pt modelId="{DD9A18D1-4C36-4AFF-9AAE-5F769A3703C5}" type="pres">
      <dgm:prSet presAssocID="{66BEB690-370B-47A3-8533-7C377B9070E9}" presName="rootText" presStyleLbl="node4" presStyleIdx="1" presStyleCnt="6" custLinFactNeighborX="-25544" custLinFactNeighborY="7131">
        <dgm:presLayoutVars>
          <dgm:chPref val="3"/>
        </dgm:presLayoutVars>
      </dgm:prSet>
      <dgm:spPr/>
      <dgm:t>
        <a:bodyPr/>
        <a:lstStyle/>
        <a:p>
          <a:endParaRPr lang="el-GR"/>
        </a:p>
      </dgm:t>
    </dgm:pt>
    <dgm:pt modelId="{17E9C64A-0FF2-48FD-AD14-894FE4009A8C}" type="pres">
      <dgm:prSet presAssocID="{66BEB690-370B-47A3-8533-7C377B9070E9}" presName="rootConnector" presStyleLbl="node4" presStyleIdx="1" presStyleCnt="6"/>
      <dgm:spPr/>
      <dgm:t>
        <a:bodyPr/>
        <a:lstStyle/>
        <a:p>
          <a:endParaRPr lang="el-GR"/>
        </a:p>
      </dgm:t>
    </dgm:pt>
    <dgm:pt modelId="{CDD69F9A-F421-4662-B2C0-96356525BDF2}" type="pres">
      <dgm:prSet presAssocID="{66BEB690-370B-47A3-8533-7C377B9070E9}" presName="hierChild4" presStyleCnt="0"/>
      <dgm:spPr/>
    </dgm:pt>
    <dgm:pt modelId="{D91D350F-8080-446E-A988-EE867A58812B}" type="pres">
      <dgm:prSet presAssocID="{66BEB690-370B-47A3-8533-7C377B9070E9}" presName="hierChild5" presStyleCnt="0"/>
      <dgm:spPr/>
    </dgm:pt>
    <dgm:pt modelId="{071FD449-FC88-419A-B660-332446C2CCC0}" type="pres">
      <dgm:prSet presAssocID="{7CF3F152-DE5B-4A72-BE74-CB32CD292F50}" presName="hierChild5" presStyleCnt="0"/>
      <dgm:spPr/>
    </dgm:pt>
    <dgm:pt modelId="{FD041571-254E-425B-85E4-500456A81E7A}" type="pres">
      <dgm:prSet presAssocID="{F0501491-AFC5-407B-8DEF-C9E66C6EC899}" presName="hierChild5" presStyleCnt="0"/>
      <dgm:spPr/>
    </dgm:pt>
    <dgm:pt modelId="{C1F7E0C5-93C4-41D4-9586-8933B44EC625}" type="pres">
      <dgm:prSet presAssocID="{17B4260A-29F9-46A3-BB4B-2BAB830E0309}" presName="Name37" presStyleLbl="parChTrans1D2" presStyleIdx="2" presStyleCnt="6"/>
      <dgm:spPr/>
      <dgm:t>
        <a:bodyPr/>
        <a:lstStyle/>
        <a:p>
          <a:endParaRPr lang="el-GR"/>
        </a:p>
      </dgm:t>
    </dgm:pt>
    <dgm:pt modelId="{9BF3EA45-353F-4EE6-9100-F1CA98C455F5}" type="pres">
      <dgm:prSet presAssocID="{71753000-EC93-4157-A4F2-8E0215094688}" presName="hierRoot2" presStyleCnt="0">
        <dgm:presLayoutVars>
          <dgm:hierBranch val="init"/>
        </dgm:presLayoutVars>
      </dgm:prSet>
      <dgm:spPr/>
    </dgm:pt>
    <dgm:pt modelId="{1BFDC37B-E015-4004-B17F-31ED4B96E052}" type="pres">
      <dgm:prSet presAssocID="{71753000-EC93-4157-A4F2-8E0215094688}" presName="rootComposite" presStyleCnt="0"/>
      <dgm:spPr/>
    </dgm:pt>
    <dgm:pt modelId="{C98B9E33-0EBD-4E24-92B5-551614C2C9A0}" type="pres">
      <dgm:prSet presAssocID="{71753000-EC93-4157-A4F2-8E0215094688}" presName="rootText" presStyleLbl="node2" presStyleIdx="2" presStyleCnt="6">
        <dgm:presLayoutVars>
          <dgm:chPref val="3"/>
        </dgm:presLayoutVars>
      </dgm:prSet>
      <dgm:spPr/>
      <dgm:t>
        <a:bodyPr/>
        <a:lstStyle/>
        <a:p>
          <a:endParaRPr lang="el-GR"/>
        </a:p>
      </dgm:t>
    </dgm:pt>
    <dgm:pt modelId="{83CCF83F-BB14-4A88-90F7-FF3DDB89E4B2}" type="pres">
      <dgm:prSet presAssocID="{71753000-EC93-4157-A4F2-8E0215094688}" presName="rootConnector" presStyleLbl="node2" presStyleIdx="2" presStyleCnt="6"/>
      <dgm:spPr/>
      <dgm:t>
        <a:bodyPr/>
        <a:lstStyle/>
        <a:p>
          <a:endParaRPr lang="el-GR"/>
        </a:p>
      </dgm:t>
    </dgm:pt>
    <dgm:pt modelId="{EA8C88FC-8195-4B9F-BB4F-344B36D0534B}" type="pres">
      <dgm:prSet presAssocID="{71753000-EC93-4157-A4F2-8E0215094688}" presName="hierChild4" presStyleCnt="0"/>
      <dgm:spPr/>
    </dgm:pt>
    <dgm:pt modelId="{D6085DA0-479E-4033-8042-F279E2224BB5}" type="pres">
      <dgm:prSet presAssocID="{D5BAE930-9962-416C-8100-ADC9C6CB8138}" presName="Name37" presStyleLbl="parChTrans1D3" presStyleIdx="2" presStyleCnt="6"/>
      <dgm:spPr/>
      <dgm:t>
        <a:bodyPr/>
        <a:lstStyle/>
        <a:p>
          <a:endParaRPr lang="el-GR"/>
        </a:p>
      </dgm:t>
    </dgm:pt>
    <dgm:pt modelId="{7C2AD8A6-1D00-4932-AF68-372886E59621}" type="pres">
      <dgm:prSet presAssocID="{BECE7F38-5D52-4BC9-834C-2D0829AB997C}" presName="hierRoot2" presStyleCnt="0">
        <dgm:presLayoutVars>
          <dgm:hierBranch val="init"/>
        </dgm:presLayoutVars>
      </dgm:prSet>
      <dgm:spPr/>
    </dgm:pt>
    <dgm:pt modelId="{A3530308-9ED1-4667-8765-E7E1CB0D174E}" type="pres">
      <dgm:prSet presAssocID="{BECE7F38-5D52-4BC9-834C-2D0829AB997C}" presName="rootComposite" presStyleCnt="0"/>
      <dgm:spPr/>
    </dgm:pt>
    <dgm:pt modelId="{45AFC29F-149F-4C2B-874C-5F3D90D3B9FA}" type="pres">
      <dgm:prSet presAssocID="{BECE7F38-5D52-4BC9-834C-2D0829AB997C}" presName="rootText" presStyleLbl="node3" presStyleIdx="2" presStyleCnt="6">
        <dgm:presLayoutVars>
          <dgm:chPref val="3"/>
        </dgm:presLayoutVars>
      </dgm:prSet>
      <dgm:spPr/>
      <dgm:t>
        <a:bodyPr/>
        <a:lstStyle/>
        <a:p>
          <a:endParaRPr lang="el-GR"/>
        </a:p>
      </dgm:t>
    </dgm:pt>
    <dgm:pt modelId="{2CA73DFA-B9FC-4D2E-91BD-5E58F86D730C}" type="pres">
      <dgm:prSet presAssocID="{BECE7F38-5D52-4BC9-834C-2D0829AB997C}" presName="rootConnector" presStyleLbl="node3" presStyleIdx="2" presStyleCnt="6"/>
      <dgm:spPr/>
      <dgm:t>
        <a:bodyPr/>
        <a:lstStyle/>
        <a:p>
          <a:endParaRPr lang="el-GR"/>
        </a:p>
      </dgm:t>
    </dgm:pt>
    <dgm:pt modelId="{BC821C24-3825-4895-AC13-10E130FEF689}" type="pres">
      <dgm:prSet presAssocID="{BECE7F38-5D52-4BC9-834C-2D0829AB997C}" presName="hierChild4" presStyleCnt="0"/>
      <dgm:spPr/>
    </dgm:pt>
    <dgm:pt modelId="{03EFF18F-3761-400C-8363-D67DD7B435CC}" type="pres">
      <dgm:prSet presAssocID="{F63CF791-C6D5-4D86-94D5-4152A82DF64E}" presName="Name37" presStyleLbl="parChTrans1D4" presStyleIdx="2" presStyleCnt="6"/>
      <dgm:spPr/>
      <dgm:t>
        <a:bodyPr/>
        <a:lstStyle/>
        <a:p>
          <a:endParaRPr lang="el-GR"/>
        </a:p>
      </dgm:t>
    </dgm:pt>
    <dgm:pt modelId="{A9D733A7-57DD-4EEE-9897-BF8484446230}" type="pres">
      <dgm:prSet presAssocID="{A45E5A44-8C6C-4D4E-82DA-DE2B303F5199}" presName="hierRoot2" presStyleCnt="0">
        <dgm:presLayoutVars>
          <dgm:hierBranch val="init"/>
        </dgm:presLayoutVars>
      </dgm:prSet>
      <dgm:spPr/>
    </dgm:pt>
    <dgm:pt modelId="{7ECD18F5-0E53-4487-B731-E5299FF6C481}" type="pres">
      <dgm:prSet presAssocID="{A45E5A44-8C6C-4D4E-82DA-DE2B303F5199}" presName="rootComposite" presStyleCnt="0"/>
      <dgm:spPr/>
    </dgm:pt>
    <dgm:pt modelId="{09ACD809-82E5-4F31-9423-98C84A8F07EC}" type="pres">
      <dgm:prSet presAssocID="{A45E5A44-8C6C-4D4E-82DA-DE2B303F5199}" presName="rootText" presStyleLbl="node4" presStyleIdx="2" presStyleCnt="6" custLinFactNeighborX="-25782" custLinFactNeighborY="5673">
        <dgm:presLayoutVars>
          <dgm:chPref val="3"/>
        </dgm:presLayoutVars>
      </dgm:prSet>
      <dgm:spPr/>
      <dgm:t>
        <a:bodyPr/>
        <a:lstStyle/>
        <a:p>
          <a:endParaRPr lang="el-GR"/>
        </a:p>
      </dgm:t>
    </dgm:pt>
    <dgm:pt modelId="{14EB3A03-88B3-40BE-9036-1DBFD3ABE925}" type="pres">
      <dgm:prSet presAssocID="{A45E5A44-8C6C-4D4E-82DA-DE2B303F5199}" presName="rootConnector" presStyleLbl="node4" presStyleIdx="2" presStyleCnt="6"/>
      <dgm:spPr/>
      <dgm:t>
        <a:bodyPr/>
        <a:lstStyle/>
        <a:p>
          <a:endParaRPr lang="el-GR"/>
        </a:p>
      </dgm:t>
    </dgm:pt>
    <dgm:pt modelId="{3F7F92AB-5A45-45FA-8E3E-1D4649DDD1A7}" type="pres">
      <dgm:prSet presAssocID="{A45E5A44-8C6C-4D4E-82DA-DE2B303F5199}" presName="hierChild4" presStyleCnt="0"/>
      <dgm:spPr/>
    </dgm:pt>
    <dgm:pt modelId="{1E8F8390-4A6A-43AC-A37A-409DC449AA94}" type="pres">
      <dgm:prSet presAssocID="{A45E5A44-8C6C-4D4E-82DA-DE2B303F5199}" presName="hierChild5" presStyleCnt="0"/>
      <dgm:spPr/>
    </dgm:pt>
    <dgm:pt modelId="{DD768F04-601F-401E-BA5C-864F8761E912}" type="pres">
      <dgm:prSet presAssocID="{BECE7F38-5D52-4BC9-834C-2D0829AB997C}" presName="hierChild5" presStyleCnt="0"/>
      <dgm:spPr/>
    </dgm:pt>
    <dgm:pt modelId="{1076005C-5684-461E-BD11-845EF00ED60A}" type="pres">
      <dgm:prSet presAssocID="{71753000-EC93-4157-A4F2-8E0215094688}" presName="hierChild5" presStyleCnt="0"/>
      <dgm:spPr/>
    </dgm:pt>
    <dgm:pt modelId="{1DC3C1AB-CBC4-46A2-AA2F-918D21FD8605}" type="pres">
      <dgm:prSet presAssocID="{E80F1FBA-BC97-48F6-A27A-814AE712449E}" presName="Name37" presStyleLbl="parChTrans1D2" presStyleIdx="3" presStyleCnt="6"/>
      <dgm:spPr/>
      <dgm:t>
        <a:bodyPr/>
        <a:lstStyle/>
        <a:p>
          <a:endParaRPr lang="el-GR"/>
        </a:p>
      </dgm:t>
    </dgm:pt>
    <dgm:pt modelId="{6702450D-CC4D-41AB-B16C-A3057A236326}" type="pres">
      <dgm:prSet presAssocID="{4D5E6570-B9BA-42E5-8A4B-2465E62D24D6}" presName="hierRoot2" presStyleCnt="0">
        <dgm:presLayoutVars>
          <dgm:hierBranch val="init"/>
        </dgm:presLayoutVars>
      </dgm:prSet>
      <dgm:spPr/>
    </dgm:pt>
    <dgm:pt modelId="{435E63C2-83AF-4EAC-AF20-CF77783807DB}" type="pres">
      <dgm:prSet presAssocID="{4D5E6570-B9BA-42E5-8A4B-2465E62D24D6}" presName="rootComposite" presStyleCnt="0"/>
      <dgm:spPr/>
    </dgm:pt>
    <dgm:pt modelId="{08AE75BF-14B8-40E6-BB78-DBE6972412FF}" type="pres">
      <dgm:prSet presAssocID="{4D5E6570-B9BA-42E5-8A4B-2465E62D24D6}" presName="rootText" presStyleLbl="node2" presStyleIdx="3" presStyleCnt="6">
        <dgm:presLayoutVars>
          <dgm:chPref val="3"/>
        </dgm:presLayoutVars>
      </dgm:prSet>
      <dgm:spPr/>
      <dgm:t>
        <a:bodyPr/>
        <a:lstStyle/>
        <a:p>
          <a:endParaRPr lang="el-GR"/>
        </a:p>
      </dgm:t>
    </dgm:pt>
    <dgm:pt modelId="{D262C8EF-3D88-4F48-886D-E7BEEA05843F}" type="pres">
      <dgm:prSet presAssocID="{4D5E6570-B9BA-42E5-8A4B-2465E62D24D6}" presName="rootConnector" presStyleLbl="node2" presStyleIdx="3" presStyleCnt="6"/>
      <dgm:spPr/>
      <dgm:t>
        <a:bodyPr/>
        <a:lstStyle/>
        <a:p>
          <a:endParaRPr lang="el-GR"/>
        </a:p>
      </dgm:t>
    </dgm:pt>
    <dgm:pt modelId="{D2951B23-2327-4AC9-B1CF-BD0772D5D8B5}" type="pres">
      <dgm:prSet presAssocID="{4D5E6570-B9BA-42E5-8A4B-2465E62D24D6}" presName="hierChild4" presStyleCnt="0"/>
      <dgm:spPr/>
    </dgm:pt>
    <dgm:pt modelId="{80F280EE-C026-4D20-BAAE-C5B1DA49B637}" type="pres">
      <dgm:prSet presAssocID="{A1B386CB-DB16-4E40-961A-B172E633A3E2}" presName="Name37" presStyleLbl="parChTrans1D3" presStyleIdx="3" presStyleCnt="6"/>
      <dgm:spPr/>
      <dgm:t>
        <a:bodyPr/>
        <a:lstStyle/>
        <a:p>
          <a:endParaRPr lang="el-GR"/>
        </a:p>
      </dgm:t>
    </dgm:pt>
    <dgm:pt modelId="{84F88897-AE3F-419A-A236-927C14E21264}" type="pres">
      <dgm:prSet presAssocID="{CA366D02-5360-46C6-906A-C5A611D9555D}" presName="hierRoot2" presStyleCnt="0">
        <dgm:presLayoutVars>
          <dgm:hierBranch val="init"/>
        </dgm:presLayoutVars>
      </dgm:prSet>
      <dgm:spPr/>
    </dgm:pt>
    <dgm:pt modelId="{9A728C6A-050C-461A-9F69-C79009BCD5D5}" type="pres">
      <dgm:prSet presAssocID="{CA366D02-5360-46C6-906A-C5A611D9555D}" presName="rootComposite" presStyleCnt="0"/>
      <dgm:spPr/>
    </dgm:pt>
    <dgm:pt modelId="{9825E6E4-4B92-4584-B582-EE87E7B9646E}" type="pres">
      <dgm:prSet presAssocID="{CA366D02-5360-46C6-906A-C5A611D9555D}" presName="rootText" presStyleLbl="node3" presStyleIdx="3" presStyleCnt="6">
        <dgm:presLayoutVars>
          <dgm:chPref val="3"/>
        </dgm:presLayoutVars>
      </dgm:prSet>
      <dgm:spPr/>
      <dgm:t>
        <a:bodyPr/>
        <a:lstStyle/>
        <a:p>
          <a:endParaRPr lang="el-GR"/>
        </a:p>
      </dgm:t>
    </dgm:pt>
    <dgm:pt modelId="{4E668630-8E96-4618-9D94-020D34620F73}" type="pres">
      <dgm:prSet presAssocID="{CA366D02-5360-46C6-906A-C5A611D9555D}" presName="rootConnector" presStyleLbl="node3" presStyleIdx="3" presStyleCnt="6"/>
      <dgm:spPr/>
      <dgm:t>
        <a:bodyPr/>
        <a:lstStyle/>
        <a:p>
          <a:endParaRPr lang="el-GR"/>
        </a:p>
      </dgm:t>
    </dgm:pt>
    <dgm:pt modelId="{A9C336D8-EC4F-4D11-AAD4-71CC6C8C91C1}" type="pres">
      <dgm:prSet presAssocID="{CA366D02-5360-46C6-906A-C5A611D9555D}" presName="hierChild4" presStyleCnt="0"/>
      <dgm:spPr/>
    </dgm:pt>
    <dgm:pt modelId="{CA25A9BB-71DF-436A-A511-3B9E31CADFF0}" type="pres">
      <dgm:prSet presAssocID="{1775584F-BCFB-4DCB-BCC3-3F52E75189A4}" presName="Name37" presStyleLbl="parChTrans1D4" presStyleIdx="3" presStyleCnt="6"/>
      <dgm:spPr/>
      <dgm:t>
        <a:bodyPr/>
        <a:lstStyle/>
        <a:p>
          <a:endParaRPr lang="el-GR"/>
        </a:p>
      </dgm:t>
    </dgm:pt>
    <dgm:pt modelId="{7DC723F0-AB77-45FD-9BC4-D9E715720E54}" type="pres">
      <dgm:prSet presAssocID="{CEC4A040-14A3-428D-AECE-0A4B3FC68B8A}" presName="hierRoot2" presStyleCnt="0">
        <dgm:presLayoutVars>
          <dgm:hierBranch val="init"/>
        </dgm:presLayoutVars>
      </dgm:prSet>
      <dgm:spPr/>
    </dgm:pt>
    <dgm:pt modelId="{9AE3269D-7338-417D-994B-4A34F51B7083}" type="pres">
      <dgm:prSet presAssocID="{CEC4A040-14A3-428D-AECE-0A4B3FC68B8A}" presName="rootComposite" presStyleCnt="0"/>
      <dgm:spPr/>
    </dgm:pt>
    <dgm:pt modelId="{6A0DC3E0-E1FC-44F5-8770-2E0A29029BDB}" type="pres">
      <dgm:prSet presAssocID="{CEC4A040-14A3-428D-AECE-0A4B3FC68B8A}" presName="rootText" presStyleLbl="node4" presStyleIdx="3" presStyleCnt="6" custLinFactNeighborX="-26721" custLinFactNeighborY="4325">
        <dgm:presLayoutVars>
          <dgm:chPref val="3"/>
        </dgm:presLayoutVars>
      </dgm:prSet>
      <dgm:spPr/>
      <dgm:t>
        <a:bodyPr/>
        <a:lstStyle/>
        <a:p>
          <a:endParaRPr lang="el-GR"/>
        </a:p>
      </dgm:t>
    </dgm:pt>
    <dgm:pt modelId="{746B2B90-4943-4489-AEFC-A282E2D6C211}" type="pres">
      <dgm:prSet presAssocID="{CEC4A040-14A3-428D-AECE-0A4B3FC68B8A}" presName="rootConnector" presStyleLbl="node4" presStyleIdx="3" presStyleCnt="6"/>
      <dgm:spPr/>
      <dgm:t>
        <a:bodyPr/>
        <a:lstStyle/>
        <a:p>
          <a:endParaRPr lang="el-GR"/>
        </a:p>
      </dgm:t>
    </dgm:pt>
    <dgm:pt modelId="{6ADD1376-61FD-4F23-A1FE-7149B2DF763D}" type="pres">
      <dgm:prSet presAssocID="{CEC4A040-14A3-428D-AECE-0A4B3FC68B8A}" presName="hierChild4" presStyleCnt="0"/>
      <dgm:spPr/>
    </dgm:pt>
    <dgm:pt modelId="{1EAD2D6B-9729-4B88-AA44-F9068F7E73FA}" type="pres">
      <dgm:prSet presAssocID="{CEC4A040-14A3-428D-AECE-0A4B3FC68B8A}" presName="hierChild5" presStyleCnt="0"/>
      <dgm:spPr/>
    </dgm:pt>
    <dgm:pt modelId="{9020EE46-B3BE-4199-B906-E2F174ECAB95}" type="pres">
      <dgm:prSet presAssocID="{CA366D02-5360-46C6-906A-C5A611D9555D}" presName="hierChild5" presStyleCnt="0"/>
      <dgm:spPr/>
    </dgm:pt>
    <dgm:pt modelId="{69A9016A-F47A-46B6-9783-0080700DE61B}" type="pres">
      <dgm:prSet presAssocID="{4D5E6570-B9BA-42E5-8A4B-2465E62D24D6}" presName="hierChild5" presStyleCnt="0"/>
      <dgm:spPr/>
    </dgm:pt>
    <dgm:pt modelId="{F166E915-8F50-431F-9FD9-0507C932D5A2}" type="pres">
      <dgm:prSet presAssocID="{E765CA47-D29D-4445-9F73-AFDE37AE86AF}" presName="Name37" presStyleLbl="parChTrans1D2" presStyleIdx="4" presStyleCnt="6"/>
      <dgm:spPr/>
      <dgm:t>
        <a:bodyPr/>
        <a:lstStyle/>
        <a:p>
          <a:endParaRPr lang="el-GR"/>
        </a:p>
      </dgm:t>
    </dgm:pt>
    <dgm:pt modelId="{17F18533-4E71-49B4-8ED3-FDF28EBFD946}" type="pres">
      <dgm:prSet presAssocID="{C5E35441-BD40-4C7A-8749-90119E3ABB71}" presName="hierRoot2" presStyleCnt="0">
        <dgm:presLayoutVars>
          <dgm:hierBranch val="init"/>
        </dgm:presLayoutVars>
      </dgm:prSet>
      <dgm:spPr/>
    </dgm:pt>
    <dgm:pt modelId="{605CCE36-D75A-4D9A-BFB7-E45383AEA93B}" type="pres">
      <dgm:prSet presAssocID="{C5E35441-BD40-4C7A-8749-90119E3ABB71}" presName="rootComposite" presStyleCnt="0"/>
      <dgm:spPr/>
    </dgm:pt>
    <dgm:pt modelId="{E5BD63B3-BFE0-4659-8EEE-A14537DDB911}" type="pres">
      <dgm:prSet presAssocID="{C5E35441-BD40-4C7A-8749-90119E3ABB71}" presName="rootText" presStyleLbl="node2" presStyleIdx="4" presStyleCnt="6">
        <dgm:presLayoutVars>
          <dgm:chPref val="3"/>
        </dgm:presLayoutVars>
      </dgm:prSet>
      <dgm:spPr/>
      <dgm:t>
        <a:bodyPr/>
        <a:lstStyle/>
        <a:p>
          <a:endParaRPr lang="el-GR"/>
        </a:p>
      </dgm:t>
    </dgm:pt>
    <dgm:pt modelId="{184677F1-FFC2-4D6C-92F8-4366635FC217}" type="pres">
      <dgm:prSet presAssocID="{C5E35441-BD40-4C7A-8749-90119E3ABB71}" presName="rootConnector" presStyleLbl="node2" presStyleIdx="4" presStyleCnt="6"/>
      <dgm:spPr/>
      <dgm:t>
        <a:bodyPr/>
        <a:lstStyle/>
        <a:p>
          <a:endParaRPr lang="el-GR"/>
        </a:p>
      </dgm:t>
    </dgm:pt>
    <dgm:pt modelId="{D1A28508-DBAB-49C6-A6F3-0D7ED7F0376F}" type="pres">
      <dgm:prSet presAssocID="{C5E35441-BD40-4C7A-8749-90119E3ABB71}" presName="hierChild4" presStyleCnt="0"/>
      <dgm:spPr/>
    </dgm:pt>
    <dgm:pt modelId="{A4109279-C7DB-4EEA-B005-B8D1FFDC990C}" type="pres">
      <dgm:prSet presAssocID="{97226DDA-4BEA-477A-8ECD-88F33F8B7B4B}" presName="Name37" presStyleLbl="parChTrans1D3" presStyleIdx="4" presStyleCnt="6"/>
      <dgm:spPr/>
      <dgm:t>
        <a:bodyPr/>
        <a:lstStyle/>
        <a:p>
          <a:endParaRPr lang="el-GR"/>
        </a:p>
      </dgm:t>
    </dgm:pt>
    <dgm:pt modelId="{2E222734-5C56-4A26-B6CE-B0DDB8742B66}" type="pres">
      <dgm:prSet presAssocID="{B06996FA-67C8-4426-8850-A4547FE3C415}" presName="hierRoot2" presStyleCnt="0">
        <dgm:presLayoutVars>
          <dgm:hierBranch val="init"/>
        </dgm:presLayoutVars>
      </dgm:prSet>
      <dgm:spPr/>
    </dgm:pt>
    <dgm:pt modelId="{D95594E2-E4C8-4AAF-AB9E-543FEA6C3336}" type="pres">
      <dgm:prSet presAssocID="{B06996FA-67C8-4426-8850-A4547FE3C415}" presName="rootComposite" presStyleCnt="0"/>
      <dgm:spPr/>
    </dgm:pt>
    <dgm:pt modelId="{DA0CBF6B-2277-4B49-B43B-072A74ED0376}" type="pres">
      <dgm:prSet presAssocID="{B06996FA-67C8-4426-8850-A4547FE3C415}" presName="rootText" presStyleLbl="node3" presStyleIdx="4" presStyleCnt="6">
        <dgm:presLayoutVars>
          <dgm:chPref val="3"/>
        </dgm:presLayoutVars>
      </dgm:prSet>
      <dgm:spPr/>
      <dgm:t>
        <a:bodyPr/>
        <a:lstStyle/>
        <a:p>
          <a:endParaRPr lang="el-GR"/>
        </a:p>
      </dgm:t>
    </dgm:pt>
    <dgm:pt modelId="{47EA37AA-B5DA-45A1-A2DD-ED3C14B9713E}" type="pres">
      <dgm:prSet presAssocID="{B06996FA-67C8-4426-8850-A4547FE3C415}" presName="rootConnector" presStyleLbl="node3" presStyleIdx="4" presStyleCnt="6"/>
      <dgm:spPr/>
      <dgm:t>
        <a:bodyPr/>
        <a:lstStyle/>
        <a:p>
          <a:endParaRPr lang="el-GR"/>
        </a:p>
      </dgm:t>
    </dgm:pt>
    <dgm:pt modelId="{CDAEB2CA-A179-4C6B-AAB0-4766683F4FF8}" type="pres">
      <dgm:prSet presAssocID="{B06996FA-67C8-4426-8850-A4547FE3C415}" presName="hierChild4" presStyleCnt="0"/>
      <dgm:spPr/>
    </dgm:pt>
    <dgm:pt modelId="{CEE9601B-9352-4FEA-A865-696FEED33A75}" type="pres">
      <dgm:prSet presAssocID="{08478C13-395C-4717-ABF7-57BF808FC2B2}" presName="Name37" presStyleLbl="parChTrans1D4" presStyleIdx="4" presStyleCnt="6"/>
      <dgm:spPr/>
      <dgm:t>
        <a:bodyPr/>
        <a:lstStyle/>
        <a:p>
          <a:endParaRPr lang="el-GR"/>
        </a:p>
      </dgm:t>
    </dgm:pt>
    <dgm:pt modelId="{69DE622A-C3E6-441A-A3B6-4658B8487A5C}" type="pres">
      <dgm:prSet presAssocID="{066A97EF-045D-4FC5-8E55-A8D22570F59C}" presName="hierRoot2" presStyleCnt="0">
        <dgm:presLayoutVars>
          <dgm:hierBranch val="init"/>
        </dgm:presLayoutVars>
      </dgm:prSet>
      <dgm:spPr/>
    </dgm:pt>
    <dgm:pt modelId="{DE8F6128-F18B-4F04-9C61-8613F612F165}" type="pres">
      <dgm:prSet presAssocID="{066A97EF-045D-4FC5-8E55-A8D22570F59C}" presName="rootComposite" presStyleCnt="0"/>
      <dgm:spPr/>
    </dgm:pt>
    <dgm:pt modelId="{95A8AEDB-75DE-4F97-92C5-DCB60FB4C0E5}" type="pres">
      <dgm:prSet presAssocID="{066A97EF-045D-4FC5-8E55-A8D22570F59C}" presName="rootText" presStyleLbl="node4" presStyleIdx="4" presStyleCnt="6" custLinFactNeighborX="-24262" custLinFactNeighborY="4325">
        <dgm:presLayoutVars>
          <dgm:chPref val="3"/>
        </dgm:presLayoutVars>
      </dgm:prSet>
      <dgm:spPr/>
      <dgm:t>
        <a:bodyPr/>
        <a:lstStyle/>
        <a:p>
          <a:endParaRPr lang="el-GR"/>
        </a:p>
      </dgm:t>
    </dgm:pt>
    <dgm:pt modelId="{93943FCA-6041-4740-BCB3-169E2A396776}" type="pres">
      <dgm:prSet presAssocID="{066A97EF-045D-4FC5-8E55-A8D22570F59C}" presName="rootConnector" presStyleLbl="node4" presStyleIdx="4" presStyleCnt="6"/>
      <dgm:spPr/>
      <dgm:t>
        <a:bodyPr/>
        <a:lstStyle/>
        <a:p>
          <a:endParaRPr lang="el-GR"/>
        </a:p>
      </dgm:t>
    </dgm:pt>
    <dgm:pt modelId="{7095A6EA-FD38-4525-A917-69ADF01DC012}" type="pres">
      <dgm:prSet presAssocID="{066A97EF-045D-4FC5-8E55-A8D22570F59C}" presName="hierChild4" presStyleCnt="0"/>
      <dgm:spPr/>
    </dgm:pt>
    <dgm:pt modelId="{3155FA34-EF80-40D1-9063-1518EF74CE8C}" type="pres">
      <dgm:prSet presAssocID="{066A97EF-045D-4FC5-8E55-A8D22570F59C}" presName="hierChild5" presStyleCnt="0"/>
      <dgm:spPr/>
    </dgm:pt>
    <dgm:pt modelId="{8B3108A0-7D73-4332-974C-FDBAEF599D8C}" type="pres">
      <dgm:prSet presAssocID="{B06996FA-67C8-4426-8850-A4547FE3C415}" presName="hierChild5" presStyleCnt="0"/>
      <dgm:spPr/>
    </dgm:pt>
    <dgm:pt modelId="{7E73ECF1-59D5-4CD5-8DF0-E29291F02039}" type="pres">
      <dgm:prSet presAssocID="{C5E35441-BD40-4C7A-8749-90119E3ABB71}" presName="hierChild5" presStyleCnt="0"/>
      <dgm:spPr/>
    </dgm:pt>
    <dgm:pt modelId="{0BC1D03B-D096-4C52-B2C6-AB1BFBDEECC5}" type="pres">
      <dgm:prSet presAssocID="{D0C1784A-52B0-4C72-A337-979C5EF73A07}" presName="Name37" presStyleLbl="parChTrans1D2" presStyleIdx="5" presStyleCnt="6"/>
      <dgm:spPr/>
      <dgm:t>
        <a:bodyPr/>
        <a:lstStyle/>
        <a:p>
          <a:endParaRPr lang="el-GR"/>
        </a:p>
      </dgm:t>
    </dgm:pt>
    <dgm:pt modelId="{C48A0AED-FCC2-4736-AD56-6A0B188EFDFD}" type="pres">
      <dgm:prSet presAssocID="{C52A14DB-D80E-4F1D-8E83-35401D4FA16D}" presName="hierRoot2" presStyleCnt="0">
        <dgm:presLayoutVars>
          <dgm:hierBranch val="init"/>
        </dgm:presLayoutVars>
      </dgm:prSet>
      <dgm:spPr/>
    </dgm:pt>
    <dgm:pt modelId="{F2BBF4D9-57F1-43FC-8BDC-901EFE02E418}" type="pres">
      <dgm:prSet presAssocID="{C52A14DB-D80E-4F1D-8E83-35401D4FA16D}" presName="rootComposite" presStyleCnt="0"/>
      <dgm:spPr/>
    </dgm:pt>
    <dgm:pt modelId="{FF5A0A2B-7660-42BB-8699-372F6EB99482}" type="pres">
      <dgm:prSet presAssocID="{C52A14DB-D80E-4F1D-8E83-35401D4FA16D}" presName="rootText" presStyleLbl="node2" presStyleIdx="5" presStyleCnt="6">
        <dgm:presLayoutVars>
          <dgm:chPref val="3"/>
        </dgm:presLayoutVars>
      </dgm:prSet>
      <dgm:spPr/>
      <dgm:t>
        <a:bodyPr/>
        <a:lstStyle/>
        <a:p>
          <a:endParaRPr lang="el-GR"/>
        </a:p>
      </dgm:t>
    </dgm:pt>
    <dgm:pt modelId="{B5184137-C2F0-41D3-849C-6629C611B93D}" type="pres">
      <dgm:prSet presAssocID="{C52A14DB-D80E-4F1D-8E83-35401D4FA16D}" presName="rootConnector" presStyleLbl="node2" presStyleIdx="5" presStyleCnt="6"/>
      <dgm:spPr/>
      <dgm:t>
        <a:bodyPr/>
        <a:lstStyle/>
        <a:p>
          <a:endParaRPr lang="el-GR"/>
        </a:p>
      </dgm:t>
    </dgm:pt>
    <dgm:pt modelId="{DE13B4CD-511D-47E2-8D34-9A01E0FB023E}" type="pres">
      <dgm:prSet presAssocID="{C52A14DB-D80E-4F1D-8E83-35401D4FA16D}" presName="hierChild4" presStyleCnt="0"/>
      <dgm:spPr/>
    </dgm:pt>
    <dgm:pt modelId="{71A8C20F-5817-43AB-936C-83FA1B33516A}" type="pres">
      <dgm:prSet presAssocID="{BC63D2C5-99D9-445F-868C-53D585B591B4}" presName="Name37" presStyleLbl="parChTrans1D3" presStyleIdx="5" presStyleCnt="6"/>
      <dgm:spPr/>
      <dgm:t>
        <a:bodyPr/>
        <a:lstStyle/>
        <a:p>
          <a:endParaRPr lang="el-GR"/>
        </a:p>
      </dgm:t>
    </dgm:pt>
    <dgm:pt modelId="{FC099508-7D6B-455A-B5D6-0A344FD439F3}" type="pres">
      <dgm:prSet presAssocID="{1A2B0772-8CEF-4F18-B2C0-1F175B40DB0F}" presName="hierRoot2" presStyleCnt="0">
        <dgm:presLayoutVars>
          <dgm:hierBranch val="init"/>
        </dgm:presLayoutVars>
      </dgm:prSet>
      <dgm:spPr/>
    </dgm:pt>
    <dgm:pt modelId="{C6B78690-C1E4-4C29-9A7B-AF22610250CD}" type="pres">
      <dgm:prSet presAssocID="{1A2B0772-8CEF-4F18-B2C0-1F175B40DB0F}" presName="rootComposite" presStyleCnt="0"/>
      <dgm:spPr/>
    </dgm:pt>
    <dgm:pt modelId="{2E19C813-3474-47D5-A092-B34A11E302EC}" type="pres">
      <dgm:prSet presAssocID="{1A2B0772-8CEF-4F18-B2C0-1F175B40DB0F}" presName="rootText" presStyleLbl="node3" presStyleIdx="5" presStyleCnt="6">
        <dgm:presLayoutVars>
          <dgm:chPref val="3"/>
        </dgm:presLayoutVars>
      </dgm:prSet>
      <dgm:spPr/>
      <dgm:t>
        <a:bodyPr/>
        <a:lstStyle/>
        <a:p>
          <a:endParaRPr lang="el-GR"/>
        </a:p>
      </dgm:t>
    </dgm:pt>
    <dgm:pt modelId="{F119D52E-51E0-418C-9D0C-DCB6804DEC98}" type="pres">
      <dgm:prSet presAssocID="{1A2B0772-8CEF-4F18-B2C0-1F175B40DB0F}" presName="rootConnector" presStyleLbl="node3" presStyleIdx="5" presStyleCnt="6"/>
      <dgm:spPr/>
      <dgm:t>
        <a:bodyPr/>
        <a:lstStyle/>
        <a:p>
          <a:endParaRPr lang="el-GR"/>
        </a:p>
      </dgm:t>
    </dgm:pt>
    <dgm:pt modelId="{0B91B887-C6D4-4848-AE80-5AA87AD5CBBE}" type="pres">
      <dgm:prSet presAssocID="{1A2B0772-8CEF-4F18-B2C0-1F175B40DB0F}" presName="hierChild4" presStyleCnt="0"/>
      <dgm:spPr/>
    </dgm:pt>
    <dgm:pt modelId="{9A51AFBA-8ACE-4408-89A6-00787D5B9200}" type="pres">
      <dgm:prSet presAssocID="{04AE445F-3065-490C-8FD5-1F29069E72CE}" presName="Name37" presStyleLbl="parChTrans1D4" presStyleIdx="5" presStyleCnt="6"/>
      <dgm:spPr/>
      <dgm:t>
        <a:bodyPr/>
        <a:lstStyle/>
        <a:p>
          <a:endParaRPr lang="el-GR"/>
        </a:p>
      </dgm:t>
    </dgm:pt>
    <dgm:pt modelId="{7ED6D76F-922B-4A65-9979-1820F1F3976C}" type="pres">
      <dgm:prSet presAssocID="{80EC0BF2-359D-442F-8577-999135FAC8E0}" presName="hierRoot2" presStyleCnt="0">
        <dgm:presLayoutVars>
          <dgm:hierBranch val="init"/>
        </dgm:presLayoutVars>
      </dgm:prSet>
      <dgm:spPr/>
    </dgm:pt>
    <dgm:pt modelId="{08558281-9248-47DB-9EB5-E91C0778DE0A}" type="pres">
      <dgm:prSet presAssocID="{80EC0BF2-359D-442F-8577-999135FAC8E0}" presName="rootComposite" presStyleCnt="0"/>
      <dgm:spPr/>
    </dgm:pt>
    <dgm:pt modelId="{95257747-9A7B-48B4-8FBE-EA03342C3D44}" type="pres">
      <dgm:prSet presAssocID="{80EC0BF2-359D-442F-8577-999135FAC8E0}" presName="rootText" presStyleLbl="node4" presStyleIdx="5" presStyleCnt="6" custLinFactNeighborX="-20456" custLinFactNeighborY="5673">
        <dgm:presLayoutVars>
          <dgm:chPref val="3"/>
        </dgm:presLayoutVars>
      </dgm:prSet>
      <dgm:spPr/>
      <dgm:t>
        <a:bodyPr/>
        <a:lstStyle/>
        <a:p>
          <a:endParaRPr lang="el-GR"/>
        </a:p>
      </dgm:t>
    </dgm:pt>
    <dgm:pt modelId="{EB46555F-3D71-491C-8F12-1C4E081E6720}" type="pres">
      <dgm:prSet presAssocID="{80EC0BF2-359D-442F-8577-999135FAC8E0}" presName="rootConnector" presStyleLbl="node4" presStyleIdx="5" presStyleCnt="6"/>
      <dgm:spPr/>
      <dgm:t>
        <a:bodyPr/>
        <a:lstStyle/>
        <a:p>
          <a:endParaRPr lang="el-GR"/>
        </a:p>
      </dgm:t>
    </dgm:pt>
    <dgm:pt modelId="{734C8CF4-0CFE-4307-86BB-97F3DACE7A3B}" type="pres">
      <dgm:prSet presAssocID="{80EC0BF2-359D-442F-8577-999135FAC8E0}" presName="hierChild4" presStyleCnt="0"/>
      <dgm:spPr/>
    </dgm:pt>
    <dgm:pt modelId="{A8C7E11C-B684-48C3-ABE1-FABD9A66DA93}" type="pres">
      <dgm:prSet presAssocID="{80EC0BF2-359D-442F-8577-999135FAC8E0}" presName="hierChild5" presStyleCnt="0"/>
      <dgm:spPr/>
    </dgm:pt>
    <dgm:pt modelId="{790AD6A1-75AE-4DE1-AE1E-A3510DF53927}" type="pres">
      <dgm:prSet presAssocID="{1A2B0772-8CEF-4F18-B2C0-1F175B40DB0F}" presName="hierChild5" presStyleCnt="0"/>
      <dgm:spPr/>
    </dgm:pt>
    <dgm:pt modelId="{6B40AD39-F61E-4641-9A45-BFC9BEFD36E1}" type="pres">
      <dgm:prSet presAssocID="{C52A14DB-D80E-4F1D-8E83-35401D4FA16D}" presName="hierChild5" presStyleCnt="0"/>
      <dgm:spPr/>
    </dgm:pt>
    <dgm:pt modelId="{29B14B90-C8CB-481D-8E74-924A7E95AD00}" type="pres">
      <dgm:prSet presAssocID="{E4A40FF7-4E7F-409F-AC65-6553FA153C6A}" presName="hierChild3" presStyleCnt="0"/>
      <dgm:spPr/>
    </dgm:pt>
  </dgm:ptLst>
  <dgm:cxnLst>
    <dgm:cxn modelId="{44C09C47-CB10-47DB-B962-496A3CEE4A43}" type="presOf" srcId="{CEC4A040-14A3-428D-AECE-0A4B3FC68B8A}" destId="{6A0DC3E0-E1FC-44F5-8770-2E0A29029BDB}" srcOrd="0" destOrd="0" presId="urn:microsoft.com/office/officeart/2005/8/layout/orgChart1"/>
    <dgm:cxn modelId="{E04C934C-091B-4A9C-9F03-E029F799817D}" srcId="{E4A40FF7-4E7F-409F-AC65-6553FA153C6A}" destId="{71753000-EC93-4157-A4F2-8E0215094688}" srcOrd="2" destOrd="0" parTransId="{17B4260A-29F9-46A3-BB4B-2BAB830E0309}" sibTransId="{765B5CB4-6DE2-46DA-A8E6-7338DB9BEEB0}"/>
    <dgm:cxn modelId="{82A34E86-72D2-4CF4-8619-D1FA6181563C}" type="presOf" srcId="{BECE7F38-5D52-4BC9-834C-2D0829AB997C}" destId="{2CA73DFA-B9FC-4D2E-91BD-5E58F86D730C}" srcOrd="1" destOrd="0" presId="urn:microsoft.com/office/officeart/2005/8/layout/orgChart1"/>
    <dgm:cxn modelId="{6BC7E46A-8875-471B-AD8B-279FC0BAF4F5}" type="presOf" srcId="{E4A40FF7-4E7F-409F-AC65-6553FA153C6A}" destId="{60A73D8F-FFAC-4737-B08C-31F312341DBE}" srcOrd="1" destOrd="0" presId="urn:microsoft.com/office/officeart/2005/8/layout/orgChart1"/>
    <dgm:cxn modelId="{F37539C2-DCA9-4EF7-8D7B-61141D0F246B}" srcId="{CA366D02-5360-46C6-906A-C5A611D9555D}" destId="{CEC4A040-14A3-428D-AECE-0A4B3FC68B8A}" srcOrd="0" destOrd="0" parTransId="{1775584F-BCFB-4DCB-BCC3-3F52E75189A4}" sibTransId="{C446904D-479B-437D-9461-957636EC5F77}"/>
    <dgm:cxn modelId="{5A0E7129-FF94-4E4E-B82B-A54DF6C834F9}" type="presOf" srcId="{1A2B0772-8CEF-4F18-B2C0-1F175B40DB0F}" destId="{2E19C813-3474-47D5-A092-B34A11E302EC}" srcOrd="0" destOrd="0" presId="urn:microsoft.com/office/officeart/2005/8/layout/orgChart1"/>
    <dgm:cxn modelId="{23EC5D28-CECD-4447-8299-D1E899CB485C}" type="presOf" srcId="{7CF3F152-DE5B-4A72-BE74-CB32CD292F50}" destId="{6CF7D037-BCC9-41AF-BE64-639D05AB9F5F}" srcOrd="0" destOrd="0" presId="urn:microsoft.com/office/officeart/2005/8/layout/orgChart1"/>
    <dgm:cxn modelId="{67DEB09D-63C9-4FC8-AD9E-61282B382324}" srcId="{DC987156-159D-446B-B96F-66580545926B}" destId="{E4A40FF7-4E7F-409F-AC65-6553FA153C6A}" srcOrd="0" destOrd="0" parTransId="{E8595E0C-C34E-4806-9C7B-27C6DA67F10A}" sibTransId="{F77A452E-C024-425A-A80B-70ACE7108D61}"/>
    <dgm:cxn modelId="{3F9A815E-4125-4015-94E1-2A30E489A24E}" type="presOf" srcId="{E779EBBD-1F0B-4234-B8F7-695833D67752}" destId="{61BF13C7-369B-4B23-8498-15A2061DFBD8}" srcOrd="1" destOrd="0" presId="urn:microsoft.com/office/officeart/2005/8/layout/orgChart1"/>
    <dgm:cxn modelId="{95348842-650E-4870-B9BD-186FC07A9C58}" type="presOf" srcId="{CFE41519-BDE4-4B4D-8060-F2550B55DCA4}" destId="{CED01F27-1E79-4B8E-BAD6-1CF4795B759B}" srcOrd="1" destOrd="0" presId="urn:microsoft.com/office/officeart/2005/8/layout/orgChart1"/>
    <dgm:cxn modelId="{B8EEE9AB-4F67-42A3-8716-82BD827A49A1}" type="presOf" srcId="{08478C13-395C-4717-ABF7-57BF808FC2B2}" destId="{CEE9601B-9352-4FEA-A865-696FEED33A75}" srcOrd="0" destOrd="0" presId="urn:microsoft.com/office/officeart/2005/8/layout/orgChart1"/>
    <dgm:cxn modelId="{EA80350B-CE2E-4D33-8995-6B8B42483307}" type="presOf" srcId="{DC987156-159D-446B-B96F-66580545926B}" destId="{D4FFB8C4-D714-47F9-B0B3-2D599552FE62}" srcOrd="0" destOrd="0" presId="urn:microsoft.com/office/officeart/2005/8/layout/orgChart1"/>
    <dgm:cxn modelId="{8C93758E-794D-4805-983C-D0CEFC6ED031}" type="presOf" srcId="{23C45B38-490B-48C9-85E4-548CE256C3F4}" destId="{CD1E4295-3F48-4D62-BC25-12FFAB3DC187}" srcOrd="0" destOrd="0" presId="urn:microsoft.com/office/officeart/2005/8/layout/orgChart1"/>
    <dgm:cxn modelId="{20F0A2A0-E9E6-4BBE-AC0A-DA858C21F6E3}" type="presOf" srcId="{80EC0BF2-359D-442F-8577-999135FAC8E0}" destId="{EB46555F-3D71-491C-8F12-1C4E081E6720}" srcOrd="1" destOrd="0" presId="urn:microsoft.com/office/officeart/2005/8/layout/orgChart1"/>
    <dgm:cxn modelId="{394F71C3-5BF7-4E86-AC19-B47855952B5A}" srcId="{E4A40FF7-4E7F-409F-AC65-6553FA153C6A}" destId="{C52A14DB-D80E-4F1D-8E83-35401D4FA16D}" srcOrd="5" destOrd="0" parTransId="{D0C1784A-52B0-4C72-A337-979C5EF73A07}" sibTransId="{D46C3DAE-9924-4898-AFB3-4A6BEC35E767}"/>
    <dgm:cxn modelId="{89D3F550-0CFE-4609-95E9-6AC87DFD4F3F}" type="presOf" srcId="{B06996FA-67C8-4426-8850-A4547FE3C415}" destId="{DA0CBF6B-2277-4B49-B43B-072A74ED0376}" srcOrd="0" destOrd="0" presId="urn:microsoft.com/office/officeart/2005/8/layout/orgChart1"/>
    <dgm:cxn modelId="{E31F9DB1-8CFE-4015-849B-E7829C5DB762}" type="presOf" srcId="{1A2B0772-8CEF-4F18-B2C0-1F175B40DB0F}" destId="{F119D52E-51E0-418C-9D0C-DCB6804DEC98}" srcOrd="1" destOrd="0" presId="urn:microsoft.com/office/officeart/2005/8/layout/orgChart1"/>
    <dgm:cxn modelId="{87CDC756-5A47-4247-B445-3C07EF8F743C}" type="presOf" srcId="{A45E5A44-8C6C-4D4E-82DA-DE2B303F5199}" destId="{14EB3A03-88B3-40BE-9036-1DBFD3ABE925}" srcOrd="1" destOrd="0" presId="urn:microsoft.com/office/officeart/2005/8/layout/orgChart1"/>
    <dgm:cxn modelId="{24766B75-25D0-4E54-B339-950234749623}" type="presOf" srcId="{C5E35441-BD40-4C7A-8749-90119E3ABB71}" destId="{E5BD63B3-BFE0-4659-8EEE-A14537DDB911}" srcOrd="0" destOrd="0" presId="urn:microsoft.com/office/officeart/2005/8/layout/orgChart1"/>
    <dgm:cxn modelId="{B8EB319F-59BE-46E9-8E38-9BCCC06EC221}" type="presOf" srcId="{CA366D02-5360-46C6-906A-C5A611D9555D}" destId="{9825E6E4-4B92-4584-B582-EE87E7B9646E}" srcOrd="0" destOrd="0" presId="urn:microsoft.com/office/officeart/2005/8/layout/orgChart1"/>
    <dgm:cxn modelId="{D9D184A4-0A59-4952-B098-471C065F6754}" srcId="{B06996FA-67C8-4426-8850-A4547FE3C415}" destId="{066A97EF-045D-4FC5-8E55-A8D22570F59C}" srcOrd="0" destOrd="0" parTransId="{08478C13-395C-4717-ABF7-57BF808FC2B2}" sibTransId="{CD790A07-3A00-493D-8671-C7167373F85D}"/>
    <dgm:cxn modelId="{8D827A9D-B322-45E8-9CF9-6616CFE0EDAE}" srcId="{E4A40FF7-4E7F-409F-AC65-6553FA153C6A}" destId="{E779EBBD-1F0B-4234-B8F7-695833D67752}" srcOrd="0" destOrd="0" parTransId="{23C45B38-490B-48C9-85E4-548CE256C3F4}" sibTransId="{234F9E4B-99B1-43BD-92AF-8C0FA9BC978B}"/>
    <dgm:cxn modelId="{EFB8006F-4E22-4E02-84E7-DADAA02A8980}" type="presOf" srcId="{66BEB690-370B-47A3-8533-7C377B9070E9}" destId="{DD9A18D1-4C36-4AFF-9AAE-5F769A3703C5}" srcOrd="0" destOrd="0" presId="urn:microsoft.com/office/officeart/2005/8/layout/orgChart1"/>
    <dgm:cxn modelId="{DF264A3F-8002-4712-AECD-03DAD4614CCB}" type="presOf" srcId="{E765CA47-D29D-4445-9F73-AFDE37AE86AF}" destId="{F166E915-8F50-431F-9FD9-0507C932D5A2}" srcOrd="0" destOrd="0" presId="urn:microsoft.com/office/officeart/2005/8/layout/orgChart1"/>
    <dgm:cxn modelId="{6AA5FDD0-471D-4BB0-AF7A-5B93941B5DCD}" type="presOf" srcId="{80EC0BF2-359D-442F-8577-999135FAC8E0}" destId="{95257747-9A7B-48B4-8FBE-EA03342C3D44}" srcOrd="0" destOrd="0" presId="urn:microsoft.com/office/officeart/2005/8/layout/orgChart1"/>
    <dgm:cxn modelId="{F0FEBCC1-6929-4A79-A753-C244E728C40F}" type="presOf" srcId="{E779EBBD-1F0B-4234-B8F7-695833D67752}" destId="{21182DC5-41C4-45E2-BB24-A82A5E351FB2}" srcOrd="0" destOrd="0" presId="urn:microsoft.com/office/officeart/2005/8/layout/orgChart1"/>
    <dgm:cxn modelId="{0C49E279-2B37-43DD-8A83-D37DAF849A21}" type="presOf" srcId="{B06996FA-67C8-4426-8850-A4547FE3C415}" destId="{47EA37AA-B5DA-45A1-A2DD-ED3C14B9713E}" srcOrd="1" destOrd="0" presId="urn:microsoft.com/office/officeart/2005/8/layout/orgChart1"/>
    <dgm:cxn modelId="{508A2423-A593-4951-AFAD-40DE1AB0EA7C}" type="presOf" srcId="{F0501491-AFC5-407B-8DEF-C9E66C6EC899}" destId="{F4AAFEA4-2D9A-412E-9083-A63002EAF16F}" srcOrd="1" destOrd="0" presId="urn:microsoft.com/office/officeart/2005/8/layout/orgChart1"/>
    <dgm:cxn modelId="{1A36806D-F9F2-48BA-9FF4-BFBA419BA715}" type="presOf" srcId="{A1B386CB-DB16-4E40-961A-B172E633A3E2}" destId="{80F280EE-C026-4D20-BAAE-C5B1DA49B637}" srcOrd="0" destOrd="0" presId="urn:microsoft.com/office/officeart/2005/8/layout/orgChart1"/>
    <dgm:cxn modelId="{8E608E12-18C9-4C24-A1C5-B78A1D9D63BC}" srcId="{71753000-EC93-4157-A4F2-8E0215094688}" destId="{BECE7F38-5D52-4BC9-834C-2D0829AB997C}" srcOrd="0" destOrd="0" parTransId="{D5BAE930-9962-416C-8100-ADC9C6CB8138}" sibTransId="{95FE0023-5497-4737-907F-22DC0844C2FE}"/>
    <dgm:cxn modelId="{FB8F8FC2-DD61-44FA-BA1E-62AE5A9D1C3B}" type="presOf" srcId="{261B2F57-19FC-4822-827A-4414B6C4E42A}" destId="{8443C659-EBB1-4A79-BD7D-8F97994FDC4C}" srcOrd="0" destOrd="0" presId="urn:microsoft.com/office/officeart/2005/8/layout/orgChart1"/>
    <dgm:cxn modelId="{7F6FABA2-76D2-4355-9833-16464655E95C}" type="presOf" srcId="{71753000-EC93-4157-A4F2-8E0215094688}" destId="{83CCF83F-BB14-4A88-90F7-FF3DDB89E4B2}" srcOrd="1" destOrd="0" presId="urn:microsoft.com/office/officeart/2005/8/layout/orgChart1"/>
    <dgm:cxn modelId="{411F774E-EAA2-4FB5-9337-6C989A5D6750}" srcId="{CFE41519-BDE4-4B4D-8060-F2550B55DCA4}" destId="{25EAD26E-D9D0-4E1D-B26E-CD21FE573130}" srcOrd="0" destOrd="0" parTransId="{261B2F57-19FC-4822-827A-4414B6C4E42A}" sibTransId="{5C0AE196-F262-4DF9-B201-0815BE19D09A}"/>
    <dgm:cxn modelId="{F1A0F5E2-9972-4F6A-A0BC-08F7864F9AE3}" type="presOf" srcId="{CA366D02-5360-46C6-906A-C5A611D9555D}" destId="{4E668630-8E96-4618-9D94-020D34620F73}" srcOrd="1" destOrd="0" presId="urn:microsoft.com/office/officeart/2005/8/layout/orgChart1"/>
    <dgm:cxn modelId="{2A5F616D-0009-4453-8520-74B33D953DBD}" srcId="{F0501491-AFC5-407B-8DEF-C9E66C6EC899}" destId="{7CF3F152-DE5B-4A72-BE74-CB32CD292F50}" srcOrd="0" destOrd="0" parTransId="{3ABEFBFF-A7D7-4A5F-956A-BDA2319C4D50}" sibTransId="{90FA7A9D-758D-4A77-9C89-FC241475C4DD}"/>
    <dgm:cxn modelId="{A314BA40-ED34-4F76-9C52-E6634F81CD5C}" type="presOf" srcId="{CEC4A040-14A3-428D-AECE-0A4B3FC68B8A}" destId="{746B2B90-4943-4489-AEFC-A282E2D6C211}" srcOrd="1" destOrd="0" presId="urn:microsoft.com/office/officeart/2005/8/layout/orgChart1"/>
    <dgm:cxn modelId="{508C4260-3D9F-49A2-9383-DFE17C1CB3A5}" type="presOf" srcId="{066A97EF-045D-4FC5-8E55-A8D22570F59C}" destId="{93943FCA-6041-4740-BCB3-169E2A396776}" srcOrd="1" destOrd="0" presId="urn:microsoft.com/office/officeart/2005/8/layout/orgChart1"/>
    <dgm:cxn modelId="{1F193668-A63A-4BF5-8C07-13980847551C}" type="presOf" srcId="{F0501491-AFC5-407B-8DEF-C9E66C6EC899}" destId="{80BDCDE4-F406-49D3-9618-95513B2886F5}" srcOrd="0" destOrd="0" presId="urn:microsoft.com/office/officeart/2005/8/layout/orgChart1"/>
    <dgm:cxn modelId="{D933CA07-468B-45E4-B649-4955C8FC229B}" type="presOf" srcId="{25EAD26E-D9D0-4E1D-B26E-CD21FE573130}" destId="{8E09C797-F27C-4304-9B91-0921B1A6E95B}" srcOrd="1" destOrd="0" presId="urn:microsoft.com/office/officeart/2005/8/layout/orgChart1"/>
    <dgm:cxn modelId="{50A9D517-1F12-4A57-9FD4-252169EB6D7F}" type="presOf" srcId="{C52A14DB-D80E-4F1D-8E83-35401D4FA16D}" destId="{B5184137-C2F0-41D3-849C-6629C611B93D}" srcOrd="1" destOrd="0" presId="urn:microsoft.com/office/officeart/2005/8/layout/orgChart1"/>
    <dgm:cxn modelId="{82A23ED6-1768-49D7-9A40-8D9DDB1D6DFF}" type="presOf" srcId="{D5BAE930-9962-416C-8100-ADC9C6CB8138}" destId="{D6085DA0-479E-4033-8042-F279E2224BB5}" srcOrd="0" destOrd="0" presId="urn:microsoft.com/office/officeart/2005/8/layout/orgChart1"/>
    <dgm:cxn modelId="{26144738-61FB-40C8-B837-C40D8469F92F}" type="presOf" srcId="{C5E35441-BD40-4C7A-8749-90119E3ABB71}" destId="{184677F1-FFC2-4D6C-92F8-4366635FC217}" srcOrd="1" destOrd="0" presId="urn:microsoft.com/office/officeart/2005/8/layout/orgChart1"/>
    <dgm:cxn modelId="{C5AC909C-004B-49A0-B1CC-2A33BD6B18F3}" type="presOf" srcId="{D0C1784A-52B0-4C72-A337-979C5EF73A07}" destId="{0BC1D03B-D096-4C52-B2C6-AB1BFBDEECC5}" srcOrd="0" destOrd="0" presId="urn:microsoft.com/office/officeart/2005/8/layout/orgChart1"/>
    <dgm:cxn modelId="{254B92B8-A904-4B34-BE3F-BA08762C5B68}" srcId="{C52A14DB-D80E-4F1D-8E83-35401D4FA16D}" destId="{1A2B0772-8CEF-4F18-B2C0-1F175B40DB0F}" srcOrd="0" destOrd="0" parTransId="{BC63D2C5-99D9-445F-868C-53D585B591B4}" sibTransId="{024B26DF-869B-4777-B17B-2048DD444DBE}"/>
    <dgm:cxn modelId="{0FCC668A-1C83-4E1B-A45C-D9E529D6BBC7}" srcId="{E779EBBD-1F0B-4234-B8F7-695833D67752}" destId="{CFE41519-BDE4-4B4D-8060-F2550B55DCA4}" srcOrd="0" destOrd="0" parTransId="{20019289-700E-479D-91C0-53145716D714}" sibTransId="{6CFFE1C2-1DED-487A-8B0D-1CCBDB7B38FF}"/>
    <dgm:cxn modelId="{9357D388-F315-4CF4-AD7E-A51EC0332ADB}" type="presOf" srcId="{E80F1FBA-BC97-48F6-A27A-814AE712449E}" destId="{1DC3C1AB-CBC4-46A2-AA2F-918D21FD8605}" srcOrd="0" destOrd="0" presId="urn:microsoft.com/office/officeart/2005/8/layout/orgChart1"/>
    <dgm:cxn modelId="{97CDD584-9223-4B07-9C37-EBDAA8B9E5FE}" type="presOf" srcId="{BECE7F38-5D52-4BC9-834C-2D0829AB997C}" destId="{45AFC29F-149F-4C2B-874C-5F3D90D3B9FA}" srcOrd="0" destOrd="0" presId="urn:microsoft.com/office/officeart/2005/8/layout/orgChart1"/>
    <dgm:cxn modelId="{B5EEC600-4175-4C80-AAC5-8FE8D8C922C5}" srcId="{1A2B0772-8CEF-4F18-B2C0-1F175B40DB0F}" destId="{80EC0BF2-359D-442F-8577-999135FAC8E0}" srcOrd="0" destOrd="0" parTransId="{04AE445F-3065-490C-8FD5-1F29069E72CE}" sibTransId="{374CFDD5-C40E-4AC0-96BF-0B81648FA17B}"/>
    <dgm:cxn modelId="{22B207DB-7045-4FDB-ADBA-0B7CBA747676}" srcId="{E4A40FF7-4E7F-409F-AC65-6553FA153C6A}" destId="{C5E35441-BD40-4C7A-8749-90119E3ABB71}" srcOrd="4" destOrd="0" parTransId="{E765CA47-D29D-4445-9F73-AFDE37AE86AF}" sibTransId="{4B0C211C-7588-4B97-8C47-5FF8883F90BB}"/>
    <dgm:cxn modelId="{3E66C493-87D1-47E3-A07B-F0A72DA87FA4}" type="presOf" srcId="{CFE41519-BDE4-4B4D-8060-F2550B55DCA4}" destId="{9AC69139-41C1-4476-9793-4C1BA7D85E21}" srcOrd="0" destOrd="0" presId="urn:microsoft.com/office/officeart/2005/8/layout/orgChart1"/>
    <dgm:cxn modelId="{E9692BD4-8EFE-46F5-8D2B-A895AEB884B7}" srcId="{E4A40FF7-4E7F-409F-AC65-6553FA153C6A}" destId="{F0501491-AFC5-407B-8DEF-C9E66C6EC899}" srcOrd="1" destOrd="0" parTransId="{9F95820C-55F6-4242-9EC1-B8DC930EA8C0}" sibTransId="{430B0385-2169-4A80-B579-700408CC9CB1}"/>
    <dgm:cxn modelId="{52F40B97-661D-4425-AEBA-F06B72C3B2C5}" type="presOf" srcId="{A45E5A44-8C6C-4D4E-82DA-DE2B303F5199}" destId="{09ACD809-82E5-4F31-9423-98C84A8F07EC}" srcOrd="0" destOrd="0" presId="urn:microsoft.com/office/officeart/2005/8/layout/orgChart1"/>
    <dgm:cxn modelId="{D584686F-BBEC-4A1A-BEB0-58CE4629FF6E}" srcId="{4D5E6570-B9BA-42E5-8A4B-2465E62D24D6}" destId="{CA366D02-5360-46C6-906A-C5A611D9555D}" srcOrd="0" destOrd="0" parTransId="{A1B386CB-DB16-4E40-961A-B172E633A3E2}" sibTransId="{B217E412-919C-4EA4-8DA6-4D4E84EFC26B}"/>
    <dgm:cxn modelId="{F362B870-621E-4EFA-8B7E-B91C541A6748}" type="presOf" srcId="{4D5E6570-B9BA-42E5-8A4B-2465E62D24D6}" destId="{08AE75BF-14B8-40E6-BB78-DBE6972412FF}" srcOrd="0" destOrd="0" presId="urn:microsoft.com/office/officeart/2005/8/layout/orgChart1"/>
    <dgm:cxn modelId="{FF2B1906-7CC4-418F-9AB6-4F057F0E66FF}" type="presOf" srcId="{F63CF791-C6D5-4D86-94D5-4152A82DF64E}" destId="{03EFF18F-3761-400C-8363-D67DD7B435CC}" srcOrd="0" destOrd="0" presId="urn:microsoft.com/office/officeart/2005/8/layout/orgChart1"/>
    <dgm:cxn modelId="{7EE97DAB-EB5A-4D1E-BDC1-28A718D69509}" type="presOf" srcId="{E4A40FF7-4E7F-409F-AC65-6553FA153C6A}" destId="{2ADB4976-E772-44BF-B390-C9A05AD5CF2F}" srcOrd="0" destOrd="0" presId="urn:microsoft.com/office/officeart/2005/8/layout/orgChart1"/>
    <dgm:cxn modelId="{C6A9EB7E-423C-4151-8F8C-7E2FF4436544}" type="presOf" srcId="{20019289-700E-479D-91C0-53145716D714}" destId="{77A637D2-7B50-4F40-8ABA-DAA67A171421}" srcOrd="0" destOrd="0" presId="urn:microsoft.com/office/officeart/2005/8/layout/orgChart1"/>
    <dgm:cxn modelId="{03830636-A884-44FA-A814-963CA4C1D29E}" type="presOf" srcId="{1775584F-BCFB-4DCB-BCC3-3F52E75189A4}" destId="{CA25A9BB-71DF-436A-A511-3B9E31CADFF0}" srcOrd="0" destOrd="0" presId="urn:microsoft.com/office/officeart/2005/8/layout/orgChart1"/>
    <dgm:cxn modelId="{F65D3A2B-6485-4B07-AFBD-37CE3B5559B5}" type="presOf" srcId="{C52A14DB-D80E-4F1D-8E83-35401D4FA16D}" destId="{FF5A0A2B-7660-42BB-8699-372F6EB99482}" srcOrd="0" destOrd="0" presId="urn:microsoft.com/office/officeart/2005/8/layout/orgChart1"/>
    <dgm:cxn modelId="{9275B923-0D50-4599-8134-98E7C8895EB5}" type="presOf" srcId="{8628E10D-9AD6-4B0A-8C4C-BA295A0D7E69}" destId="{A6BBF33B-FAB3-49E0-8AAB-397AA204E261}" srcOrd="0" destOrd="0" presId="urn:microsoft.com/office/officeart/2005/8/layout/orgChart1"/>
    <dgm:cxn modelId="{7703502D-B324-4FE6-AC33-67E78FD2B7B0}" srcId="{E4A40FF7-4E7F-409F-AC65-6553FA153C6A}" destId="{4D5E6570-B9BA-42E5-8A4B-2465E62D24D6}" srcOrd="3" destOrd="0" parTransId="{E80F1FBA-BC97-48F6-A27A-814AE712449E}" sibTransId="{08467D22-6421-4265-B5B3-FA6B1FA47F5D}"/>
    <dgm:cxn modelId="{A1301D24-D96A-4A7A-97A1-122D4FF22AF2}" type="presOf" srcId="{3ABEFBFF-A7D7-4A5F-956A-BDA2319C4D50}" destId="{5FC846ED-747F-4F5B-90CB-DF17311746F2}" srcOrd="0" destOrd="0" presId="urn:microsoft.com/office/officeart/2005/8/layout/orgChart1"/>
    <dgm:cxn modelId="{32DD4C8C-854A-4FE5-8FE7-9E8201A06D02}" srcId="{BECE7F38-5D52-4BC9-834C-2D0829AB997C}" destId="{A45E5A44-8C6C-4D4E-82DA-DE2B303F5199}" srcOrd="0" destOrd="0" parTransId="{F63CF791-C6D5-4D86-94D5-4152A82DF64E}" sibTransId="{12D7400C-3F53-413A-A667-FBCFE97ED211}"/>
    <dgm:cxn modelId="{A5FC08CA-2FEA-49C9-8727-93BD3D76E053}" type="presOf" srcId="{66BEB690-370B-47A3-8533-7C377B9070E9}" destId="{17E9C64A-0FF2-48FD-AD14-894FE4009A8C}" srcOrd="1" destOrd="0" presId="urn:microsoft.com/office/officeart/2005/8/layout/orgChart1"/>
    <dgm:cxn modelId="{9447592A-00D3-4C1B-AA2E-8B94AF5BA2D1}" type="presOf" srcId="{BC63D2C5-99D9-445F-868C-53D585B591B4}" destId="{71A8C20F-5817-43AB-936C-83FA1B33516A}" srcOrd="0" destOrd="0" presId="urn:microsoft.com/office/officeart/2005/8/layout/orgChart1"/>
    <dgm:cxn modelId="{DAAF19AD-CAD6-4509-9DCF-4CF859653301}" type="presOf" srcId="{7CF3F152-DE5B-4A72-BE74-CB32CD292F50}" destId="{7B312169-5B32-4228-81C4-6C71D01EA794}" srcOrd="1" destOrd="0" presId="urn:microsoft.com/office/officeart/2005/8/layout/orgChart1"/>
    <dgm:cxn modelId="{9F2017B3-2351-47A9-A65F-9D3EF155BC0D}" srcId="{7CF3F152-DE5B-4A72-BE74-CB32CD292F50}" destId="{66BEB690-370B-47A3-8533-7C377B9070E9}" srcOrd="0" destOrd="0" parTransId="{8628E10D-9AD6-4B0A-8C4C-BA295A0D7E69}" sibTransId="{1708816D-461F-46E9-8FCD-1F2F085C3C35}"/>
    <dgm:cxn modelId="{CF56AE79-F104-40B4-999F-49CDB56E2EFC}" type="presOf" srcId="{25EAD26E-D9D0-4E1D-B26E-CD21FE573130}" destId="{99576C54-ADB6-4B48-B6C1-B92A864BF4C7}" srcOrd="0" destOrd="0" presId="urn:microsoft.com/office/officeart/2005/8/layout/orgChart1"/>
    <dgm:cxn modelId="{B89FCBDD-07AA-408A-97D7-62B9B79C88E7}" type="presOf" srcId="{17B4260A-29F9-46A3-BB4B-2BAB830E0309}" destId="{C1F7E0C5-93C4-41D4-9586-8933B44EC625}" srcOrd="0" destOrd="0" presId="urn:microsoft.com/office/officeart/2005/8/layout/orgChart1"/>
    <dgm:cxn modelId="{D9DB1EB1-4CED-4AE4-9677-401F9EB1CA44}" type="presOf" srcId="{97226DDA-4BEA-477A-8ECD-88F33F8B7B4B}" destId="{A4109279-C7DB-4EEA-B005-B8D1FFDC990C}" srcOrd="0" destOrd="0" presId="urn:microsoft.com/office/officeart/2005/8/layout/orgChart1"/>
    <dgm:cxn modelId="{408B6AA4-3438-4B2B-A02D-0E63AED66F06}" srcId="{C5E35441-BD40-4C7A-8749-90119E3ABB71}" destId="{B06996FA-67C8-4426-8850-A4547FE3C415}" srcOrd="0" destOrd="0" parTransId="{97226DDA-4BEA-477A-8ECD-88F33F8B7B4B}" sibTransId="{3D933E4F-2513-46B6-8BC5-AEC53D71805B}"/>
    <dgm:cxn modelId="{F640B6BA-9EE0-45C2-9997-CD2F28A2183A}" type="presOf" srcId="{71753000-EC93-4157-A4F2-8E0215094688}" destId="{C98B9E33-0EBD-4E24-92B5-551614C2C9A0}" srcOrd="0" destOrd="0" presId="urn:microsoft.com/office/officeart/2005/8/layout/orgChart1"/>
    <dgm:cxn modelId="{84E3918B-E6A4-4DA2-9DDB-2C47D100FF2A}" type="presOf" srcId="{04AE445F-3065-490C-8FD5-1F29069E72CE}" destId="{9A51AFBA-8ACE-4408-89A6-00787D5B9200}" srcOrd="0" destOrd="0" presId="urn:microsoft.com/office/officeart/2005/8/layout/orgChart1"/>
    <dgm:cxn modelId="{ED0E81C4-047D-460C-A40B-39F2F54C0778}" type="presOf" srcId="{9F95820C-55F6-4242-9EC1-B8DC930EA8C0}" destId="{607A6557-3F6D-49DC-A0B9-DAA01871274D}" srcOrd="0" destOrd="0" presId="urn:microsoft.com/office/officeart/2005/8/layout/orgChart1"/>
    <dgm:cxn modelId="{0590473E-59F2-400C-B011-A38378C3E236}" type="presOf" srcId="{4D5E6570-B9BA-42E5-8A4B-2465E62D24D6}" destId="{D262C8EF-3D88-4F48-886D-E7BEEA05843F}" srcOrd="1" destOrd="0" presId="urn:microsoft.com/office/officeart/2005/8/layout/orgChart1"/>
    <dgm:cxn modelId="{B3F7DCC0-EAA7-445F-97C3-B515AD6A0CD9}" type="presOf" srcId="{066A97EF-045D-4FC5-8E55-A8D22570F59C}" destId="{95A8AEDB-75DE-4F97-92C5-DCB60FB4C0E5}" srcOrd="0" destOrd="0" presId="urn:microsoft.com/office/officeart/2005/8/layout/orgChart1"/>
    <dgm:cxn modelId="{DFD138B7-655B-4822-AD53-5B5DC68FC342}" type="presParOf" srcId="{D4FFB8C4-D714-47F9-B0B3-2D599552FE62}" destId="{354ECD7C-3A24-47A8-8A14-3AA133E6537F}" srcOrd="0" destOrd="0" presId="urn:microsoft.com/office/officeart/2005/8/layout/orgChart1"/>
    <dgm:cxn modelId="{3DB6DF91-9BA8-4A42-9FCD-0EDFFCF3C567}" type="presParOf" srcId="{354ECD7C-3A24-47A8-8A14-3AA133E6537F}" destId="{F1DA656B-E8DF-42AA-BD64-918D934C4EC2}" srcOrd="0" destOrd="0" presId="urn:microsoft.com/office/officeart/2005/8/layout/orgChart1"/>
    <dgm:cxn modelId="{4FFE46B3-7467-409C-ADD0-6713E1AF5248}" type="presParOf" srcId="{F1DA656B-E8DF-42AA-BD64-918D934C4EC2}" destId="{2ADB4976-E772-44BF-B390-C9A05AD5CF2F}" srcOrd="0" destOrd="0" presId="urn:microsoft.com/office/officeart/2005/8/layout/orgChart1"/>
    <dgm:cxn modelId="{41D7FCE1-7918-4831-9E10-A069D1077A4B}" type="presParOf" srcId="{F1DA656B-E8DF-42AA-BD64-918D934C4EC2}" destId="{60A73D8F-FFAC-4737-B08C-31F312341DBE}" srcOrd="1" destOrd="0" presId="urn:microsoft.com/office/officeart/2005/8/layout/orgChart1"/>
    <dgm:cxn modelId="{76051DCE-F8EB-4F3B-8640-40DFEE26DA09}" type="presParOf" srcId="{354ECD7C-3A24-47A8-8A14-3AA133E6537F}" destId="{1B2FEA5E-40F2-44CA-9F3F-9D6A19DCED86}" srcOrd="1" destOrd="0" presId="urn:microsoft.com/office/officeart/2005/8/layout/orgChart1"/>
    <dgm:cxn modelId="{63EC8886-6C96-4016-9F73-CAEE71921C3A}" type="presParOf" srcId="{1B2FEA5E-40F2-44CA-9F3F-9D6A19DCED86}" destId="{CD1E4295-3F48-4D62-BC25-12FFAB3DC187}" srcOrd="0" destOrd="0" presId="urn:microsoft.com/office/officeart/2005/8/layout/orgChart1"/>
    <dgm:cxn modelId="{24C60B2F-2DC0-48E2-8AC2-CCBD533670BF}" type="presParOf" srcId="{1B2FEA5E-40F2-44CA-9F3F-9D6A19DCED86}" destId="{B2CE01BF-55D2-4373-9073-8827C1A73F91}" srcOrd="1" destOrd="0" presId="urn:microsoft.com/office/officeart/2005/8/layout/orgChart1"/>
    <dgm:cxn modelId="{5F09440F-5066-4D4F-9BCF-67D16CF03EB6}" type="presParOf" srcId="{B2CE01BF-55D2-4373-9073-8827C1A73F91}" destId="{37349D5E-908C-4FF5-8752-53EC0F4B99B9}" srcOrd="0" destOrd="0" presId="urn:microsoft.com/office/officeart/2005/8/layout/orgChart1"/>
    <dgm:cxn modelId="{34C857C8-24FE-40ED-A03E-B0A800357DC3}" type="presParOf" srcId="{37349D5E-908C-4FF5-8752-53EC0F4B99B9}" destId="{21182DC5-41C4-45E2-BB24-A82A5E351FB2}" srcOrd="0" destOrd="0" presId="urn:microsoft.com/office/officeart/2005/8/layout/orgChart1"/>
    <dgm:cxn modelId="{FF39F556-3E20-4CC0-B879-43D0F837DD77}" type="presParOf" srcId="{37349D5E-908C-4FF5-8752-53EC0F4B99B9}" destId="{61BF13C7-369B-4B23-8498-15A2061DFBD8}" srcOrd="1" destOrd="0" presId="urn:microsoft.com/office/officeart/2005/8/layout/orgChart1"/>
    <dgm:cxn modelId="{A432E31B-939E-49D0-9C02-3081F6CAFAC8}" type="presParOf" srcId="{B2CE01BF-55D2-4373-9073-8827C1A73F91}" destId="{BAE117C8-1A03-41FD-BA18-9755E499A4B0}" srcOrd="1" destOrd="0" presId="urn:microsoft.com/office/officeart/2005/8/layout/orgChart1"/>
    <dgm:cxn modelId="{5746AE48-E9B5-4925-8C10-165F3CD9F2C7}" type="presParOf" srcId="{BAE117C8-1A03-41FD-BA18-9755E499A4B0}" destId="{77A637D2-7B50-4F40-8ABA-DAA67A171421}" srcOrd="0" destOrd="0" presId="urn:microsoft.com/office/officeart/2005/8/layout/orgChart1"/>
    <dgm:cxn modelId="{FE94B820-BA24-4C68-B4E3-6A5DDF4C884E}" type="presParOf" srcId="{BAE117C8-1A03-41FD-BA18-9755E499A4B0}" destId="{FBB89015-5EDA-47F7-A471-DC5FEED4C78F}" srcOrd="1" destOrd="0" presId="urn:microsoft.com/office/officeart/2005/8/layout/orgChart1"/>
    <dgm:cxn modelId="{893A5A29-1E5C-4B91-8EAE-B136BBD3C746}" type="presParOf" srcId="{FBB89015-5EDA-47F7-A471-DC5FEED4C78F}" destId="{A6737B73-4D0B-4F02-8B4E-9D52AAA2FC87}" srcOrd="0" destOrd="0" presId="urn:microsoft.com/office/officeart/2005/8/layout/orgChart1"/>
    <dgm:cxn modelId="{CC158594-D134-411D-ACF5-F64B2B3B745C}" type="presParOf" srcId="{A6737B73-4D0B-4F02-8B4E-9D52AAA2FC87}" destId="{9AC69139-41C1-4476-9793-4C1BA7D85E21}" srcOrd="0" destOrd="0" presId="urn:microsoft.com/office/officeart/2005/8/layout/orgChart1"/>
    <dgm:cxn modelId="{4D191FA9-3C74-4708-9CB5-C907921AD3B6}" type="presParOf" srcId="{A6737B73-4D0B-4F02-8B4E-9D52AAA2FC87}" destId="{CED01F27-1E79-4B8E-BAD6-1CF4795B759B}" srcOrd="1" destOrd="0" presId="urn:microsoft.com/office/officeart/2005/8/layout/orgChart1"/>
    <dgm:cxn modelId="{DB22492E-23D3-40BE-A827-60EA6DFC1B18}" type="presParOf" srcId="{FBB89015-5EDA-47F7-A471-DC5FEED4C78F}" destId="{5D80A7AB-FE15-44D4-9A0A-B08A16541CD7}" srcOrd="1" destOrd="0" presId="urn:microsoft.com/office/officeart/2005/8/layout/orgChart1"/>
    <dgm:cxn modelId="{F296F541-61AC-4971-980E-A84F35BAC45E}" type="presParOf" srcId="{5D80A7AB-FE15-44D4-9A0A-B08A16541CD7}" destId="{8443C659-EBB1-4A79-BD7D-8F97994FDC4C}" srcOrd="0" destOrd="0" presId="urn:microsoft.com/office/officeart/2005/8/layout/orgChart1"/>
    <dgm:cxn modelId="{08345731-FCBC-4FE3-96F9-ED11F2ADF895}" type="presParOf" srcId="{5D80A7AB-FE15-44D4-9A0A-B08A16541CD7}" destId="{36ABF27B-81DD-40FB-B962-37ED4DA48BF8}" srcOrd="1" destOrd="0" presId="urn:microsoft.com/office/officeart/2005/8/layout/orgChart1"/>
    <dgm:cxn modelId="{5AAADE8C-416E-4BA6-AFF5-108227788765}" type="presParOf" srcId="{36ABF27B-81DD-40FB-B962-37ED4DA48BF8}" destId="{958D10BB-D5E2-4C30-AD86-A66B6CC713D9}" srcOrd="0" destOrd="0" presId="urn:microsoft.com/office/officeart/2005/8/layout/orgChart1"/>
    <dgm:cxn modelId="{C06A0FE5-8E9A-43F4-BEF6-0135B7BEBDE2}" type="presParOf" srcId="{958D10BB-D5E2-4C30-AD86-A66B6CC713D9}" destId="{99576C54-ADB6-4B48-B6C1-B92A864BF4C7}" srcOrd="0" destOrd="0" presId="urn:microsoft.com/office/officeart/2005/8/layout/orgChart1"/>
    <dgm:cxn modelId="{2CD529B7-1BF2-47C7-839C-708DE2FFB24B}" type="presParOf" srcId="{958D10BB-D5E2-4C30-AD86-A66B6CC713D9}" destId="{8E09C797-F27C-4304-9B91-0921B1A6E95B}" srcOrd="1" destOrd="0" presId="urn:microsoft.com/office/officeart/2005/8/layout/orgChart1"/>
    <dgm:cxn modelId="{11497226-F8D9-4B25-8DCD-D1AF24DE6682}" type="presParOf" srcId="{36ABF27B-81DD-40FB-B962-37ED4DA48BF8}" destId="{71034681-6267-41A0-86A7-9057A5B5DD6B}" srcOrd="1" destOrd="0" presId="urn:microsoft.com/office/officeart/2005/8/layout/orgChart1"/>
    <dgm:cxn modelId="{5A14E6D4-E4DE-4764-B725-A35EFE183B4B}" type="presParOf" srcId="{36ABF27B-81DD-40FB-B962-37ED4DA48BF8}" destId="{7DE7219B-D84D-4B62-A1A0-9D27BE4A285E}" srcOrd="2" destOrd="0" presId="urn:microsoft.com/office/officeart/2005/8/layout/orgChart1"/>
    <dgm:cxn modelId="{6297901E-DD10-487A-A333-4077D03F9EA9}" type="presParOf" srcId="{FBB89015-5EDA-47F7-A471-DC5FEED4C78F}" destId="{225AB730-C352-4778-9631-6B5CCABF40CF}" srcOrd="2" destOrd="0" presId="urn:microsoft.com/office/officeart/2005/8/layout/orgChart1"/>
    <dgm:cxn modelId="{CB9F4587-BD61-4D02-9EDF-2D59340DAD10}" type="presParOf" srcId="{B2CE01BF-55D2-4373-9073-8827C1A73F91}" destId="{7DF3D7CA-A67F-42A5-9E9D-69148051F4B9}" srcOrd="2" destOrd="0" presId="urn:microsoft.com/office/officeart/2005/8/layout/orgChart1"/>
    <dgm:cxn modelId="{F31DAEE5-3AC5-4B08-A11E-F93CB89008C5}" type="presParOf" srcId="{1B2FEA5E-40F2-44CA-9F3F-9D6A19DCED86}" destId="{607A6557-3F6D-49DC-A0B9-DAA01871274D}" srcOrd="2" destOrd="0" presId="urn:microsoft.com/office/officeart/2005/8/layout/orgChart1"/>
    <dgm:cxn modelId="{C88B46BA-957B-4728-8CC1-C8C478ED1797}" type="presParOf" srcId="{1B2FEA5E-40F2-44CA-9F3F-9D6A19DCED86}" destId="{43322581-098A-45AF-9110-6D65C57BB7C7}" srcOrd="3" destOrd="0" presId="urn:microsoft.com/office/officeart/2005/8/layout/orgChart1"/>
    <dgm:cxn modelId="{FC68D000-DAC3-4A1C-A103-3F8DDB4FBFAC}" type="presParOf" srcId="{43322581-098A-45AF-9110-6D65C57BB7C7}" destId="{CD635AC1-E916-426E-971E-F5710F93D754}" srcOrd="0" destOrd="0" presId="urn:microsoft.com/office/officeart/2005/8/layout/orgChart1"/>
    <dgm:cxn modelId="{5C5687FB-C9B8-462C-8197-147E1D3EEC7E}" type="presParOf" srcId="{CD635AC1-E916-426E-971E-F5710F93D754}" destId="{80BDCDE4-F406-49D3-9618-95513B2886F5}" srcOrd="0" destOrd="0" presId="urn:microsoft.com/office/officeart/2005/8/layout/orgChart1"/>
    <dgm:cxn modelId="{91019CD3-588A-4BBF-8CF8-61C6BA9B43DD}" type="presParOf" srcId="{CD635AC1-E916-426E-971E-F5710F93D754}" destId="{F4AAFEA4-2D9A-412E-9083-A63002EAF16F}" srcOrd="1" destOrd="0" presId="urn:microsoft.com/office/officeart/2005/8/layout/orgChart1"/>
    <dgm:cxn modelId="{143C7F3C-6967-491F-84E7-32BB69C7764B}" type="presParOf" srcId="{43322581-098A-45AF-9110-6D65C57BB7C7}" destId="{74A61F81-DF5A-4E11-B490-FE2FA980382A}" srcOrd="1" destOrd="0" presId="urn:microsoft.com/office/officeart/2005/8/layout/orgChart1"/>
    <dgm:cxn modelId="{367C8FDD-747C-405F-B548-767469A61B8A}" type="presParOf" srcId="{74A61F81-DF5A-4E11-B490-FE2FA980382A}" destId="{5FC846ED-747F-4F5B-90CB-DF17311746F2}" srcOrd="0" destOrd="0" presId="urn:microsoft.com/office/officeart/2005/8/layout/orgChart1"/>
    <dgm:cxn modelId="{937525D8-EF88-4029-A8BD-065C7CFB61B0}" type="presParOf" srcId="{74A61F81-DF5A-4E11-B490-FE2FA980382A}" destId="{7DED16A5-7F87-449E-AEBC-C8C168F45196}" srcOrd="1" destOrd="0" presId="urn:microsoft.com/office/officeart/2005/8/layout/orgChart1"/>
    <dgm:cxn modelId="{946A3D95-E046-4290-8504-2BF12DC750BB}" type="presParOf" srcId="{7DED16A5-7F87-449E-AEBC-C8C168F45196}" destId="{0AC250DE-08CE-40EE-B267-9C44BBDEBCA4}" srcOrd="0" destOrd="0" presId="urn:microsoft.com/office/officeart/2005/8/layout/orgChart1"/>
    <dgm:cxn modelId="{F0BE2E77-6854-4BF6-800C-C59B3E4D0E49}" type="presParOf" srcId="{0AC250DE-08CE-40EE-B267-9C44BBDEBCA4}" destId="{6CF7D037-BCC9-41AF-BE64-639D05AB9F5F}" srcOrd="0" destOrd="0" presId="urn:microsoft.com/office/officeart/2005/8/layout/orgChart1"/>
    <dgm:cxn modelId="{55835DBB-82E1-4770-9CA3-CEB7AEDBF7CA}" type="presParOf" srcId="{0AC250DE-08CE-40EE-B267-9C44BBDEBCA4}" destId="{7B312169-5B32-4228-81C4-6C71D01EA794}" srcOrd="1" destOrd="0" presId="urn:microsoft.com/office/officeart/2005/8/layout/orgChart1"/>
    <dgm:cxn modelId="{27FA2BA0-03AF-4CE7-8825-4039885FB41E}" type="presParOf" srcId="{7DED16A5-7F87-449E-AEBC-C8C168F45196}" destId="{E3C3A00E-9E78-4882-ABDF-64231E6F7563}" srcOrd="1" destOrd="0" presId="urn:microsoft.com/office/officeart/2005/8/layout/orgChart1"/>
    <dgm:cxn modelId="{AD570FE7-2E7D-487B-89BD-A5994B610795}" type="presParOf" srcId="{E3C3A00E-9E78-4882-ABDF-64231E6F7563}" destId="{A6BBF33B-FAB3-49E0-8AAB-397AA204E261}" srcOrd="0" destOrd="0" presId="urn:microsoft.com/office/officeart/2005/8/layout/orgChart1"/>
    <dgm:cxn modelId="{EE596CBE-30D0-4F70-952E-F7BFAE77D0E0}" type="presParOf" srcId="{E3C3A00E-9E78-4882-ABDF-64231E6F7563}" destId="{5048E072-3CF4-4EE2-948E-E686D03D3D52}" srcOrd="1" destOrd="0" presId="urn:microsoft.com/office/officeart/2005/8/layout/orgChart1"/>
    <dgm:cxn modelId="{74FAB84E-F8FE-40FD-BB26-CAC822734792}" type="presParOf" srcId="{5048E072-3CF4-4EE2-948E-E686D03D3D52}" destId="{8C159A5A-F23A-4267-95A1-F14977030577}" srcOrd="0" destOrd="0" presId="urn:microsoft.com/office/officeart/2005/8/layout/orgChart1"/>
    <dgm:cxn modelId="{CE417665-517C-4B25-BDD8-826A69E47CCD}" type="presParOf" srcId="{8C159A5A-F23A-4267-95A1-F14977030577}" destId="{DD9A18D1-4C36-4AFF-9AAE-5F769A3703C5}" srcOrd="0" destOrd="0" presId="urn:microsoft.com/office/officeart/2005/8/layout/orgChart1"/>
    <dgm:cxn modelId="{40C1226E-51DE-408F-9D19-AF565E70A06F}" type="presParOf" srcId="{8C159A5A-F23A-4267-95A1-F14977030577}" destId="{17E9C64A-0FF2-48FD-AD14-894FE4009A8C}" srcOrd="1" destOrd="0" presId="urn:microsoft.com/office/officeart/2005/8/layout/orgChart1"/>
    <dgm:cxn modelId="{0DB379B7-51AC-4D3F-B738-DDD1DA57F0FB}" type="presParOf" srcId="{5048E072-3CF4-4EE2-948E-E686D03D3D52}" destId="{CDD69F9A-F421-4662-B2C0-96356525BDF2}" srcOrd="1" destOrd="0" presId="urn:microsoft.com/office/officeart/2005/8/layout/orgChart1"/>
    <dgm:cxn modelId="{4523A374-F252-4535-9AF2-2BF57EEBF313}" type="presParOf" srcId="{5048E072-3CF4-4EE2-948E-E686D03D3D52}" destId="{D91D350F-8080-446E-A988-EE867A58812B}" srcOrd="2" destOrd="0" presId="urn:microsoft.com/office/officeart/2005/8/layout/orgChart1"/>
    <dgm:cxn modelId="{0409A670-4824-4A48-B3DF-002FB08C255B}" type="presParOf" srcId="{7DED16A5-7F87-449E-AEBC-C8C168F45196}" destId="{071FD449-FC88-419A-B660-332446C2CCC0}" srcOrd="2" destOrd="0" presId="urn:microsoft.com/office/officeart/2005/8/layout/orgChart1"/>
    <dgm:cxn modelId="{C98F6B6B-AA9E-420E-B13A-6482FC942772}" type="presParOf" srcId="{43322581-098A-45AF-9110-6D65C57BB7C7}" destId="{FD041571-254E-425B-85E4-500456A81E7A}" srcOrd="2" destOrd="0" presId="urn:microsoft.com/office/officeart/2005/8/layout/orgChart1"/>
    <dgm:cxn modelId="{55BEBF37-E91E-4163-ACD9-9F4DF3C7DE25}" type="presParOf" srcId="{1B2FEA5E-40F2-44CA-9F3F-9D6A19DCED86}" destId="{C1F7E0C5-93C4-41D4-9586-8933B44EC625}" srcOrd="4" destOrd="0" presId="urn:microsoft.com/office/officeart/2005/8/layout/orgChart1"/>
    <dgm:cxn modelId="{F99CF90A-FCA2-4FF9-88E7-0DAFB6A8269E}" type="presParOf" srcId="{1B2FEA5E-40F2-44CA-9F3F-9D6A19DCED86}" destId="{9BF3EA45-353F-4EE6-9100-F1CA98C455F5}" srcOrd="5" destOrd="0" presId="urn:microsoft.com/office/officeart/2005/8/layout/orgChart1"/>
    <dgm:cxn modelId="{04CB9C65-C735-47F1-8F4E-A6244994D96D}" type="presParOf" srcId="{9BF3EA45-353F-4EE6-9100-F1CA98C455F5}" destId="{1BFDC37B-E015-4004-B17F-31ED4B96E052}" srcOrd="0" destOrd="0" presId="urn:microsoft.com/office/officeart/2005/8/layout/orgChart1"/>
    <dgm:cxn modelId="{C103723E-FACE-45BE-9AB9-A7BAEF05D571}" type="presParOf" srcId="{1BFDC37B-E015-4004-B17F-31ED4B96E052}" destId="{C98B9E33-0EBD-4E24-92B5-551614C2C9A0}" srcOrd="0" destOrd="0" presId="urn:microsoft.com/office/officeart/2005/8/layout/orgChart1"/>
    <dgm:cxn modelId="{72CE5949-E705-47B1-ADD5-B432C4500BE1}" type="presParOf" srcId="{1BFDC37B-E015-4004-B17F-31ED4B96E052}" destId="{83CCF83F-BB14-4A88-90F7-FF3DDB89E4B2}" srcOrd="1" destOrd="0" presId="urn:microsoft.com/office/officeart/2005/8/layout/orgChart1"/>
    <dgm:cxn modelId="{F492F3E4-B615-4725-838A-578B6A953A5B}" type="presParOf" srcId="{9BF3EA45-353F-4EE6-9100-F1CA98C455F5}" destId="{EA8C88FC-8195-4B9F-BB4F-344B36D0534B}" srcOrd="1" destOrd="0" presId="urn:microsoft.com/office/officeart/2005/8/layout/orgChart1"/>
    <dgm:cxn modelId="{237F8F6E-61A4-4DF1-A923-51AE237B6672}" type="presParOf" srcId="{EA8C88FC-8195-4B9F-BB4F-344B36D0534B}" destId="{D6085DA0-479E-4033-8042-F279E2224BB5}" srcOrd="0" destOrd="0" presId="urn:microsoft.com/office/officeart/2005/8/layout/orgChart1"/>
    <dgm:cxn modelId="{B39EE793-A6C6-4E73-88F5-DE567FB79AE9}" type="presParOf" srcId="{EA8C88FC-8195-4B9F-BB4F-344B36D0534B}" destId="{7C2AD8A6-1D00-4932-AF68-372886E59621}" srcOrd="1" destOrd="0" presId="urn:microsoft.com/office/officeart/2005/8/layout/orgChart1"/>
    <dgm:cxn modelId="{302CB620-2ED2-4CA8-A57D-F6717D83A1B6}" type="presParOf" srcId="{7C2AD8A6-1D00-4932-AF68-372886E59621}" destId="{A3530308-9ED1-4667-8765-E7E1CB0D174E}" srcOrd="0" destOrd="0" presId="urn:microsoft.com/office/officeart/2005/8/layout/orgChart1"/>
    <dgm:cxn modelId="{1CC535E5-A5BF-45AC-A94B-51580C0A0768}" type="presParOf" srcId="{A3530308-9ED1-4667-8765-E7E1CB0D174E}" destId="{45AFC29F-149F-4C2B-874C-5F3D90D3B9FA}" srcOrd="0" destOrd="0" presId="urn:microsoft.com/office/officeart/2005/8/layout/orgChart1"/>
    <dgm:cxn modelId="{497C1590-C8C5-4D6F-9D6F-FDD9F70566DA}" type="presParOf" srcId="{A3530308-9ED1-4667-8765-E7E1CB0D174E}" destId="{2CA73DFA-B9FC-4D2E-91BD-5E58F86D730C}" srcOrd="1" destOrd="0" presId="urn:microsoft.com/office/officeart/2005/8/layout/orgChart1"/>
    <dgm:cxn modelId="{C4442523-2755-4907-960F-2D346BD7C258}" type="presParOf" srcId="{7C2AD8A6-1D00-4932-AF68-372886E59621}" destId="{BC821C24-3825-4895-AC13-10E130FEF689}" srcOrd="1" destOrd="0" presId="urn:microsoft.com/office/officeart/2005/8/layout/orgChart1"/>
    <dgm:cxn modelId="{B8B0EB49-4E09-4C0E-93A2-8B408121BBA4}" type="presParOf" srcId="{BC821C24-3825-4895-AC13-10E130FEF689}" destId="{03EFF18F-3761-400C-8363-D67DD7B435CC}" srcOrd="0" destOrd="0" presId="urn:microsoft.com/office/officeart/2005/8/layout/orgChart1"/>
    <dgm:cxn modelId="{F4102749-3EC7-4334-AB65-DF647434ADB0}" type="presParOf" srcId="{BC821C24-3825-4895-AC13-10E130FEF689}" destId="{A9D733A7-57DD-4EEE-9897-BF8484446230}" srcOrd="1" destOrd="0" presId="urn:microsoft.com/office/officeart/2005/8/layout/orgChart1"/>
    <dgm:cxn modelId="{81FC736C-A507-499B-BE3B-CEA0DF8C5918}" type="presParOf" srcId="{A9D733A7-57DD-4EEE-9897-BF8484446230}" destId="{7ECD18F5-0E53-4487-B731-E5299FF6C481}" srcOrd="0" destOrd="0" presId="urn:microsoft.com/office/officeart/2005/8/layout/orgChart1"/>
    <dgm:cxn modelId="{F798D086-F9C2-4478-BF7B-8D646D065257}" type="presParOf" srcId="{7ECD18F5-0E53-4487-B731-E5299FF6C481}" destId="{09ACD809-82E5-4F31-9423-98C84A8F07EC}" srcOrd="0" destOrd="0" presId="urn:microsoft.com/office/officeart/2005/8/layout/orgChart1"/>
    <dgm:cxn modelId="{C7DA7979-2708-4171-AB76-C0602729ECA1}" type="presParOf" srcId="{7ECD18F5-0E53-4487-B731-E5299FF6C481}" destId="{14EB3A03-88B3-40BE-9036-1DBFD3ABE925}" srcOrd="1" destOrd="0" presId="urn:microsoft.com/office/officeart/2005/8/layout/orgChart1"/>
    <dgm:cxn modelId="{68878479-7392-4186-B62F-A96542538624}" type="presParOf" srcId="{A9D733A7-57DD-4EEE-9897-BF8484446230}" destId="{3F7F92AB-5A45-45FA-8E3E-1D4649DDD1A7}" srcOrd="1" destOrd="0" presId="urn:microsoft.com/office/officeart/2005/8/layout/orgChart1"/>
    <dgm:cxn modelId="{6B501C68-F7D8-457B-8625-7C612C8E2E5B}" type="presParOf" srcId="{A9D733A7-57DD-4EEE-9897-BF8484446230}" destId="{1E8F8390-4A6A-43AC-A37A-409DC449AA94}" srcOrd="2" destOrd="0" presId="urn:microsoft.com/office/officeart/2005/8/layout/orgChart1"/>
    <dgm:cxn modelId="{2C08B6E9-5D7F-4466-B622-B401027940AB}" type="presParOf" srcId="{7C2AD8A6-1D00-4932-AF68-372886E59621}" destId="{DD768F04-601F-401E-BA5C-864F8761E912}" srcOrd="2" destOrd="0" presId="urn:microsoft.com/office/officeart/2005/8/layout/orgChart1"/>
    <dgm:cxn modelId="{827E4386-D0DA-44E3-B2FD-28F1155E34EE}" type="presParOf" srcId="{9BF3EA45-353F-4EE6-9100-F1CA98C455F5}" destId="{1076005C-5684-461E-BD11-845EF00ED60A}" srcOrd="2" destOrd="0" presId="urn:microsoft.com/office/officeart/2005/8/layout/orgChart1"/>
    <dgm:cxn modelId="{F1DD3CE7-1196-42A0-B44B-B65D7B68E26E}" type="presParOf" srcId="{1B2FEA5E-40F2-44CA-9F3F-9D6A19DCED86}" destId="{1DC3C1AB-CBC4-46A2-AA2F-918D21FD8605}" srcOrd="6" destOrd="0" presId="urn:microsoft.com/office/officeart/2005/8/layout/orgChart1"/>
    <dgm:cxn modelId="{7D7CDAF2-FCFD-4684-A9D8-F69EEC57ED49}" type="presParOf" srcId="{1B2FEA5E-40F2-44CA-9F3F-9D6A19DCED86}" destId="{6702450D-CC4D-41AB-B16C-A3057A236326}" srcOrd="7" destOrd="0" presId="urn:microsoft.com/office/officeart/2005/8/layout/orgChart1"/>
    <dgm:cxn modelId="{2545B156-F339-41C7-8361-47123896B5F7}" type="presParOf" srcId="{6702450D-CC4D-41AB-B16C-A3057A236326}" destId="{435E63C2-83AF-4EAC-AF20-CF77783807DB}" srcOrd="0" destOrd="0" presId="urn:microsoft.com/office/officeart/2005/8/layout/orgChart1"/>
    <dgm:cxn modelId="{378B59ED-245B-4A8A-B3E1-2B2F699E6C76}" type="presParOf" srcId="{435E63C2-83AF-4EAC-AF20-CF77783807DB}" destId="{08AE75BF-14B8-40E6-BB78-DBE6972412FF}" srcOrd="0" destOrd="0" presId="urn:microsoft.com/office/officeart/2005/8/layout/orgChart1"/>
    <dgm:cxn modelId="{71C3B3DC-E073-400C-8D2F-86DEE2202FBE}" type="presParOf" srcId="{435E63C2-83AF-4EAC-AF20-CF77783807DB}" destId="{D262C8EF-3D88-4F48-886D-E7BEEA05843F}" srcOrd="1" destOrd="0" presId="urn:microsoft.com/office/officeart/2005/8/layout/orgChart1"/>
    <dgm:cxn modelId="{7365DA4A-CEB9-4437-BA9F-53EB8606FF1E}" type="presParOf" srcId="{6702450D-CC4D-41AB-B16C-A3057A236326}" destId="{D2951B23-2327-4AC9-B1CF-BD0772D5D8B5}" srcOrd="1" destOrd="0" presId="urn:microsoft.com/office/officeart/2005/8/layout/orgChart1"/>
    <dgm:cxn modelId="{65D07927-B887-4254-9444-96226B5941D8}" type="presParOf" srcId="{D2951B23-2327-4AC9-B1CF-BD0772D5D8B5}" destId="{80F280EE-C026-4D20-BAAE-C5B1DA49B637}" srcOrd="0" destOrd="0" presId="urn:microsoft.com/office/officeart/2005/8/layout/orgChart1"/>
    <dgm:cxn modelId="{F0E68ED6-4B38-4F02-A08C-20C4FA0A95AC}" type="presParOf" srcId="{D2951B23-2327-4AC9-B1CF-BD0772D5D8B5}" destId="{84F88897-AE3F-419A-A236-927C14E21264}" srcOrd="1" destOrd="0" presId="urn:microsoft.com/office/officeart/2005/8/layout/orgChart1"/>
    <dgm:cxn modelId="{D0DB620D-F5C9-477B-A561-9C63E1C69B52}" type="presParOf" srcId="{84F88897-AE3F-419A-A236-927C14E21264}" destId="{9A728C6A-050C-461A-9F69-C79009BCD5D5}" srcOrd="0" destOrd="0" presId="urn:microsoft.com/office/officeart/2005/8/layout/orgChart1"/>
    <dgm:cxn modelId="{52160A74-025D-4549-B4E5-1F011E522C5D}" type="presParOf" srcId="{9A728C6A-050C-461A-9F69-C79009BCD5D5}" destId="{9825E6E4-4B92-4584-B582-EE87E7B9646E}" srcOrd="0" destOrd="0" presId="urn:microsoft.com/office/officeart/2005/8/layout/orgChart1"/>
    <dgm:cxn modelId="{508CEEA3-089B-415F-B9AB-41AF35835EB0}" type="presParOf" srcId="{9A728C6A-050C-461A-9F69-C79009BCD5D5}" destId="{4E668630-8E96-4618-9D94-020D34620F73}" srcOrd="1" destOrd="0" presId="urn:microsoft.com/office/officeart/2005/8/layout/orgChart1"/>
    <dgm:cxn modelId="{0F01822B-C51C-478A-BC22-FC9BA5F6356B}" type="presParOf" srcId="{84F88897-AE3F-419A-A236-927C14E21264}" destId="{A9C336D8-EC4F-4D11-AAD4-71CC6C8C91C1}" srcOrd="1" destOrd="0" presId="urn:microsoft.com/office/officeart/2005/8/layout/orgChart1"/>
    <dgm:cxn modelId="{3CE0CC50-AAC3-472C-9D80-F0B8C75217D5}" type="presParOf" srcId="{A9C336D8-EC4F-4D11-AAD4-71CC6C8C91C1}" destId="{CA25A9BB-71DF-436A-A511-3B9E31CADFF0}" srcOrd="0" destOrd="0" presId="urn:microsoft.com/office/officeart/2005/8/layout/orgChart1"/>
    <dgm:cxn modelId="{824677F6-D75D-4316-A9C8-21B56CAF13AB}" type="presParOf" srcId="{A9C336D8-EC4F-4D11-AAD4-71CC6C8C91C1}" destId="{7DC723F0-AB77-45FD-9BC4-D9E715720E54}" srcOrd="1" destOrd="0" presId="urn:microsoft.com/office/officeart/2005/8/layout/orgChart1"/>
    <dgm:cxn modelId="{CC4C7331-F47C-4B87-BA34-3C9DDBF6A86C}" type="presParOf" srcId="{7DC723F0-AB77-45FD-9BC4-D9E715720E54}" destId="{9AE3269D-7338-417D-994B-4A34F51B7083}" srcOrd="0" destOrd="0" presId="urn:microsoft.com/office/officeart/2005/8/layout/orgChart1"/>
    <dgm:cxn modelId="{CC5AD683-4D45-4A28-A4EC-0368E4E334AF}" type="presParOf" srcId="{9AE3269D-7338-417D-994B-4A34F51B7083}" destId="{6A0DC3E0-E1FC-44F5-8770-2E0A29029BDB}" srcOrd="0" destOrd="0" presId="urn:microsoft.com/office/officeart/2005/8/layout/orgChart1"/>
    <dgm:cxn modelId="{D8C45AC0-18B4-40A7-B9B0-51F9BEFE6269}" type="presParOf" srcId="{9AE3269D-7338-417D-994B-4A34F51B7083}" destId="{746B2B90-4943-4489-AEFC-A282E2D6C211}" srcOrd="1" destOrd="0" presId="urn:microsoft.com/office/officeart/2005/8/layout/orgChart1"/>
    <dgm:cxn modelId="{D48C0E71-77DB-45A2-A915-FF1967CBB583}" type="presParOf" srcId="{7DC723F0-AB77-45FD-9BC4-D9E715720E54}" destId="{6ADD1376-61FD-4F23-A1FE-7149B2DF763D}" srcOrd="1" destOrd="0" presId="urn:microsoft.com/office/officeart/2005/8/layout/orgChart1"/>
    <dgm:cxn modelId="{EC64359D-D0B6-4F95-880D-F70D6BA8C58C}" type="presParOf" srcId="{7DC723F0-AB77-45FD-9BC4-D9E715720E54}" destId="{1EAD2D6B-9729-4B88-AA44-F9068F7E73FA}" srcOrd="2" destOrd="0" presId="urn:microsoft.com/office/officeart/2005/8/layout/orgChart1"/>
    <dgm:cxn modelId="{08EAC36A-3787-48C2-A9D2-9E03B64D95A0}" type="presParOf" srcId="{84F88897-AE3F-419A-A236-927C14E21264}" destId="{9020EE46-B3BE-4199-B906-E2F174ECAB95}" srcOrd="2" destOrd="0" presId="urn:microsoft.com/office/officeart/2005/8/layout/orgChart1"/>
    <dgm:cxn modelId="{58ACFAF4-6EDB-419A-A6B8-F403A0E2C536}" type="presParOf" srcId="{6702450D-CC4D-41AB-B16C-A3057A236326}" destId="{69A9016A-F47A-46B6-9783-0080700DE61B}" srcOrd="2" destOrd="0" presId="urn:microsoft.com/office/officeart/2005/8/layout/orgChart1"/>
    <dgm:cxn modelId="{BBD005D4-DF65-425E-A0F6-292B269A9B9F}" type="presParOf" srcId="{1B2FEA5E-40F2-44CA-9F3F-9D6A19DCED86}" destId="{F166E915-8F50-431F-9FD9-0507C932D5A2}" srcOrd="8" destOrd="0" presId="urn:microsoft.com/office/officeart/2005/8/layout/orgChart1"/>
    <dgm:cxn modelId="{204B47B5-5331-40EE-ABE4-1FACF99B6AA7}" type="presParOf" srcId="{1B2FEA5E-40F2-44CA-9F3F-9D6A19DCED86}" destId="{17F18533-4E71-49B4-8ED3-FDF28EBFD946}" srcOrd="9" destOrd="0" presId="urn:microsoft.com/office/officeart/2005/8/layout/orgChart1"/>
    <dgm:cxn modelId="{DCC9266B-A415-458C-B2C6-1259E543F283}" type="presParOf" srcId="{17F18533-4E71-49B4-8ED3-FDF28EBFD946}" destId="{605CCE36-D75A-4D9A-BFB7-E45383AEA93B}" srcOrd="0" destOrd="0" presId="urn:microsoft.com/office/officeart/2005/8/layout/orgChart1"/>
    <dgm:cxn modelId="{2B9F803E-39B2-4723-A7D9-F4145D8CCE46}" type="presParOf" srcId="{605CCE36-D75A-4D9A-BFB7-E45383AEA93B}" destId="{E5BD63B3-BFE0-4659-8EEE-A14537DDB911}" srcOrd="0" destOrd="0" presId="urn:microsoft.com/office/officeart/2005/8/layout/orgChart1"/>
    <dgm:cxn modelId="{83F68802-FB36-40EA-9B75-08915F6788E7}" type="presParOf" srcId="{605CCE36-D75A-4D9A-BFB7-E45383AEA93B}" destId="{184677F1-FFC2-4D6C-92F8-4366635FC217}" srcOrd="1" destOrd="0" presId="urn:microsoft.com/office/officeart/2005/8/layout/orgChart1"/>
    <dgm:cxn modelId="{469BBD7F-A2D2-48CC-B3AD-52093D05364A}" type="presParOf" srcId="{17F18533-4E71-49B4-8ED3-FDF28EBFD946}" destId="{D1A28508-DBAB-49C6-A6F3-0D7ED7F0376F}" srcOrd="1" destOrd="0" presId="urn:microsoft.com/office/officeart/2005/8/layout/orgChart1"/>
    <dgm:cxn modelId="{8C970977-0267-4D38-A115-151CF0892433}" type="presParOf" srcId="{D1A28508-DBAB-49C6-A6F3-0D7ED7F0376F}" destId="{A4109279-C7DB-4EEA-B005-B8D1FFDC990C}" srcOrd="0" destOrd="0" presId="urn:microsoft.com/office/officeart/2005/8/layout/orgChart1"/>
    <dgm:cxn modelId="{18B6DFD7-E422-4C90-B173-BA328E275C79}" type="presParOf" srcId="{D1A28508-DBAB-49C6-A6F3-0D7ED7F0376F}" destId="{2E222734-5C56-4A26-B6CE-B0DDB8742B66}" srcOrd="1" destOrd="0" presId="urn:microsoft.com/office/officeart/2005/8/layout/orgChart1"/>
    <dgm:cxn modelId="{B690AF9E-35ED-444E-9885-192A2A61B7F2}" type="presParOf" srcId="{2E222734-5C56-4A26-B6CE-B0DDB8742B66}" destId="{D95594E2-E4C8-4AAF-AB9E-543FEA6C3336}" srcOrd="0" destOrd="0" presId="urn:microsoft.com/office/officeart/2005/8/layout/orgChart1"/>
    <dgm:cxn modelId="{F5B5D425-5DE9-4062-87A0-BA44F3478368}" type="presParOf" srcId="{D95594E2-E4C8-4AAF-AB9E-543FEA6C3336}" destId="{DA0CBF6B-2277-4B49-B43B-072A74ED0376}" srcOrd="0" destOrd="0" presId="urn:microsoft.com/office/officeart/2005/8/layout/orgChart1"/>
    <dgm:cxn modelId="{C671475D-70E7-47ED-A842-1BB7D83D9ED5}" type="presParOf" srcId="{D95594E2-E4C8-4AAF-AB9E-543FEA6C3336}" destId="{47EA37AA-B5DA-45A1-A2DD-ED3C14B9713E}" srcOrd="1" destOrd="0" presId="urn:microsoft.com/office/officeart/2005/8/layout/orgChart1"/>
    <dgm:cxn modelId="{3735D508-E95D-4FCB-8F41-282DBA3BDE38}" type="presParOf" srcId="{2E222734-5C56-4A26-B6CE-B0DDB8742B66}" destId="{CDAEB2CA-A179-4C6B-AAB0-4766683F4FF8}" srcOrd="1" destOrd="0" presId="urn:microsoft.com/office/officeart/2005/8/layout/orgChart1"/>
    <dgm:cxn modelId="{E05269FF-051A-4B44-8F86-81E7F45F2E74}" type="presParOf" srcId="{CDAEB2CA-A179-4C6B-AAB0-4766683F4FF8}" destId="{CEE9601B-9352-4FEA-A865-696FEED33A75}" srcOrd="0" destOrd="0" presId="urn:microsoft.com/office/officeart/2005/8/layout/orgChart1"/>
    <dgm:cxn modelId="{B765BD31-148E-48D8-A219-9035F32AFAB6}" type="presParOf" srcId="{CDAEB2CA-A179-4C6B-AAB0-4766683F4FF8}" destId="{69DE622A-C3E6-441A-A3B6-4658B8487A5C}" srcOrd="1" destOrd="0" presId="urn:microsoft.com/office/officeart/2005/8/layout/orgChart1"/>
    <dgm:cxn modelId="{1B387B36-609B-4408-8FAF-8BA695ADED02}" type="presParOf" srcId="{69DE622A-C3E6-441A-A3B6-4658B8487A5C}" destId="{DE8F6128-F18B-4F04-9C61-8613F612F165}" srcOrd="0" destOrd="0" presId="urn:microsoft.com/office/officeart/2005/8/layout/orgChart1"/>
    <dgm:cxn modelId="{355AA064-23D7-491B-9AA1-6B14C0457745}" type="presParOf" srcId="{DE8F6128-F18B-4F04-9C61-8613F612F165}" destId="{95A8AEDB-75DE-4F97-92C5-DCB60FB4C0E5}" srcOrd="0" destOrd="0" presId="urn:microsoft.com/office/officeart/2005/8/layout/orgChart1"/>
    <dgm:cxn modelId="{9DE4C3A4-E8CB-4057-9545-5CDA867F7B29}" type="presParOf" srcId="{DE8F6128-F18B-4F04-9C61-8613F612F165}" destId="{93943FCA-6041-4740-BCB3-169E2A396776}" srcOrd="1" destOrd="0" presId="urn:microsoft.com/office/officeart/2005/8/layout/orgChart1"/>
    <dgm:cxn modelId="{9931B74B-6855-40AC-8F6A-F02C63908ED2}" type="presParOf" srcId="{69DE622A-C3E6-441A-A3B6-4658B8487A5C}" destId="{7095A6EA-FD38-4525-A917-69ADF01DC012}" srcOrd="1" destOrd="0" presId="urn:microsoft.com/office/officeart/2005/8/layout/orgChart1"/>
    <dgm:cxn modelId="{17C54BA9-4EC3-4926-A92C-0BFF28120592}" type="presParOf" srcId="{69DE622A-C3E6-441A-A3B6-4658B8487A5C}" destId="{3155FA34-EF80-40D1-9063-1518EF74CE8C}" srcOrd="2" destOrd="0" presId="urn:microsoft.com/office/officeart/2005/8/layout/orgChart1"/>
    <dgm:cxn modelId="{169C5215-8620-4BFD-B982-84C2D1EAA22B}" type="presParOf" srcId="{2E222734-5C56-4A26-B6CE-B0DDB8742B66}" destId="{8B3108A0-7D73-4332-974C-FDBAEF599D8C}" srcOrd="2" destOrd="0" presId="urn:microsoft.com/office/officeart/2005/8/layout/orgChart1"/>
    <dgm:cxn modelId="{AB590FDE-7418-4C53-86CB-7861C376F121}" type="presParOf" srcId="{17F18533-4E71-49B4-8ED3-FDF28EBFD946}" destId="{7E73ECF1-59D5-4CD5-8DF0-E29291F02039}" srcOrd="2" destOrd="0" presId="urn:microsoft.com/office/officeart/2005/8/layout/orgChart1"/>
    <dgm:cxn modelId="{5540DBAD-8061-4389-B66D-2F763B78459B}" type="presParOf" srcId="{1B2FEA5E-40F2-44CA-9F3F-9D6A19DCED86}" destId="{0BC1D03B-D096-4C52-B2C6-AB1BFBDEECC5}" srcOrd="10" destOrd="0" presId="urn:microsoft.com/office/officeart/2005/8/layout/orgChart1"/>
    <dgm:cxn modelId="{2DA15C47-1556-4786-A62F-01380CDCD65F}" type="presParOf" srcId="{1B2FEA5E-40F2-44CA-9F3F-9D6A19DCED86}" destId="{C48A0AED-FCC2-4736-AD56-6A0B188EFDFD}" srcOrd="11" destOrd="0" presId="urn:microsoft.com/office/officeart/2005/8/layout/orgChart1"/>
    <dgm:cxn modelId="{A8D1C67C-E868-4689-B5CB-09D646E8DCA6}" type="presParOf" srcId="{C48A0AED-FCC2-4736-AD56-6A0B188EFDFD}" destId="{F2BBF4D9-57F1-43FC-8BDC-901EFE02E418}" srcOrd="0" destOrd="0" presId="urn:microsoft.com/office/officeart/2005/8/layout/orgChart1"/>
    <dgm:cxn modelId="{AC02D37F-4EBC-4A28-9AF0-14AC568EAE6A}" type="presParOf" srcId="{F2BBF4D9-57F1-43FC-8BDC-901EFE02E418}" destId="{FF5A0A2B-7660-42BB-8699-372F6EB99482}" srcOrd="0" destOrd="0" presId="urn:microsoft.com/office/officeart/2005/8/layout/orgChart1"/>
    <dgm:cxn modelId="{E8AE6A1F-8429-4D25-96F6-5F145E51F8C9}" type="presParOf" srcId="{F2BBF4D9-57F1-43FC-8BDC-901EFE02E418}" destId="{B5184137-C2F0-41D3-849C-6629C611B93D}" srcOrd="1" destOrd="0" presId="urn:microsoft.com/office/officeart/2005/8/layout/orgChart1"/>
    <dgm:cxn modelId="{404BCB2A-4A28-4DBB-8E1F-62B482D06813}" type="presParOf" srcId="{C48A0AED-FCC2-4736-AD56-6A0B188EFDFD}" destId="{DE13B4CD-511D-47E2-8D34-9A01E0FB023E}" srcOrd="1" destOrd="0" presId="urn:microsoft.com/office/officeart/2005/8/layout/orgChart1"/>
    <dgm:cxn modelId="{DC9F592B-6F9D-40FE-9521-92AB54183CC1}" type="presParOf" srcId="{DE13B4CD-511D-47E2-8D34-9A01E0FB023E}" destId="{71A8C20F-5817-43AB-936C-83FA1B33516A}" srcOrd="0" destOrd="0" presId="urn:microsoft.com/office/officeart/2005/8/layout/orgChart1"/>
    <dgm:cxn modelId="{AAFA3CFC-BF24-4DF2-9965-9E58DB6E78CB}" type="presParOf" srcId="{DE13B4CD-511D-47E2-8D34-9A01E0FB023E}" destId="{FC099508-7D6B-455A-B5D6-0A344FD439F3}" srcOrd="1" destOrd="0" presId="urn:microsoft.com/office/officeart/2005/8/layout/orgChart1"/>
    <dgm:cxn modelId="{A027ED87-422E-448B-836C-87F69EC78C1B}" type="presParOf" srcId="{FC099508-7D6B-455A-B5D6-0A344FD439F3}" destId="{C6B78690-C1E4-4C29-9A7B-AF22610250CD}" srcOrd="0" destOrd="0" presId="urn:microsoft.com/office/officeart/2005/8/layout/orgChart1"/>
    <dgm:cxn modelId="{CF8A71CB-48FE-46E1-B44C-0FEDA8C0460C}" type="presParOf" srcId="{C6B78690-C1E4-4C29-9A7B-AF22610250CD}" destId="{2E19C813-3474-47D5-A092-B34A11E302EC}" srcOrd="0" destOrd="0" presId="urn:microsoft.com/office/officeart/2005/8/layout/orgChart1"/>
    <dgm:cxn modelId="{911EDDDD-6503-4965-B3C6-79EE5ED990F7}" type="presParOf" srcId="{C6B78690-C1E4-4C29-9A7B-AF22610250CD}" destId="{F119D52E-51E0-418C-9D0C-DCB6804DEC98}" srcOrd="1" destOrd="0" presId="urn:microsoft.com/office/officeart/2005/8/layout/orgChart1"/>
    <dgm:cxn modelId="{005D3688-2AC7-4B89-AD37-4179D5E476AC}" type="presParOf" srcId="{FC099508-7D6B-455A-B5D6-0A344FD439F3}" destId="{0B91B887-C6D4-4848-AE80-5AA87AD5CBBE}" srcOrd="1" destOrd="0" presId="urn:microsoft.com/office/officeart/2005/8/layout/orgChart1"/>
    <dgm:cxn modelId="{A0A093EB-CFA8-42BF-B8B0-3D58BFC03DDB}" type="presParOf" srcId="{0B91B887-C6D4-4848-AE80-5AA87AD5CBBE}" destId="{9A51AFBA-8ACE-4408-89A6-00787D5B9200}" srcOrd="0" destOrd="0" presId="urn:microsoft.com/office/officeart/2005/8/layout/orgChart1"/>
    <dgm:cxn modelId="{2EF9D8D0-9EA5-4B91-A24D-80F0CFA6C37A}" type="presParOf" srcId="{0B91B887-C6D4-4848-AE80-5AA87AD5CBBE}" destId="{7ED6D76F-922B-4A65-9979-1820F1F3976C}" srcOrd="1" destOrd="0" presId="urn:microsoft.com/office/officeart/2005/8/layout/orgChart1"/>
    <dgm:cxn modelId="{7ADEF305-DBD5-4901-A4E5-5A119B8F9BEB}" type="presParOf" srcId="{7ED6D76F-922B-4A65-9979-1820F1F3976C}" destId="{08558281-9248-47DB-9EB5-E91C0778DE0A}" srcOrd="0" destOrd="0" presId="urn:microsoft.com/office/officeart/2005/8/layout/orgChart1"/>
    <dgm:cxn modelId="{7DD4FC3E-93D6-45FA-AE1D-44939EC232F4}" type="presParOf" srcId="{08558281-9248-47DB-9EB5-E91C0778DE0A}" destId="{95257747-9A7B-48B4-8FBE-EA03342C3D44}" srcOrd="0" destOrd="0" presId="urn:microsoft.com/office/officeart/2005/8/layout/orgChart1"/>
    <dgm:cxn modelId="{490C8389-86F3-4A2A-88DF-635F8636B83B}" type="presParOf" srcId="{08558281-9248-47DB-9EB5-E91C0778DE0A}" destId="{EB46555F-3D71-491C-8F12-1C4E081E6720}" srcOrd="1" destOrd="0" presId="urn:microsoft.com/office/officeart/2005/8/layout/orgChart1"/>
    <dgm:cxn modelId="{785AF5B6-F4D8-4558-AF77-C16AB6A5E52A}" type="presParOf" srcId="{7ED6D76F-922B-4A65-9979-1820F1F3976C}" destId="{734C8CF4-0CFE-4307-86BB-97F3DACE7A3B}" srcOrd="1" destOrd="0" presId="urn:microsoft.com/office/officeart/2005/8/layout/orgChart1"/>
    <dgm:cxn modelId="{67E49EED-6C7C-42A4-A0B0-1C8393360E0A}" type="presParOf" srcId="{7ED6D76F-922B-4A65-9979-1820F1F3976C}" destId="{A8C7E11C-B684-48C3-ABE1-FABD9A66DA93}" srcOrd="2" destOrd="0" presId="urn:microsoft.com/office/officeart/2005/8/layout/orgChart1"/>
    <dgm:cxn modelId="{9C2E4173-0FBA-4FE9-8BB9-FA01A5FFE32A}" type="presParOf" srcId="{FC099508-7D6B-455A-B5D6-0A344FD439F3}" destId="{790AD6A1-75AE-4DE1-AE1E-A3510DF53927}" srcOrd="2" destOrd="0" presId="urn:microsoft.com/office/officeart/2005/8/layout/orgChart1"/>
    <dgm:cxn modelId="{8C8EF36D-BF4B-46EF-9AEA-990C9BF868FA}" type="presParOf" srcId="{C48A0AED-FCC2-4736-AD56-6A0B188EFDFD}" destId="{6B40AD39-F61E-4641-9A45-BFC9BEFD36E1}" srcOrd="2" destOrd="0" presId="urn:microsoft.com/office/officeart/2005/8/layout/orgChart1"/>
    <dgm:cxn modelId="{B98DF4DC-8919-4808-A2A6-4CA3DFFC976C}" type="presParOf" srcId="{354ECD7C-3A24-47A8-8A14-3AA133E6537F}" destId="{29B14B90-C8CB-481D-8E74-924A7E95AD00}"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51AFBA-8ACE-4408-89A6-00787D5B9200}">
      <dsp:nvSpPr>
        <dsp:cNvPr id="0" name=""/>
        <dsp:cNvSpPr/>
      </dsp:nvSpPr>
      <dsp:spPr>
        <a:xfrm>
          <a:off x="9288512" y="3484836"/>
          <a:ext cx="91440" cy="747480"/>
        </a:xfrm>
        <a:custGeom>
          <a:avLst/>
          <a:gdLst/>
          <a:ahLst/>
          <a:cxnLst/>
          <a:rect l="0" t="0" r="0" b="0"/>
          <a:pathLst>
            <a:path>
              <a:moveTo>
                <a:pt x="129228" y="0"/>
              </a:moveTo>
              <a:lnTo>
                <a:pt x="45720" y="7474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A8C20F-5817-43AB-936C-83FA1B33516A}">
      <dsp:nvSpPr>
        <dsp:cNvPr id="0" name=""/>
        <dsp:cNvSpPr/>
      </dsp:nvSpPr>
      <dsp:spPr>
        <a:xfrm>
          <a:off x="9984251" y="2398127"/>
          <a:ext cx="91440" cy="321421"/>
        </a:xfrm>
        <a:custGeom>
          <a:avLst/>
          <a:gdLst/>
          <a:ahLst/>
          <a:cxnLst/>
          <a:rect l="0" t="0" r="0" b="0"/>
          <a:pathLst>
            <a:path>
              <a:moveTo>
                <a:pt x="45720" y="0"/>
              </a:moveTo>
              <a:lnTo>
                <a:pt x="45720" y="3214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BC1D03B-D096-4C52-B2C6-AB1BFBDEECC5}">
      <dsp:nvSpPr>
        <dsp:cNvPr id="0" name=""/>
        <dsp:cNvSpPr/>
      </dsp:nvSpPr>
      <dsp:spPr>
        <a:xfrm>
          <a:off x="5340651" y="728282"/>
          <a:ext cx="4689320" cy="904555"/>
        </a:xfrm>
        <a:custGeom>
          <a:avLst/>
          <a:gdLst/>
          <a:ahLst/>
          <a:cxnLst/>
          <a:rect l="0" t="0" r="0" b="0"/>
          <a:pathLst>
            <a:path>
              <a:moveTo>
                <a:pt x="0" y="0"/>
              </a:moveTo>
              <a:lnTo>
                <a:pt x="0" y="743845"/>
              </a:lnTo>
              <a:lnTo>
                <a:pt x="4689320" y="743845"/>
              </a:lnTo>
              <a:lnTo>
                <a:pt x="4689320" y="904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E9601B-9352-4FEA-A865-696FEED33A75}">
      <dsp:nvSpPr>
        <dsp:cNvPr id="0" name=""/>
        <dsp:cNvSpPr/>
      </dsp:nvSpPr>
      <dsp:spPr>
        <a:xfrm>
          <a:off x="7423980" y="3484836"/>
          <a:ext cx="141762" cy="737164"/>
        </a:xfrm>
        <a:custGeom>
          <a:avLst/>
          <a:gdLst/>
          <a:ahLst/>
          <a:cxnLst/>
          <a:rect l="0" t="0" r="0" b="0"/>
          <a:pathLst>
            <a:path>
              <a:moveTo>
                <a:pt x="141762" y="0"/>
              </a:moveTo>
              <a:lnTo>
                <a:pt x="0" y="7371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109279-C7DB-4EEA-B005-B8D1FFDC990C}">
      <dsp:nvSpPr>
        <dsp:cNvPr id="0" name=""/>
        <dsp:cNvSpPr/>
      </dsp:nvSpPr>
      <dsp:spPr>
        <a:xfrm>
          <a:off x="8132253" y="2398127"/>
          <a:ext cx="91440" cy="321421"/>
        </a:xfrm>
        <a:custGeom>
          <a:avLst/>
          <a:gdLst/>
          <a:ahLst/>
          <a:cxnLst/>
          <a:rect l="0" t="0" r="0" b="0"/>
          <a:pathLst>
            <a:path>
              <a:moveTo>
                <a:pt x="45720" y="0"/>
              </a:moveTo>
              <a:lnTo>
                <a:pt x="45720" y="3214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66E915-8F50-431F-9FD9-0507C932D5A2}">
      <dsp:nvSpPr>
        <dsp:cNvPr id="0" name=""/>
        <dsp:cNvSpPr/>
      </dsp:nvSpPr>
      <dsp:spPr>
        <a:xfrm>
          <a:off x="5340651" y="728282"/>
          <a:ext cx="2837322" cy="904555"/>
        </a:xfrm>
        <a:custGeom>
          <a:avLst/>
          <a:gdLst/>
          <a:ahLst/>
          <a:cxnLst/>
          <a:rect l="0" t="0" r="0" b="0"/>
          <a:pathLst>
            <a:path>
              <a:moveTo>
                <a:pt x="0" y="0"/>
              </a:moveTo>
              <a:lnTo>
                <a:pt x="0" y="743845"/>
              </a:lnTo>
              <a:lnTo>
                <a:pt x="2837322" y="743845"/>
              </a:lnTo>
              <a:lnTo>
                <a:pt x="2837322" y="904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25A9BB-71DF-436A-A511-3B9E31CADFF0}">
      <dsp:nvSpPr>
        <dsp:cNvPr id="0" name=""/>
        <dsp:cNvSpPr/>
      </dsp:nvSpPr>
      <dsp:spPr>
        <a:xfrm>
          <a:off x="5534345" y="3484836"/>
          <a:ext cx="179398" cy="737164"/>
        </a:xfrm>
        <a:custGeom>
          <a:avLst/>
          <a:gdLst/>
          <a:ahLst/>
          <a:cxnLst/>
          <a:rect l="0" t="0" r="0" b="0"/>
          <a:pathLst>
            <a:path>
              <a:moveTo>
                <a:pt x="179398" y="0"/>
              </a:moveTo>
              <a:lnTo>
                <a:pt x="0" y="737164"/>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F280EE-C026-4D20-BAAE-C5B1DA49B637}">
      <dsp:nvSpPr>
        <dsp:cNvPr id="0" name=""/>
        <dsp:cNvSpPr/>
      </dsp:nvSpPr>
      <dsp:spPr>
        <a:xfrm>
          <a:off x="6280255" y="2398127"/>
          <a:ext cx="91440" cy="321421"/>
        </a:xfrm>
        <a:custGeom>
          <a:avLst/>
          <a:gdLst/>
          <a:ahLst/>
          <a:cxnLst/>
          <a:rect l="0" t="0" r="0" b="0"/>
          <a:pathLst>
            <a:path>
              <a:moveTo>
                <a:pt x="45720" y="0"/>
              </a:moveTo>
              <a:lnTo>
                <a:pt x="45720" y="3214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C3C1AB-CBC4-46A2-AA2F-918D21FD8605}">
      <dsp:nvSpPr>
        <dsp:cNvPr id="0" name=""/>
        <dsp:cNvSpPr/>
      </dsp:nvSpPr>
      <dsp:spPr>
        <a:xfrm>
          <a:off x="5340651" y="728282"/>
          <a:ext cx="985324" cy="904555"/>
        </a:xfrm>
        <a:custGeom>
          <a:avLst/>
          <a:gdLst/>
          <a:ahLst/>
          <a:cxnLst/>
          <a:rect l="0" t="0" r="0" b="0"/>
          <a:pathLst>
            <a:path>
              <a:moveTo>
                <a:pt x="0" y="0"/>
              </a:moveTo>
              <a:lnTo>
                <a:pt x="0" y="743845"/>
              </a:lnTo>
              <a:lnTo>
                <a:pt x="985324" y="743845"/>
              </a:lnTo>
              <a:lnTo>
                <a:pt x="985324" y="904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EFF18F-3761-400C-8363-D67DD7B435CC}">
      <dsp:nvSpPr>
        <dsp:cNvPr id="0" name=""/>
        <dsp:cNvSpPr/>
      </dsp:nvSpPr>
      <dsp:spPr>
        <a:xfrm>
          <a:off x="3696719" y="3484836"/>
          <a:ext cx="165026" cy="747480"/>
        </a:xfrm>
        <a:custGeom>
          <a:avLst/>
          <a:gdLst/>
          <a:ahLst/>
          <a:cxnLst/>
          <a:rect l="0" t="0" r="0" b="0"/>
          <a:pathLst>
            <a:path>
              <a:moveTo>
                <a:pt x="165026" y="0"/>
              </a:moveTo>
              <a:lnTo>
                <a:pt x="0" y="74748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085DA0-479E-4033-8042-F279E2224BB5}">
      <dsp:nvSpPr>
        <dsp:cNvPr id="0" name=""/>
        <dsp:cNvSpPr/>
      </dsp:nvSpPr>
      <dsp:spPr>
        <a:xfrm>
          <a:off x="4428257" y="2398127"/>
          <a:ext cx="91440" cy="321421"/>
        </a:xfrm>
        <a:custGeom>
          <a:avLst/>
          <a:gdLst/>
          <a:ahLst/>
          <a:cxnLst/>
          <a:rect l="0" t="0" r="0" b="0"/>
          <a:pathLst>
            <a:path>
              <a:moveTo>
                <a:pt x="45720" y="0"/>
              </a:moveTo>
              <a:lnTo>
                <a:pt x="45720" y="3214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F7E0C5-93C4-41D4-9586-8933B44EC625}">
      <dsp:nvSpPr>
        <dsp:cNvPr id="0" name=""/>
        <dsp:cNvSpPr/>
      </dsp:nvSpPr>
      <dsp:spPr>
        <a:xfrm>
          <a:off x="4473977" y="728282"/>
          <a:ext cx="866673" cy="904555"/>
        </a:xfrm>
        <a:custGeom>
          <a:avLst/>
          <a:gdLst/>
          <a:ahLst/>
          <a:cxnLst/>
          <a:rect l="0" t="0" r="0" b="0"/>
          <a:pathLst>
            <a:path>
              <a:moveTo>
                <a:pt x="866673" y="0"/>
              </a:moveTo>
              <a:lnTo>
                <a:pt x="866673" y="743845"/>
              </a:lnTo>
              <a:lnTo>
                <a:pt x="0" y="743845"/>
              </a:lnTo>
              <a:lnTo>
                <a:pt x="0" y="904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BBF33B-FAB3-49E0-8AAB-397AA204E261}">
      <dsp:nvSpPr>
        <dsp:cNvPr id="0" name=""/>
        <dsp:cNvSpPr/>
      </dsp:nvSpPr>
      <dsp:spPr>
        <a:xfrm>
          <a:off x="1848364" y="3484836"/>
          <a:ext cx="161384" cy="758638"/>
        </a:xfrm>
        <a:custGeom>
          <a:avLst/>
          <a:gdLst/>
          <a:ahLst/>
          <a:cxnLst/>
          <a:rect l="0" t="0" r="0" b="0"/>
          <a:pathLst>
            <a:path>
              <a:moveTo>
                <a:pt x="161384" y="0"/>
              </a:moveTo>
              <a:lnTo>
                <a:pt x="0" y="75863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846ED-747F-4F5B-90CB-DF17311746F2}">
      <dsp:nvSpPr>
        <dsp:cNvPr id="0" name=""/>
        <dsp:cNvSpPr/>
      </dsp:nvSpPr>
      <dsp:spPr>
        <a:xfrm>
          <a:off x="2576259" y="2398127"/>
          <a:ext cx="91440" cy="321421"/>
        </a:xfrm>
        <a:custGeom>
          <a:avLst/>
          <a:gdLst/>
          <a:ahLst/>
          <a:cxnLst/>
          <a:rect l="0" t="0" r="0" b="0"/>
          <a:pathLst>
            <a:path>
              <a:moveTo>
                <a:pt x="45720" y="0"/>
              </a:moveTo>
              <a:lnTo>
                <a:pt x="45720" y="3214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7A6557-3F6D-49DC-A0B9-DAA01871274D}">
      <dsp:nvSpPr>
        <dsp:cNvPr id="0" name=""/>
        <dsp:cNvSpPr/>
      </dsp:nvSpPr>
      <dsp:spPr>
        <a:xfrm>
          <a:off x="2621979" y="728282"/>
          <a:ext cx="2718672" cy="904555"/>
        </a:xfrm>
        <a:custGeom>
          <a:avLst/>
          <a:gdLst/>
          <a:ahLst/>
          <a:cxnLst/>
          <a:rect l="0" t="0" r="0" b="0"/>
          <a:pathLst>
            <a:path>
              <a:moveTo>
                <a:pt x="2718672" y="0"/>
              </a:moveTo>
              <a:lnTo>
                <a:pt x="2718672" y="743845"/>
              </a:lnTo>
              <a:lnTo>
                <a:pt x="0" y="743845"/>
              </a:lnTo>
              <a:lnTo>
                <a:pt x="0" y="904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43C659-EBB1-4A79-BD7D-8F97994FDC4C}">
      <dsp:nvSpPr>
        <dsp:cNvPr id="0" name=""/>
        <dsp:cNvSpPr/>
      </dsp:nvSpPr>
      <dsp:spPr>
        <a:xfrm>
          <a:off x="7983" y="3484836"/>
          <a:ext cx="149766" cy="747419"/>
        </a:xfrm>
        <a:custGeom>
          <a:avLst/>
          <a:gdLst/>
          <a:ahLst/>
          <a:cxnLst/>
          <a:rect l="0" t="0" r="0" b="0"/>
          <a:pathLst>
            <a:path>
              <a:moveTo>
                <a:pt x="149766" y="0"/>
              </a:moveTo>
              <a:lnTo>
                <a:pt x="0" y="74741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7A637D2-7B50-4F40-8ABA-DAA67A171421}">
      <dsp:nvSpPr>
        <dsp:cNvPr id="0" name=""/>
        <dsp:cNvSpPr/>
      </dsp:nvSpPr>
      <dsp:spPr>
        <a:xfrm>
          <a:off x="724260" y="2398127"/>
          <a:ext cx="91440" cy="321421"/>
        </a:xfrm>
        <a:custGeom>
          <a:avLst/>
          <a:gdLst/>
          <a:ahLst/>
          <a:cxnLst/>
          <a:rect l="0" t="0" r="0" b="0"/>
          <a:pathLst>
            <a:path>
              <a:moveTo>
                <a:pt x="45720" y="0"/>
              </a:moveTo>
              <a:lnTo>
                <a:pt x="45720" y="32142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1E4295-3F48-4D62-BC25-12FFAB3DC187}">
      <dsp:nvSpPr>
        <dsp:cNvPr id="0" name=""/>
        <dsp:cNvSpPr/>
      </dsp:nvSpPr>
      <dsp:spPr>
        <a:xfrm>
          <a:off x="769980" y="728282"/>
          <a:ext cx="4570670" cy="904555"/>
        </a:xfrm>
        <a:custGeom>
          <a:avLst/>
          <a:gdLst/>
          <a:ahLst/>
          <a:cxnLst/>
          <a:rect l="0" t="0" r="0" b="0"/>
          <a:pathLst>
            <a:path>
              <a:moveTo>
                <a:pt x="4570670" y="0"/>
              </a:moveTo>
              <a:lnTo>
                <a:pt x="4570670" y="743845"/>
              </a:lnTo>
              <a:lnTo>
                <a:pt x="0" y="743845"/>
              </a:lnTo>
              <a:lnTo>
                <a:pt x="0" y="9045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DB4976-E772-44BF-B390-C9A05AD5CF2F}">
      <dsp:nvSpPr>
        <dsp:cNvPr id="0" name=""/>
        <dsp:cNvSpPr/>
      </dsp:nvSpPr>
      <dsp:spPr>
        <a:xfrm>
          <a:off x="4119610" y="256520"/>
          <a:ext cx="2442081" cy="47176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Πυρετός και εξάνθημα</a:t>
          </a:r>
        </a:p>
      </dsp:txBody>
      <dsp:txXfrm>
        <a:off x="4119610" y="256520"/>
        <a:ext cx="2442081" cy="471762"/>
      </dsp:txXfrm>
    </dsp:sp>
    <dsp:sp modelId="{21182DC5-41C4-45E2-BB24-A82A5E351FB2}">
      <dsp:nvSpPr>
        <dsp:cNvPr id="0" name=""/>
        <dsp:cNvSpPr/>
      </dsp:nvSpPr>
      <dsp:spPr>
        <a:xfrm>
          <a:off x="4692" y="163283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err="1"/>
            <a:t>Οπισθοωτιαία</a:t>
          </a:r>
          <a:r>
            <a:rPr lang="el-GR" sz="1600" kern="1200" dirty="0"/>
            <a:t> Λεμφαδενίτιδα</a:t>
          </a:r>
        </a:p>
      </dsp:txBody>
      <dsp:txXfrm>
        <a:off x="4692" y="1632838"/>
        <a:ext cx="1530577" cy="765288"/>
      </dsp:txXfrm>
    </dsp:sp>
    <dsp:sp modelId="{9AC69139-41C1-4476-9793-4C1BA7D85E21}">
      <dsp:nvSpPr>
        <dsp:cNvPr id="0" name=""/>
        <dsp:cNvSpPr/>
      </dsp:nvSpPr>
      <dsp:spPr>
        <a:xfrm>
          <a:off x="4692" y="271954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 </a:t>
          </a:r>
          <a:r>
            <a:rPr lang="en-US" sz="1600" kern="1200" dirty="0" err="1"/>
            <a:t>IgM</a:t>
          </a:r>
          <a:r>
            <a:rPr lang="en-US" sz="1600" kern="1200" dirty="0"/>
            <a:t>,</a:t>
          </a:r>
          <a:r>
            <a:rPr lang="el-GR" sz="1600" kern="1200" dirty="0"/>
            <a:t> </a:t>
          </a:r>
          <a:r>
            <a:rPr lang="en-US" sz="1600" kern="1200" dirty="0" err="1"/>
            <a:t>IgG</a:t>
          </a:r>
          <a:r>
            <a:rPr lang="el-GR" sz="1600" kern="1200" dirty="0"/>
            <a:t>, </a:t>
          </a:r>
          <a:r>
            <a:rPr lang="en-US" sz="1600" kern="1200" dirty="0"/>
            <a:t>PCR</a:t>
          </a:r>
          <a:endParaRPr lang="el-GR" sz="1600" kern="1200" dirty="0"/>
        </a:p>
      </dsp:txBody>
      <dsp:txXfrm>
        <a:off x="4692" y="2719548"/>
        <a:ext cx="1530577" cy="765288"/>
      </dsp:txXfrm>
    </dsp:sp>
    <dsp:sp modelId="{99576C54-ADB6-4B48-B6C1-B92A864BF4C7}">
      <dsp:nvSpPr>
        <dsp:cNvPr id="0" name=""/>
        <dsp:cNvSpPr/>
      </dsp:nvSpPr>
      <dsp:spPr>
        <a:xfrm>
          <a:off x="7983" y="3849611"/>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Ερυθρά </a:t>
          </a:r>
        </a:p>
      </dsp:txBody>
      <dsp:txXfrm>
        <a:off x="7983" y="3849611"/>
        <a:ext cx="1530577" cy="765288"/>
      </dsp:txXfrm>
    </dsp:sp>
    <dsp:sp modelId="{80BDCDE4-F406-49D3-9618-95513B2886F5}">
      <dsp:nvSpPr>
        <dsp:cNvPr id="0" name=""/>
        <dsp:cNvSpPr/>
      </dsp:nvSpPr>
      <dsp:spPr>
        <a:xfrm>
          <a:off x="1856690" y="163283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Πρόδρομο στάδιο, κηλίδες </a:t>
          </a:r>
          <a:r>
            <a:rPr lang="en-US" sz="1600" kern="1200" dirty="0" err="1"/>
            <a:t>Koplik</a:t>
          </a:r>
          <a:endParaRPr lang="el-GR" sz="1600" kern="1200" dirty="0"/>
        </a:p>
      </dsp:txBody>
      <dsp:txXfrm>
        <a:off x="1856690" y="1632838"/>
        <a:ext cx="1530577" cy="765288"/>
      </dsp:txXfrm>
    </dsp:sp>
    <dsp:sp modelId="{6CF7D037-BCC9-41AF-BE64-639D05AB9F5F}">
      <dsp:nvSpPr>
        <dsp:cNvPr id="0" name=""/>
        <dsp:cNvSpPr/>
      </dsp:nvSpPr>
      <dsp:spPr>
        <a:xfrm>
          <a:off x="1856690" y="271954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t> </a:t>
          </a:r>
          <a:r>
            <a:rPr lang="en-US" sz="1600" kern="1200" dirty="0" err="1"/>
            <a:t>IgM</a:t>
          </a:r>
          <a:r>
            <a:rPr lang="en-US" sz="1600" kern="1200" dirty="0"/>
            <a:t>, </a:t>
          </a:r>
          <a:r>
            <a:rPr lang="en-US" sz="1600" kern="1200" dirty="0" err="1"/>
            <a:t>IgG</a:t>
          </a:r>
          <a:r>
            <a:rPr lang="en-US" sz="1600" kern="1200" dirty="0"/>
            <a:t>, PCR</a:t>
          </a:r>
          <a:endParaRPr lang="el-GR" sz="1600" kern="1200" dirty="0"/>
        </a:p>
      </dsp:txBody>
      <dsp:txXfrm>
        <a:off x="1856690" y="2719548"/>
        <a:ext cx="1530577" cy="765288"/>
      </dsp:txXfrm>
    </dsp:sp>
    <dsp:sp modelId="{DD9A18D1-4C36-4AFF-9AAE-5F769A3703C5}">
      <dsp:nvSpPr>
        <dsp:cNvPr id="0" name=""/>
        <dsp:cNvSpPr/>
      </dsp:nvSpPr>
      <dsp:spPr>
        <a:xfrm>
          <a:off x="1848364" y="3860830"/>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Ιλαρά</a:t>
          </a:r>
        </a:p>
      </dsp:txBody>
      <dsp:txXfrm>
        <a:off x="1848364" y="3860830"/>
        <a:ext cx="1530577" cy="765288"/>
      </dsp:txXfrm>
    </dsp:sp>
    <dsp:sp modelId="{C98B9E33-0EBD-4E24-92B5-551614C2C9A0}">
      <dsp:nvSpPr>
        <dsp:cNvPr id="0" name=""/>
        <dsp:cNvSpPr/>
      </dsp:nvSpPr>
      <dsp:spPr>
        <a:xfrm>
          <a:off x="3708688" y="163283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Ερύθημα παρειών</a:t>
          </a:r>
        </a:p>
      </dsp:txBody>
      <dsp:txXfrm>
        <a:off x="3708688" y="1632838"/>
        <a:ext cx="1530577" cy="765288"/>
      </dsp:txXfrm>
    </dsp:sp>
    <dsp:sp modelId="{45AFC29F-149F-4C2B-874C-5F3D90D3B9FA}">
      <dsp:nvSpPr>
        <dsp:cNvPr id="0" name=""/>
        <dsp:cNvSpPr/>
      </dsp:nvSpPr>
      <dsp:spPr>
        <a:xfrm>
          <a:off x="3708688" y="271954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t>IgM</a:t>
          </a:r>
          <a:r>
            <a:rPr lang="en-US" sz="1600" kern="1200" dirty="0"/>
            <a:t>, </a:t>
          </a:r>
          <a:r>
            <a:rPr lang="en-US" sz="1600" kern="1200" dirty="0" err="1"/>
            <a:t>IgG</a:t>
          </a:r>
          <a:r>
            <a:rPr lang="en-US" sz="1600" kern="1200" dirty="0"/>
            <a:t>, PCR</a:t>
          </a:r>
          <a:endParaRPr lang="el-GR" sz="1600" kern="1200" dirty="0"/>
        </a:p>
      </dsp:txBody>
      <dsp:txXfrm>
        <a:off x="3708688" y="2719548"/>
        <a:ext cx="1530577" cy="765288"/>
      </dsp:txXfrm>
    </dsp:sp>
    <dsp:sp modelId="{09ACD809-82E5-4F31-9423-98C84A8F07EC}">
      <dsp:nvSpPr>
        <dsp:cNvPr id="0" name=""/>
        <dsp:cNvSpPr/>
      </dsp:nvSpPr>
      <dsp:spPr>
        <a:xfrm>
          <a:off x="3696719" y="3849672"/>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err="1"/>
            <a:t>Παρβοϊός</a:t>
          </a:r>
          <a:r>
            <a:rPr lang="el-GR" sz="1600" kern="1200" dirty="0"/>
            <a:t> Β19</a:t>
          </a:r>
        </a:p>
      </dsp:txBody>
      <dsp:txXfrm>
        <a:off x="3696719" y="3849672"/>
        <a:ext cx="1530577" cy="765288"/>
      </dsp:txXfrm>
    </dsp:sp>
    <dsp:sp modelId="{08AE75BF-14B8-40E6-BB78-DBE6972412FF}">
      <dsp:nvSpPr>
        <dsp:cNvPr id="0" name=""/>
        <dsp:cNvSpPr/>
      </dsp:nvSpPr>
      <dsp:spPr>
        <a:xfrm>
          <a:off x="5560686" y="163283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Σύνδρομο Λοιμώδους Μονοπυρήνωσης</a:t>
          </a:r>
        </a:p>
      </dsp:txBody>
      <dsp:txXfrm>
        <a:off x="5560686" y="1632838"/>
        <a:ext cx="1530577" cy="765288"/>
      </dsp:txXfrm>
    </dsp:sp>
    <dsp:sp modelId="{9825E6E4-4B92-4584-B582-EE87E7B9646E}">
      <dsp:nvSpPr>
        <dsp:cNvPr id="0" name=""/>
        <dsp:cNvSpPr/>
      </dsp:nvSpPr>
      <dsp:spPr>
        <a:xfrm>
          <a:off x="5560686" y="271954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t>IgM</a:t>
          </a:r>
          <a:r>
            <a:rPr lang="en-US" sz="1600" kern="1200" dirty="0"/>
            <a:t>, </a:t>
          </a:r>
          <a:r>
            <a:rPr lang="en-US" sz="1600" kern="1200" dirty="0" err="1"/>
            <a:t>IgG</a:t>
          </a:r>
          <a:r>
            <a:rPr lang="en-US" sz="1600" kern="1200" dirty="0"/>
            <a:t>, EBCA</a:t>
          </a:r>
          <a:endParaRPr lang="el-GR" sz="1600" kern="1200" dirty="0"/>
        </a:p>
      </dsp:txBody>
      <dsp:txXfrm>
        <a:off x="5560686" y="2719548"/>
        <a:ext cx="1530577" cy="765288"/>
      </dsp:txXfrm>
    </dsp:sp>
    <dsp:sp modelId="{6A0DC3E0-E1FC-44F5-8770-2E0A29029BDB}">
      <dsp:nvSpPr>
        <dsp:cNvPr id="0" name=""/>
        <dsp:cNvSpPr/>
      </dsp:nvSpPr>
      <dsp:spPr>
        <a:xfrm>
          <a:off x="5534345" y="3839356"/>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ΕΒ</a:t>
          </a:r>
          <a:r>
            <a:rPr lang="en-US" sz="1600" kern="1200" dirty="0"/>
            <a:t>V</a:t>
          </a:r>
          <a:endParaRPr lang="el-GR" sz="1600" kern="1200" dirty="0"/>
        </a:p>
      </dsp:txBody>
      <dsp:txXfrm>
        <a:off x="5534345" y="3839356"/>
        <a:ext cx="1530577" cy="765288"/>
      </dsp:txXfrm>
    </dsp:sp>
    <dsp:sp modelId="{E5BD63B3-BFE0-4659-8EEE-A14537DDB911}">
      <dsp:nvSpPr>
        <dsp:cNvPr id="0" name=""/>
        <dsp:cNvSpPr/>
      </dsp:nvSpPr>
      <dsp:spPr>
        <a:xfrm>
          <a:off x="7412685" y="163283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err="1"/>
            <a:t>Υπερπυρεξία</a:t>
          </a:r>
          <a:r>
            <a:rPr lang="el-GR" sz="1600" kern="1200" dirty="0"/>
            <a:t> ακολουθούμενη από εξάνθημα</a:t>
          </a:r>
        </a:p>
      </dsp:txBody>
      <dsp:txXfrm>
        <a:off x="7412685" y="1632838"/>
        <a:ext cx="1530577" cy="765288"/>
      </dsp:txXfrm>
    </dsp:sp>
    <dsp:sp modelId="{DA0CBF6B-2277-4B49-B43B-072A74ED0376}">
      <dsp:nvSpPr>
        <dsp:cNvPr id="0" name=""/>
        <dsp:cNvSpPr/>
      </dsp:nvSpPr>
      <dsp:spPr>
        <a:xfrm>
          <a:off x="7412685" y="271954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t>IgM</a:t>
          </a:r>
          <a:r>
            <a:rPr lang="en-US" sz="1600" kern="1200" dirty="0"/>
            <a:t>, </a:t>
          </a:r>
          <a:r>
            <a:rPr lang="en-US" sz="1600" kern="1200" dirty="0" err="1"/>
            <a:t>IgG</a:t>
          </a:r>
          <a:r>
            <a:rPr lang="en-US" sz="1600" kern="1200" dirty="0"/>
            <a:t>, PCR</a:t>
          </a:r>
          <a:endParaRPr lang="el-GR" sz="1600" kern="1200" dirty="0"/>
        </a:p>
      </dsp:txBody>
      <dsp:txXfrm>
        <a:off x="7412685" y="2719548"/>
        <a:ext cx="1530577" cy="765288"/>
      </dsp:txXfrm>
    </dsp:sp>
    <dsp:sp modelId="{95A8AEDB-75DE-4F97-92C5-DCB60FB4C0E5}">
      <dsp:nvSpPr>
        <dsp:cNvPr id="0" name=""/>
        <dsp:cNvSpPr/>
      </dsp:nvSpPr>
      <dsp:spPr>
        <a:xfrm>
          <a:off x="7423980" y="3839356"/>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err="1"/>
            <a:t>Ερπητοϊός</a:t>
          </a:r>
          <a:r>
            <a:rPr lang="el-GR" sz="1600" kern="1200" dirty="0"/>
            <a:t> τύπου 6 και 7</a:t>
          </a:r>
        </a:p>
      </dsp:txBody>
      <dsp:txXfrm>
        <a:off x="7423980" y="3839356"/>
        <a:ext cx="1530577" cy="765288"/>
      </dsp:txXfrm>
    </dsp:sp>
    <dsp:sp modelId="{FF5A0A2B-7660-42BB-8699-372F6EB99482}">
      <dsp:nvSpPr>
        <dsp:cNvPr id="0" name=""/>
        <dsp:cNvSpPr/>
      </dsp:nvSpPr>
      <dsp:spPr>
        <a:xfrm>
          <a:off x="9264683" y="163283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a:t>Ευρύ φάσμα</a:t>
          </a:r>
        </a:p>
      </dsp:txBody>
      <dsp:txXfrm>
        <a:off x="9264683" y="1632838"/>
        <a:ext cx="1530577" cy="765288"/>
      </dsp:txXfrm>
    </dsp:sp>
    <dsp:sp modelId="{2E19C813-3474-47D5-A092-B34A11E302EC}">
      <dsp:nvSpPr>
        <dsp:cNvPr id="0" name=""/>
        <dsp:cNvSpPr/>
      </dsp:nvSpPr>
      <dsp:spPr>
        <a:xfrm>
          <a:off x="9264683" y="2719548"/>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err="1"/>
            <a:t>IgM</a:t>
          </a:r>
          <a:r>
            <a:rPr lang="en-US" sz="1600" kern="1200" dirty="0"/>
            <a:t>, </a:t>
          </a:r>
          <a:r>
            <a:rPr lang="en-US" sz="1600" kern="1200" dirty="0" err="1"/>
            <a:t>IgG</a:t>
          </a:r>
          <a:r>
            <a:rPr lang="en-US" sz="1600" kern="1200" dirty="0"/>
            <a:t>, PCR</a:t>
          </a:r>
          <a:endParaRPr lang="el-GR" sz="1600" kern="1200" dirty="0"/>
        </a:p>
      </dsp:txBody>
      <dsp:txXfrm>
        <a:off x="9264683" y="2719548"/>
        <a:ext cx="1530577" cy="765288"/>
      </dsp:txXfrm>
    </dsp:sp>
    <dsp:sp modelId="{95257747-9A7B-48B4-8FBE-EA03342C3D44}">
      <dsp:nvSpPr>
        <dsp:cNvPr id="0" name=""/>
        <dsp:cNvSpPr/>
      </dsp:nvSpPr>
      <dsp:spPr>
        <a:xfrm>
          <a:off x="9334232" y="3849672"/>
          <a:ext cx="1530577" cy="765288"/>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l-GR" sz="1600" kern="1200" dirty="0" err="1"/>
            <a:t>Εντεροϊοί</a:t>
          </a:r>
          <a:endParaRPr lang="el-GR" sz="1600" kern="1200" dirty="0"/>
        </a:p>
      </dsp:txBody>
      <dsp:txXfrm>
        <a:off x="9334232" y="3849672"/>
        <a:ext cx="1530577" cy="7652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DDFC4E-9301-43B6-B701-8B0FCBD5C1F3}" type="datetimeFigureOut">
              <a:rPr lang="el-GR"/>
              <a:pPr>
                <a:defRPr/>
              </a:pPr>
              <a:t>17/6/2019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noProof="0"/>
              <a:t>Στυλ κειμένου υποδείγματος</a:t>
            </a:r>
          </a:p>
          <a:p>
            <a:pPr lvl="1"/>
            <a:r>
              <a:rPr lang="el-GR" noProof="0"/>
              <a:t>Δεύτερο επίπεδο</a:t>
            </a:r>
          </a:p>
          <a:p>
            <a:pPr lvl="2"/>
            <a:r>
              <a:rPr lang="el-GR" noProof="0"/>
              <a:t>Τρίτο επίπεδο</a:t>
            </a:r>
          </a:p>
          <a:p>
            <a:pPr lvl="3"/>
            <a:r>
              <a:rPr lang="el-GR" noProof="0"/>
              <a:t>Τέταρτο επίπεδο</a:t>
            </a:r>
          </a:p>
          <a:p>
            <a:pPr lvl="4"/>
            <a:r>
              <a:rPr lang="el-GR" noProof="0"/>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E47D3A8-D013-4D72-99AB-594904488454}" type="slidenum">
              <a:rPr lang="el-GR"/>
              <a:pPr>
                <a:defRPr/>
              </a:pPr>
              <a:t>‹#›</a:t>
            </a:fld>
            <a:endParaRPr lang="el-GR"/>
          </a:p>
        </p:txBody>
      </p:sp>
    </p:spTree>
    <p:extLst>
      <p:ext uri="{BB962C8B-B14F-4D97-AF65-F5344CB8AC3E}">
        <p14:creationId xmlns:p14="http://schemas.microsoft.com/office/powerpoint/2010/main" val="26856673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42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r>
              <a:rPr lang="el-GR" dirty="0"/>
              <a:t>περιγεγραμμένα, επιδερμικά </a:t>
            </a:r>
            <a:r>
              <a:rPr lang="el-GR" b="1" dirty="0"/>
              <a:t>επάρματα</a:t>
            </a:r>
            <a:r>
              <a:rPr lang="el-GR" dirty="0"/>
              <a:t> </a:t>
            </a:r>
          </a:p>
          <a:p>
            <a:pPr lvl="1" eaLnBrk="1" hangingPunct="1">
              <a:spcBef>
                <a:spcPct val="0"/>
              </a:spcBef>
            </a:pPr>
            <a:r>
              <a:rPr lang="el-GR" dirty="0"/>
              <a:t>Μέγεθος: 1-5 χιλιοστά </a:t>
            </a:r>
          </a:p>
          <a:p>
            <a:pPr lvl="1" eaLnBrk="1" hangingPunct="1">
              <a:spcBef>
                <a:spcPct val="0"/>
              </a:spcBef>
            </a:pPr>
            <a:r>
              <a:rPr lang="el-GR" dirty="0"/>
              <a:t>περιέχουν </a:t>
            </a:r>
            <a:r>
              <a:rPr lang="el-GR" b="1" dirty="0"/>
              <a:t>υγρό</a:t>
            </a:r>
          </a:p>
          <a:p>
            <a:pPr lvl="1" eaLnBrk="1" hangingPunct="1">
              <a:spcBef>
                <a:spcPct val="0"/>
              </a:spcBef>
            </a:pPr>
            <a:r>
              <a:rPr lang="el-GR" dirty="0"/>
              <a:t>Χροιά: </a:t>
            </a:r>
          </a:p>
          <a:p>
            <a:pPr lvl="2" eaLnBrk="1" hangingPunct="1">
              <a:spcBef>
                <a:spcPct val="0"/>
              </a:spcBef>
            </a:pPr>
            <a:r>
              <a:rPr lang="el-GR" dirty="0"/>
              <a:t>ωχρή ή κιτρινωπή (ορώδες εξίδρωμα)</a:t>
            </a:r>
          </a:p>
          <a:p>
            <a:pPr lvl="2" eaLnBrk="1" hangingPunct="1">
              <a:spcBef>
                <a:spcPct val="0"/>
              </a:spcBef>
            </a:pPr>
            <a:r>
              <a:rPr lang="el-GR" dirty="0"/>
              <a:t>ερυθρή (αίμα)</a:t>
            </a:r>
          </a:p>
          <a:p>
            <a:pPr lvl="1" eaLnBrk="1" hangingPunct="1">
              <a:spcBef>
                <a:spcPct val="0"/>
              </a:spcBef>
            </a:pPr>
            <a:r>
              <a:rPr lang="el-GR" dirty="0"/>
              <a:t>Χάνουν κατά κανόνα τη χαρακτηριστική τους εικόνα σε βραχύ χρονικό διάστημα</a:t>
            </a:r>
          </a:p>
          <a:p>
            <a:pPr lvl="2" eaLnBrk="1" hangingPunct="1">
              <a:spcBef>
                <a:spcPct val="0"/>
              </a:spcBef>
            </a:pPr>
            <a:r>
              <a:rPr lang="el-GR" dirty="0" err="1"/>
              <a:t>ρήγνυνται</a:t>
            </a:r>
            <a:r>
              <a:rPr lang="el-GR" dirty="0"/>
              <a:t> αυτομάτως</a:t>
            </a:r>
          </a:p>
          <a:p>
            <a:pPr lvl="2" eaLnBrk="1" hangingPunct="1">
              <a:spcBef>
                <a:spcPct val="0"/>
              </a:spcBef>
            </a:pPr>
            <a:r>
              <a:rPr lang="el-GR" dirty="0"/>
              <a:t>είτε μεταπίπτουν σε </a:t>
            </a:r>
            <a:r>
              <a:rPr lang="el-GR" u="sng" dirty="0"/>
              <a:t>πομφόλυγες</a:t>
            </a:r>
            <a:r>
              <a:rPr lang="el-GR" dirty="0"/>
              <a:t> (μετά από συρροή ή μεγέθυνση) ή μετατρέπονται σε </a:t>
            </a:r>
            <a:r>
              <a:rPr lang="el-GR" u="sng" dirty="0"/>
              <a:t>φλύκταινες </a:t>
            </a:r>
            <a:r>
              <a:rPr lang="el-GR" dirty="0"/>
              <a:t>(πύον).</a:t>
            </a:r>
            <a:endParaRPr lang="el-GR" u="sng" dirty="0"/>
          </a:p>
          <a:p>
            <a:pPr eaLnBrk="1" hangingPunct="1">
              <a:spcBef>
                <a:spcPct val="0"/>
              </a:spcBef>
            </a:pPr>
            <a:endParaRPr lang="el-GR" dirty="0"/>
          </a:p>
        </p:txBody>
      </p:sp>
      <p:sp>
        <p:nvSpPr>
          <p:cNvPr id="5427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BAF41A-28D8-4DBE-9A92-A63B5FC6871B}" type="slidenum">
              <a:rPr lang="el-GR" smtClean="0"/>
              <a:pPr fontAlgn="base">
                <a:spcBef>
                  <a:spcPct val="0"/>
                </a:spcBef>
                <a:spcAft>
                  <a:spcPct val="0"/>
                </a:spcAft>
                <a:defRPr/>
              </a:pPr>
              <a:t>29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52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err="1"/>
              <a:t>Ανοσοκατεσταλμένοι</a:t>
            </a:r>
            <a:r>
              <a:rPr lang="el-GR" dirty="0"/>
              <a:t> ασθενείς και ενήλικες συνήθως εμφανίζουν βαρύτερη κλινική εικόνα και μεγαλύτερη πιθανότητα εμφάνισης σπλαγχνικής νόσου.</a:t>
            </a:r>
          </a:p>
          <a:p>
            <a:pPr eaLnBrk="1" hangingPunct="1">
              <a:spcBef>
                <a:spcPct val="0"/>
              </a:spcBef>
            </a:pPr>
            <a:endParaRPr lang="el-GR" dirty="0"/>
          </a:p>
        </p:txBody>
      </p:sp>
      <p:sp>
        <p:nvSpPr>
          <p:cNvPr id="5530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A7CA43-2F60-4034-A4F5-673BAEFF7584}" type="slidenum">
              <a:rPr lang="el-GR" smtClean="0"/>
              <a:pPr fontAlgn="base">
                <a:spcBef>
                  <a:spcPct val="0"/>
                </a:spcBef>
                <a:spcAft>
                  <a:spcPct val="0"/>
                </a:spcAft>
                <a:defRPr/>
              </a:pPr>
              <a:t>32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fontScale="77500" lnSpcReduction="20000"/>
          </a:bodyPr>
          <a:lstStyle/>
          <a:p>
            <a:pPr eaLnBrk="1" fontAlgn="auto" hangingPunct="1">
              <a:spcBef>
                <a:spcPts val="0"/>
              </a:spcBef>
              <a:spcAft>
                <a:spcPts val="0"/>
              </a:spcAft>
              <a:defRPr/>
            </a:pPr>
            <a:r>
              <a:rPr lang="el-GR" dirty="0" err="1"/>
              <a:t>ακυκλοβίρη</a:t>
            </a:r>
            <a:r>
              <a:rPr lang="el-GR" dirty="0"/>
              <a:t> </a:t>
            </a:r>
            <a:r>
              <a:rPr lang="en-US" dirty="0"/>
              <a:t>per </a:t>
            </a:r>
            <a:r>
              <a:rPr lang="en-US" dirty="0" err="1"/>
              <a:t>os</a:t>
            </a:r>
            <a:r>
              <a:rPr lang="en-US" dirty="0"/>
              <a:t> (80 mg/Kg/H </a:t>
            </a:r>
            <a:r>
              <a:rPr lang="el-GR" dirty="0"/>
              <a:t>σε 4 δόσεις για 5 ημέρες</a:t>
            </a:r>
            <a:r>
              <a:rPr lang="en-US" dirty="0"/>
              <a:t>)</a:t>
            </a:r>
            <a:r>
              <a:rPr lang="el-GR" dirty="0"/>
              <a:t> </a:t>
            </a:r>
            <a:r>
              <a:rPr lang="el-GR" dirty="0">
                <a:sym typeface="Wingdings" pitchFamily="2" charset="2"/>
              </a:rPr>
              <a:t> σε εφήβους ή σε υπόνοια βαρύτερης λοίμωξης</a:t>
            </a:r>
          </a:p>
          <a:p>
            <a:pPr eaLnBrk="1" hangingPunct="1">
              <a:spcBef>
                <a:spcPts val="0"/>
              </a:spcBef>
              <a:spcAft>
                <a:spcPts val="0"/>
              </a:spcAft>
              <a:defRPr/>
            </a:pPr>
            <a:r>
              <a:rPr lang="el-GR" dirty="0"/>
              <a:t>Έχουν παρασκευαστεί ασφαλή </a:t>
            </a:r>
            <a:r>
              <a:rPr lang="el-GR" dirty="0" err="1"/>
              <a:t>αντιϊκά</a:t>
            </a:r>
            <a:r>
              <a:rPr lang="el-GR" dirty="0"/>
              <a:t> σκευάσματα. Για την καλύτερη δράση τους όμως, η αγωγή πρέπει να χορηγείται από το πρώτο 24ωρο εμφάνισης του εξανθήματος.</a:t>
            </a:r>
            <a:br>
              <a:rPr lang="el-GR" dirty="0"/>
            </a:br>
            <a:r>
              <a:rPr lang="el-GR" dirty="0"/>
              <a:t>Στην πλειοψηφία των παιδιών, που δεν πάσχουν από κάποια παθολογική κατάσταση και δεν εμφανίζουν βαριά κλινική εικόνα, τα </a:t>
            </a:r>
            <a:r>
              <a:rPr lang="el-GR" dirty="0" err="1"/>
              <a:t>αντιϊκά</a:t>
            </a:r>
            <a:r>
              <a:rPr lang="el-GR" dirty="0"/>
              <a:t> σκευάσματα δε χορηγούνται. Χορηγούνται αντιθέτως σε ενήλικες κι εφήβους, που διατρέχουν κίνδυνο εμφάνισης βαριάς συμπτωματολογίας, αν κι εφόσον η διάγνωση τεθεί πρώιμα</a:t>
            </a:r>
          </a:p>
          <a:p>
            <a:pPr eaLnBrk="1" hangingPunct="1">
              <a:spcBef>
                <a:spcPts val="0"/>
              </a:spcBef>
              <a:spcAft>
                <a:spcPts val="0"/>
              </a:spcAft>
              <a:defRPr/>
            </a:pPr>
            <a:r>
              <a:rPr lang="el-GR" dirty="0"/>
              <a:t>Χορηγούνται </a:t>
            </a:r>
            <a:r>
              <a:rPr lang="el-GR" dirty="0" err="1"/>
              <a:t>αντιϊκά</a:t>
            </a:r>
            <a:r>
              <a:rPr lang="el-GR" dirty="0"/>
              <a:t> σκευάσματα σε εκείνους που πάσχουν από δερματικές παθήσεις (όπως έκζεμα ή πρόσφατο έγκαυμα από ηλιακή ακτινοβολία), από πνευμονολογικές παθήσεις (όπως άσθμα) ή σε εκείνους που προσφάτως βρίσκονταν υπό αγωγή με στεροειδή. Το ίδιο επίσης ισχύει και για όσους ενήλικες ή παιδιά, λαμβάνουν εφ’ όρου ζωής, ασπιρίνη.</a:t>
            </a:r>
          </a:p>
          <a:p>
            <a:pPr eaLnBrk="1" hangingPunct="1">
              <a:spcBef>
                <a:spcPts val="0"/>
              </a:spcBef>
              <a:spcAft>
                <a:spcPts val="0"/>
              </a:spcAft>
              <a:defRPr/>
            </a:pPr>
            <a:r>
              <a:rPr lang="el-GR" dirty="0"/>
              <a:t>Κάποιοι ιατροί συστήνουν </a:t>
            </a:r>
            <a:r>
              <a:rPr lang="el-GR" dirty="0" err="1"/>
              <a:t>αντιϊκή</a:t>
            </a:r>
            <a:r>
              <a:rPr lang="el-GR" dirty="0"/>
              <a:t> αγωγή και στα άτομα που βιώνουν στην ίδια οικία με τον προσβληθέντα (ως πρόληψη / αγωγή πιθανής μετάδοσης του ιού) λόγω της στενής επαφής τους, ενώ αν όντως προσβληθούν διατρέχουν μεγάλο κίνδυνο εμφάνισης σοβαρών συμπτωμάτων</a:t>
            </a:r>
          </a:p>
          <a:p>
            <a:pPr eaLnBrk="1" fontAlgn="auto" hangingPunct="1">
              <a:spcBef>
                <a:spcPts val="0"/>
              </a:spcBef>
              <a:spcAft>
                <a:spcPts val="0"/>
              </a:spcAft>
              <a:defRPr/>
            </a:pPr>
            <a:r>
              <a:rPr lang="el-GR" dirty="0"/>
              <a:t/>
            </a:r>
            <a:br>
              <a:rPr lang="el-GR" dirty="0"/>
            </a:br>
            <a:endParaRPr lang="el-GR" dirty="0">
              <a:sym typeface="Wingdings" pitchFamily="2" charset="2"/>
            </a:endParaRPr>
          </a:p>
          <a:p>
            <a:pPr marL="0" lvl="1" eaLnBrk="1" fontAlgn="auto" hangingPunct="1">
              <a:spcBef>
                <a:spcPts val="0"/>
              </a:spcBef>
              <a:spcAft>
                <a:spcPts val="0"/>
              </a:spcAft>
              <a:defRPr/>
            </a:pPr>
            <a:r>
              <a:rPr lang="el-GR" dirty="0"/>
              <a:t>Σύνδρομο </a:t>
            </a:r>
            <a:r>
              <a:rPr lang="en-US" dirty="0"/>
              <a:t>Reye</a:t>
            </a:r>
            <a:r>
              <a:rPr lang="el-GR" dirty="0"/>
              <a:t>: ηπατίτιδα+ εγκεφαλοπάθεια μετά από χορήγηση ασπιρίνης (ΟΧΙ  ασπιρίνη)</a:t>
            </a:r>
          </a:p>
          <a:p>
            <a:pPr eaLnBrk="1" fontAlgn="auto" hangingPunct="1">
              <a:spcBef>
                <a:spcPts val="0"/>
              </a:spcBef>
              <a:spcAft>
                <a:spcPts val="0"/>
              </a:spcAft>
              <a:defRPr/>
            </a:pPr>
            <a:endParaRPr lang="el-GR" dirty="0"/>
          </a:p>
          <a:p>
            <a:pPr eaLnBrk="1" hangingPunct="1">
              <a:spcBef>
                <a:spcPts val="0"/>
              </a:spcBef>
              <a:spcAft>
                <a:spcPts val="0"/>
              </a:spcAft>
              <a:defRPr/>
            </a:pPr>
            <a:r>
              <a:rPr lang="el-GR" dirty="0"/>
              <a:t>Το εμβόλιο κατά της νόσου, αποτελεί μέρος του προκαθορισμένου προγράμματος ανοσοποίησης.</a:t>
            </a:r>
            <a:br>
              <a:rPr lang="el-GR" dirty="0"/>
            </a:br>
            <a:r>
              <a:rPr lang="el-GR" dirty="0"/>
              <a:t>Στα παιδιά χορηγούνται δύο δόσεις του παραδοσιακού εμβολίου κατά της ανεμοβλογιάς. Η πρώτη δόση γίνεται στην ηλικία των 12 – 15 μηνών και η δεύτερη στην ηλικία των 4 – 6 ετών</a:t>
            </a:r>
          </a:p>
          <a:p>
            <a:pPr eaLnBrk="1" hangingPunct="1">
              <a:spcBef>
                <a:spcPts val="0"/>
              </a:spcBef>
              <a:spcAft>
                <a:spcPts val="0"/>
              </a:spcAft>
              <a:defRPr/>
            </a:pPr>
            <a:r>
              <a:rPr lang="el-GR" dirty="0"/>
              <a:t>Άτομα άνω των 13 ετών που δεν έχουν εμβολιαστεί ούτε έχουν προσβληθεί από τη νόσο, επίσης λαμβάνουν 2 δόσεις, με διαφορά 4 – 8 εβδομάδων μεταξύ τους</a:t>
            </a:r>
          </a:p>
          <a:p>
            <a:pPr lvl="1" eaLnBrk="1" fontAlgn="auto" hangingPunct="1">
              <a:spcBef>
                <a:spcPts val="0"/>
              </a:spcBef>
              <a:spcAft>
                <a:spcPts val="0"/>
              </a:spcAft>
              <a:defRPr/>
            </a:pPr>
            <a:r>
              <a:rPr lang="el-GR" dirty="0"/>
              <a:t>Δευτερογενής </a:t>
            </a:r>
            <a:r>
              <a:rPr lang="el-GR" dirty="0" err="1"/>
              <a:t>βακτηριακή</a:t>
            </a:r>
            <a:r>
              <a:rPr lang="el-GR" dirty="0"/>
              <a:t> επιμόλυνση (χρυσίζων σταφυλόκοκκος, </a:t>
            </a:r>
            <a:r>
              <a:rPr lang="el-GR" dirty="0" err="1"/>
              <a:t>στρεπτόκοκκκος</a:t>
            </a:r>
            <a:r>
              <a:rPr lang="el-GR" dirty="0"/>
              <a:t>)</a:t>
            </a:r>
          </a:p>
          <a:p>
            <a:pPr lvl="1" eaLnBrk="1" fontAlgn="auto" hangingPunct="1">
              <a:spcBef>
                <a:spcPts val="0"/>
              </a:spcBef>
              <a:spcAft>
                <a:spcPts val="0"/>
              </a:spcAft>
              <a:defRPr/>
            </a:pPr>
            <a:r>
              <a:rPr lang="el-GR" dirty="0"/>
              <a:t>Πνευμονία</a:t>
            </a:r>
          </a:p>
          <a:p>
            <a:pPr lvl="1" eaLnBrk="1" fontAlgn="auto" hangingPunct="1">
              <a:spcBef>
                <a:spcPts val="0"/>
              </a:spcBef>
              <a:spcAft>
                <a:spcPts val="0"/>
              </a:spcAft>
              <a:defRPr/>
            </a:pPr>
            <a:r>
              <a:rPr lang="el-GR" dirty="0"/>
              <a:t>ΚΝΣ: παρεγκεφαλιδική αταξία, εγκεφαλίτιδα (καλή πρόγνωση σε αντίθεση με την εγκεφαλίτιδα από </a:t>
            </a:r>
            <a:r>
              <a:rPr lang="en-US" dirty="0"/>
              <a:t>HSV</a:t>
            </a:r>
            <a:r>
              <a:rPr lang="el-GR" dirty="0"/>
              <a:t>)</a:t>
            </a:r>
          </a:p>
          <a:p>
            <a:pPr lvl="1" eaLnBrk="1" fontAlgn="auto" hangingPunct="1">
              <a:spcBef>
                <a:spcPts val="0"/>
              </a:spcBef>
              <a:spcAft>
                <a:spcPts val="0"/>
              </a:spcAft>
              <a:defRPr/>
            </a:pPr>
            <a:r>
              <a:rPr lang="el-GR" dirty="0"/>
              <a:t>Σύνδρομο </a:t>
            </a:r>
            <a:r>
              <a:rPr lang="en-US" dirty="0"/>
              <a:t>Reye</a:t>
            </a:r>
            <a:r>
              <a:rPr lang="el-GR" dirty="0"/>
              <a:t>: ηπατίτιδα+ εγκεφαλοπάθεια μετά από χορήγηση ασπιρίνης (ΟΧΙ  ασπιρίνη)</a:t>
            </a:r>
          </a:p>
          <a:p>
            <a:pPr lvl="1" eaLnBrk="1" fontAlgn="auto" hangingPunct="1">
              <a:spcBef>
                <a:spcPts val="0"/>
              </a:spcBef>
              <a:spcAft>
                <a:spcPts val="0"/>
              </a:spcAft>
              <a:defRPr/>
            </a:pPr>
            <a:r>
              <a:rPr lang="el-GR" dirty="0"/>
              <a:t>Συμπτωματική </a:t>
            </a:r>
            <a:r>
              <a:rPr lang="el-GR" dirty="0" err="1"/>
              <a:t>θρομβοπενία</a:t>
            </a:r>
            <a:r>
              <a:rPr lang="el-GR" dirty="0"/>
              <a:t> (αιμορραγικές βλάβες)</a:t>
            </a:r>
          </a:p>
          <a:p>
            <a:pPr lvl="1" eaLnBrk="1" fontAlgn="auto" hangingPunct="1">
              <a:spcBef>
                <a:spcPts val="0"/>
              </a:spcBef>
              <a:spcAft>
                <a:spcPts val="0"/>
              </a:spcAft>
              <a:defRPr/>
            </a:pPr>
            <a:r>
              <a:rPr lang="el-GR" dirty="0"/>
              <a:t>ΔΕΠ και κεραυνοβόλος πορφύρα</a:t>
            </a:r>
          </a:p>
          <a:p>
            <a:pPr eaLnBrk="1" fontAlgn="auto" hangingPunct="1">
              <a:spcBef>
                <a:spcPts val="0"/>
              </a:spcBef>
              <a:spcAft>
                <a:spcPts val="0"/>
              </a:spcAft>
              <a:defRPr/>
            </a:pPr>
            <a:endParaRPr lang="el-GR" dirty="0"/>
          </a:p>
          <a:p>
            <a:pPr eaLnBrk="1" fontAlgn="auto" hangingPunct="1">
              <a:spcBef>
                <a:spcPts val="0"/>
              </a:spcBef>
              <a:spcAft>
                <a:spcPts val="0"/>
              </a:spcAft>
              <a:defRPr/>
            </a:pPr>
            <a:endParaRPr lang="el-GR" dirty="0"/>
          </a:p>
          <a:p>
            <a:pPr eaLnBrk="1" fontAlgn="auto" hangingPunct="1">
              <a:spcBef>
                <a:spcPts val="0"/>
              </a:spcBef>
              <a:spcAft>
                <a:spcPts val="0"/>
              </a:spcAft>
              <a:defRPr/>
            </a:pPr>
            <a:endParaRPr lang="el-GR" dirty="0"/>
          </a:p>
          <a:p>
            <a:pPr eaLnBrk="1" fontAlgn="auto" hangingPunct="1">
              <a:spcBef>
                <a:spcPts val="0"/>
              </a:spcBef>
              <a:spcAft>
                <a:spcPts val="0"/>
              </a:spcAft>
              <a:defRPr/>
            </a:pPr>
            <a:endParaRPr lang="el-GR" dirty="0"/>
          </a:p>
        </p:txBody>
      </p:sp>
      <p:sp>
        <p:nvSpPr>
          <p:cNvPr id="5632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CFCE50-14BB-4128-B24F-D9D8736E6020}" type="slidenum">
              <a:rPr lang="el-GR" smtClean="0"/>
              <a:pPr fontAlgn="base">
                <a:spcBef>
                  <a:spcPct val="0"/>
                </a:spcBef>
                <a:spcAft>
                  <a:spcPct val="0"/>
                </a:spcAft>
                <a:defRPr/>
              </a:pPr>
              <a:t>33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fontScale="77500" lnSpcReduction="20000"/>
          </a:bodyPr>
          <a:lstStyle/>
          <a:p>
            <a:pPr eaLnBrk="1" hangingPunct="1">
              <a:spcBef>
                <a:spcPts val="0"/>
              </a:spcBef>
              <a:spcAft>
                <a:spcPts val="0"/>
              </a:spcAft>
              <a:defRPr/>
            </a:pPr>
            <a:r>
              <a:rPr lang="el-GR" dirty="0"/>
              <a:t>Οι υπόλοιπες μέθοδοι διάγνωσης σπάνια χρησιμοποιούνται σε περιπτώσεις αμφίβολης διάγνωσης</a:t>
            </a:r>
          </a:p>
          <a:p>
            <a:pPr eaLnBrk="1" hangingPunct="1">
              <a:spcBef>
                <a:spcPts val="0"/>
              </a:spcBef>
              <a:spcAft>
                <a:spcPts val="0"/>
              </a:spcAft>
              <a:defRPr/>
            </a:pPr>
            <a:r>
              <a:rPr lang="el-GR" dirty="0">
                <a:solidFill>
                  <a:srgbClr val="002060"/>
                </a:solidFill>
                <a:latin typeface="Comic Sans MS" pitchFamily="66" charset="0"/>
              </a:rPr>
              <a:t>Όσο πιο μικρό είναι το παιδί που εμφανίζει </a:t>
            </a:r>
            <a:r>
              <a:rPr lang="el-GR" dirty="0" err="1">
                <a:solidFill>
                  <a:srgbClr val="002060"/>
                </a:solidFill>
                <a:latin typeface="Comic Sans MS" pitchFamily="66" charset="0"/>
              </a:rPr>
              <a:t>ανεμευλογιά</a:t>
            </a:r>
            <a:r>
              <a:rPr lang="el-GR" dirty="0">
                <a:solidFill>
                  <a:srgbClr val="002060"/>
                </a:solidFill>
                <a:latin typeface="Comic Sans MS" pitchFamily="66" charset="0"/>
              </a:rPr>
              <a:t>, τόσο μεγαλύτερος ο κίνδυνος Ε.Ζ</a:t>
            </a:r>
          </a:p>
          <a:p>
            <a:pPr eaLnBrk="1" fontAlgn="auto" hangingPunct="1">
              <a:spcBef>
                <a:spcPts val="0"/>
              </a:spcBef>
              <a:spcAft>
                <a:spcPts val="0"/>
              </a:spcAft>
              <a:defRPr/>
            </a:pPr>
            <a:endParaRPr lang="el-GR" dirty="0"/>
          </a:p>
          <a:p>
            <a:pPr lvl="1" eaLnBrk="1" fontAlgn="auto" hangingPunct="1">
              <a:spcBef>
                <a:spcPts val="0"/>
              </a:spcBef>
              <a:spcAft>
                <a:spcPts val="0"/>
              </a:spcAft>
              <a:buFont typeface="Wingdings" pitchFamily="2" charset="2"/>
              <a:buChar char="ü"/>
              <a:defRPr/>
            </a:pPr>
            <a:r>
              <a:rPr lang="el-GR" sz="2300" dirty="0"/>
              <a:t>Συνήθως προσβάλλεται </a:t>
            </a:r>
            <a:r>
              <a:rPr lang="el-GR" sz="2300" b="1" dirty="0">
                <a:solidFill>
                  <a:srgbClr val="002060"/>
                </a:solidFill>
              </a:rPr>
              <a:t>1 </a:t>
            </a:r>
            <a:r>
              <a:rPr lang="el-GR" sz="2300" b="1" dirty="0" err="1">
                <a:solidFill>
                  <a:srgbClr val="002060"/>
                </a:solidFill>
              </a:rPr>
              <a:t>δερμοτόμιο</a:t>
            </a:r>
            <a:r>
              <a:rPr lang="el-GR" sz="2300" b="1" dirty="0">
                <a:solidFill>
                  <a:srgbClr val="002060"/>
                </a:solidFill>
              </a:rPr>
              <a:t> </a:t>
            </a:r>
          </a:p>
          <a:p>
            <a:pPr lvl="1" eaLnBrk="1" fontAlgn="auto" hangingPunct="1">
              <a:spcBef>
                <a:spcPts val="0"/>
              </a:spcBef>
              <a:spcAft>
                <a:spcPts val="0"/>
              </a:spcAft>
              <a:buFont typeface="Wingdings" pitchFamily="2" charset="2"/>
              <a:buChar char="ü"/>
              <a:defRPr/>
            </a:pPr>
            <a:r>
              <a:rPr lang="el-GR" sz="2300" dirty="0"/>
              <a:t>Παιδιά πιο συχνά ο ιός εντοπίζεται στα αυχενικά και ιερά </a:t>
            </a:r>
            <a:r>
              <a:rPr lang="el-GR" sz="2300" dirty="0" err="1"/>
              <a:t>δερμοτόμια</a:t>
            </a:r>
            <a:endParaRPr lang="el-GR" sz="2300" dirty="0"/>
          </a:p>
          <a:p>
            <a:pPr eaLnBrk="1" fontAlgn="auto" hangingPunct="1">
              <a:spcBef>
                <a:spcPts val="0"/>
              </a:spcBef>
              <a:spcAft>
                <a:spcPts val="0"/>
              </a:spcAft>
              <a:defRPr/>
            </a:pPr>
            <a:endParaRPr lang="el-GR" dirty="0"/>
          </a:p>
          <a:p>
            <a:pPr eaLnBrk="1" fontAlgn="auto" hangingPunct="1">
              <a:spcBef>
                <a:spcPts val="0"/>
              </a:spcBef>
              <a:spcAft>
                <a:spcPts val="0"/>
              </a:spcAft>
              <a:defRPr/>
            </a:pPr>
            <a:r>
              <a:rPr lang="el-GR" dirty="0"/>
              <a:t>Στα </a:t>
            </a:r>
            <a:r>
              <a:rPr lang="el-GR" dirty="0" err="1"/>
              <a:t>ανοσοκατασταλμένα</a:t>
            </a:r>
            <a:r>
              <a:rPr lang="el-GR" dirty="0"/>
              <a:t> παιδιά προσβάλλονται πολλά </a:t>
            </a:r>
            <a:r>
              <a:rPr lang="el-GR" dirty="0" err="1"/>
              <a:t>δερμοτόμια</a:t>
            </a:r>
            <a:r>
              <a:rPr lang="el-GR" dirty="0"/>
              <a:t> και η νόσος μπορεί να προσβάλλει και διάφορα όργανα</a:t>
            </a:r>
          </a:p>
          <a:p>
            <a:pPr eaLnBrk="1" fontAlgn="auto" hangingPunct="1">
              <a:spcBef>
                <a:spcPts val="0"/>
              </a:spcBef>
              <a:spcAft>
                <a:spcPts val="0"/>
              </a:spcAft>
              <a:defRPr/>
            </a:pPr>
            <a:endParaRPr lang="el-GR" dirty="0"/>
          </a:p>
          <a:p>
            <a:pPr eaLnBrk="1" hangingPunct="1">
              <a:spcBef>
                <a:spcPts val="0"/>
              </a:spcBef>
              <a:spcAft>
                <a:spcPts val="0"/>
              </a:spcAft>
              <a:defRPr/>
            </a:pPr>
            <a:r>
              <a:rPr lang="el-GR" dirty="0"/>
              <a:t>Ισχυρά αντιφλεγμονώδη φάρμακα, τα </a:t>
            </a:r>
            <a:r>
              <a:rPr lang="el-GR" dirty="0" err="1"/>
              <a:t>κορτικοστεροειδή</a:t>
            </a:r>
            <a:r>
              <a:rPr lang="el-GR" dirty="0"/>
              <a:t> (όπως η </a:t>
            </a:r>
            <a:r>
              <a:rPr lang="el-GR" dirty="0" err="1"/>
              <a:t>πρεδνιζόνη</a:t>
            </a:r>
            <a:r>
              <a:rPr lang="el-GR" dirty="0"/>
              <a:t>), μπορεί να χρησιμοποιηθούν για τον περιορισμό των οιδημάτων και του κινδύνου να συνεχισθεί ο πόνος. Τα φάρμακα αυτά δεν είναι αποτελεσματικά σε όλους τους ασθενείς.</a:t>
            </a:r>
          </a:p>
          <a:p>
            <a:pPr marL="274320" indent="-274320" eaLnBrk="1" fontAlgn="auto" hangingPunct="1">
              <a:spcBef>
                <a:spcPts val="0"/>
              </a:spcBef>
              <a:spcAft>
                <a:spcPts val="0"/>
              </a:spcAft>
              <a:buFont typeface="Wingdings 3"/>
              <a:buBlip>
                <a:blip r:embed="rId3"/>
              </a:buBlip>
              <a:defRPr/>
            </a:pPr>
            <a:r>
              <a:rPr lang="el-GR" b="1" dirty="0" err="1">
                <a:solidFill>
                  <a:srgbClr val="C00000"/>
                </a:solidFill>
                <a:latin typeface="Comic Sans MS" pitchFamily="66" charset="0"/>
              </a:rPr>
              <a:t>Ακυκλοβίρη</a:t>
            </a:r>
            <a:r>
              <a:rPr lang="el-GR" b="1" dirty="0">
                <a:solidFill>
                  <a:srgbClr val="C00000"/>
                </a:solidFill>
                <a:latin typeface="Comic Sans MS" pitchFamily="66" charset="0"/>
              </a:rPr>
              <a:t> </a:t>
            </a:r>
            <a:r>
              <a:rPr lang="en-US" b="1" dirty="0">
                <a:solidFill>
                  <a:srgbClr val="C00000"/>
                </a:solidFill>
                <a:latin typeface="Comic Sans MS" pitchFamily="66" charset="0"/>
              </a:rPr>
              <a:t>IV</a:t>
            </a:r>
            <a:r>
              <a:rPr lang="el-GR" dirty="0">
                <a:solidFill>
                  <a:srgbClr val="002060"/>
                </a:solidFill>
                <a:latin typeface="Comic Sans MS" pitchFamily="66" charset="0"/>
              </a:rPr>
              <a:t> :  </a:t>
            </a:r>
          </a:p>
          <a:p>
            <a:pPr marL="274320" indent="-274320" eaLnBrk="1" fontAlgn="auto" hangingPunct="1">
              <a:spcBef>
                <a:spcPts val="0"/>
              </a:spcBef>
              <a:spcAft>
                <a:spcPts val="0"/>
              </a:spcAft>
              <a:buFont typeface="Wingdings" pitchFamily="2" charset="2"/>
              <a:buChar char="ü"/>
              <a:defRPr/>
            </a:pPr>
            <a:r>
              <a:rPr lang="el-GR" dirty="0">
                <a:solidFill>
                  <a:srgbClr val="002060"/>
                </a:solidFill>
                <a:latin typeface="Comic Sans MS" pitchFamily="66" charset="0"/>
              </a:rPr>
              <a:t>σε </a:t>
            </a:r>
            <a:r>
              <a:rPr lang="el-GR" dirty="0" err="1">
                <a:solidFill>
                  <a:srgbClr val="002060"/>
                </a:solidFill>
                <a:latin typeface="Comic Sans MS" pitchFamily="66" charset="0"/>
              </a:rPr>
              <a:t>ανοσοκατεσταλμένα</a:t>
            </a:r>
            <a:r>
              <a:rPr lang="el-GR" dirty="0">
                <a:solidFill>
                  <a:srgbClr val="002060"/>
                </a:solidFill>
                <a:latin typeface="Comic Sans MS" pitchFamily="66" charset="0"/>
              </a:rPr>
              <a:t>  παιδιά</a:t>
            </a:r>
            <a:r>
              <a:rPr lang="en-US" dirty="0">
                <a:solidFill>
                  <a:srgbClr val="002060"/>
                </a:solidFill>
                <a:latin typeface="Comic Sans MS" pitchFamily="66" charset="0"/>
              </a:rPr>
              <a:t>,</a:t>
            </a:r>
            <a:r>
              <a:rPr lang="el-GR" dirty="0">
                <a:solidFill>
                  <a:srgbClr val="002060"/>
                </a:solidFill>
                <a:latin typeface="Comic Sans MS" pitchFamily="66" charset="0"/>
              </a:rPr>
              <a:t> </a:t>
            </a:r>
          </a:p>
          <a:p>
            <a:pPr marL="274320" indent="-274320" eaLnBrk="1" fontAlgn="auto" hangingPunct="1">
              <a:spcBef>
                <a:spcPts val="0"/>
              </a:spcBef>
              <a:spcAft>
                <a:spcPts val="0"/>
              </a:spcAft>
              <a:buFont typeface="Wingdings" pitchFamily="2" charset="2"/>
              <a:buChar char="ü"/>
              <a:defRPr/>
            </a:pPr>
            <a:r>
              <a:rPr lang="el-GR" dirty="0">
                <a:solidFill>
                  <a:srgbClr val="002060"/>
                </a:solidFill>
                <a:latin typeface="Comic Sans MS" pitchFamily="66" charset="0"/>
              </a:rPr>
              <a:t>σε εκτεταμένες σοβαρές  βλάβες  &gt; 1 </a:t>
            </a:r>
            <a:r>
              <a:rPr lang="el-GR" dirty="0" err="1">
                <a:solidFill>
                  <a:srgbClr val="002060"/>
                </a:solidFill>
                <a:latin typeface="Comic Sans MS" pitchFamily="66" charset="0"/>
              </a:rPr>
              <a:t>δερμοτόμια</a:t>
            </a:r>
            <a:r>
              <a:rPr lang="el-GR" dirty="0">
                <a:solidFill>
                  <a:srgbClr val="002060"/>
                </a:solidFill>
                <a:latin typeface="Comic Sans MS" pitchFamily="66" charset="0"/>
              </a:rPr>
              <a:t> ή σε κεφάλι – λαιμό,</a:t>
            </a:r>
          </a:p>
          <a:p>
            <a:pPr marL="274320" indent="-274320" eaLnBrk="1" fontAlgn="auto" hangingPunct="1">
              <a:spcBef>
                <a:spcPts val="0"/>
              </a:spcBef>
              <a:spcAft>
                <a:spcPts val="0"/>
              </a:spcAft>
              <a:buFont typeface="Wingdings" pitchFamily="2" charset="2"/>
              <a:buChar char="ü"/>
              <a:defRPr/>
            </a:pPr>
            <a:r>
              <a:rPr lang="el-GR" dirty="0">
                <a:solidFill>
                  <a:srgbClr val="002060"/>
                </a:solidFill>
                <a:latin typeface="Comic Sans MS" pitchFamily="66" charset="0"/>
              </a:rPr>
              <a:t>σε παιδιά </a:t>
            </a:r>
            <a:r>
              <a:rPr lang="el-GR" dirty="0" err="1">
                <a:solidFill>
                  <a:srgbClr val="002060"/>
                </a:solidFill>
                <a:latin typeface="Comic Sans MS" pitchFamily="66" charset="0"/>
              </a:rPr>
              <a:t>υπο</a:t>
            </a:r>
            <a:r>
              <a:rPr lang="el-GR" dirty="0">
                <a:solidFill>
                  <a:srgbClr val="002060"/>
                </a:solidFill>
                <a:latin typeface="Comic Sans MS" pitchFamily="66" charset="0"/>
              </a:rPr>
              <a:t> μακροχρόνια αγωγή  με </a:t>
            </a:r>
            <a:r>
              <a:rPr lang="el-GR" dirty="0" err="1">
                <a:solidFill>
                  <a:srgbClr val="002060"/>
                </a:solidFill>
                <a:latin typeface="Comic Sans MS" pitchFamily="66" charset="0"/>
              </a:rPr>
              <a:t>σαλυκιλικά</a:t>
            </a:r>
            <a:r>
              <a:rPr lang="el-GR" dirty="0">
                <a:solidFill>
                  <a:srgbClr val="002060"/>
                </a:solidFill>
                <a:latin typeface="Comic Sans MS" pitchFamily="66" charset="0"/>
              </a:rPr>
              <a:t> &amp; κορτιζόνη</a:t>
            </a:r>
          </a:p>
          <a:p>
            <a:pPr eaLnBrk="1" fontAlgn="auto" hangingPunct="1">
              <a:spcBef>
                <a:spcPts val="0"/>
              </a:spcBef>
              <a:spcAft>
                <a:spcPts val="0"/>
              </a:spcAft>
              <a:buFont typeface="Wingdings 3"/>
              <a:buNone/>
              <a:defRPr/>
            </a:pPr>
            <a:r>
              <a:rPr lang="el-GR" dirty="0">
                <a:solidFill>
                  <a:srgbClr val="002060"/>
                </a:solidFill>
                <a:latin typeface="Comic Sans MS" pitchFamily="66" charset="0"/>
              </a:rPr>
              <a:t>    για 7-10 ημέρες</a:t>
            </a:r>
          </a:p>
          <a:p>
            <a:pPr eaLnBrk="1" hangingPunct="1">
              <a:spcBef>
                <a:spcPts val="0"/>
              </a:spcBef>
              <a:spcAft>
                <a:spcPts val="0"/>
              </a:spcAft>
              <a:defRPr/>
            </a:pPr>
            <a:endParaRPr lang="el-GR" dirty="0"/>
          </a:p>
          <a:p>
            <a:pPr eaLnBrk="1" fontAlgn="auto" hangingPunct="1">
              <a:spcBef>
                <a:spcPts val="0"/>
              </a:spcBef>
              <a:spcAft>
                <a:spcPts val="0"/>
              </a:spcAft>
              <a:defRPr/>
            </a:pPr>
            <a:r>
              <a:rPr lang="el-GR" dirty="0"/>
              <a:t>Ανακουφιστική</a:t>
            </a:r>
          </a:p>
          <a:p>
            <a:pPr lvl="2" eaLnBrk="1" hangingPunct="1">
              <a:spcBef>
                <a:spcPts val="0"/>
              </a:spcBef>
              <a:spcAft>
                <a:spcPts val="0"/>
              </a:spcAft>
              <a:defRPr/>
            </a:pPr>
            <a:r>
              <a:rPr lang="el-GR" sz="2200" dirty="0"/>
              <a:t>Αντιφλεγμονώδη – αναλγητικά -</a:t>
            </a:r>
            <a:r>
              <a:rPr lang="el-GR" sz="2200" dirty="0" err="1"/>
              <a:t>Κορτικοδτεροειδή</a:t>
            </a:r>
            <a:endParaRPr lang="el-GR" sz="2200" dirty="0"/>
          </a:p>
          <a:p>
            <a:pPr lvl="2" eaLnBrk="1" hangingPunct="1">
              <a:spcBef>
                <a:spcPts val="0"/>
              </a:spcBef>
              <a:spcAft>
                <a:spcPts val="0"/>
              </a:spcAft>
              <a:defRPr/>
            </a:pPr>
            <a:r>
              <a:rPr lang="el-GR" sz="2200" dirty="0"/>
              <a:t>Ψυχρά επιθέματα, </a:t>
            </a:r>
            <a:r>
              <a:rPr lang="el-GR" sz="2200" dirty="0" err="1"/>
              <a:t>Καταπραυντικά</a:t>
            </a:r>
            <a:r>
              <a:rPr lang="el-GR" sz="2200" dirty="0"/>
              <a:t> λουτρά, ειδικές λοσιόν</a:t>
            </a:r>
          </a:p>
          <a:p>
            <a:pPr eaLnBrk="1" fontAlgn="auto" hangingPunct="1">
              <a:spcBef>
                <a:spcPts val="0"/>
              </a:spcBef>
              <a:spcAft>
                <a:spcPts val="0"/>
              </a:spcAft>
              <a:defRPr/>
            </a:pPr>
            <a:endParaRPr lang="el-GR" dirty="0"/>
          </a:p>
        </p:txBody>
      </p:sp>
      <p:sp>
        <p:nvSpPr>
          <p:cNvPr id="57348"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860FDB-BBB1-400E-99FF-9FA2EFC15454}" type="slidenum">
              <a:rPr lang="el-GR" smtClean="0"/>
              <a:pPr fontAlgn="base">
                <a:spcBef>
                  <a:spcPct val="0"/>
                </a:spcBef>
                <a:spcAft>
                  <a:spcPct val="0"/>
                </a:spcAft>
                <a:defRPr/>
              </a:pPr>
              <a:t>36</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583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marL="0" lvl="2" eaLnBrk="1" hangingPunct="1">
              <a:spcBef>
                <a:spcPct val="0"/>
              </a:spcBef>
            </a:pPr>
            <a:r>
              <a:rPr lang="el-GR" sz="3300"/>
              <a:t>Το εξάνθημα μπορεί να εμφανίζεται λιγότερο συχνά στην υπερώα, στα ούλα και στα χείλη</a:t>
            </a:r>
          </a:p>
          <a:p>
            <a:pPr eaLnBrk="1" hangingPunct="1">
              <a:spcBef>
                <a:spcPct val="0"/>
              </a:spcBef>
            </a:pPr>
            <a:endParaRPr lang="el-GR"/>
          </a:p>
        </p:txBody>
      </p:sp>
      <p:sp>
        <p:nvSpPr>
          <p:cNvPr id="5837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7E079-6152-4F50-A52E-AC28448B4318}" type="slidenum">
              <a:rPr lang="el-GR" smtClean="0"/>
              <a:pPr fontAlgn="base">
                <a:spcBef>
                  <a:spcPct val="0"/>
                </a:spcBef>
                <a:spcAft>
                  <a:spcPct val="0"/>
                </a:spcAft>
                <a:defRPr/>
              </a:pPr>
              <a:t>40</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 name="2 - Θέση σημειώσεων"/>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l-GR" dirty="0"/>
              <a:t>Ο σπουδαιότερος παράγοντας κινδύνου είναι η </a:t>
            </a:r>
            <a:r>
              <a:rPr lang="el-GR" b="1" dirty="0"/>
              <a:t>ηλικία</a:t>
            </a:r>
            <a:r>
              <a:rPr lang="el-GR" dirty="0"/>
              <a:t>. Η λοίμωξη εκδηλώνεται πιο συχνά σε παιδιά κάτω των 10 ετών, αλλά δεν είναι σπάνια σε εφήβους και κάποτε και σε ενήλικες. Επιδημίες συνήθως έχουμε το καλοκαίρι και νωρίς το φθινόπωρο.</a:t>
            </a:r>
          </a:p>
          <a:p>
            <a:pPr eaLnBrk="1" hangingPunct="1">
              <a:spcBef>
                <a:spcPts val="0"/>
              </a:spcBef>
              <a:spcAft>
                <a:spcPts val="0"/>
              </a:spcAft>
              <a:defRPr/>
            </a:pPr>
            <a:r>
              <a:rPr lang="el-GR" b="1" dirty="0"/>
              <a:t>Επιπλοκές</a:t>
            </a:r>
            <a:r>
              <a:rPr lang="el-GR" dirty="0"/>
              <a:t/>
            </a:r>
            <a:br>
              <a:rPr lang="el-GR" dirty="0"/>
            </a:br>
            <a:r>
              <a:rPr lang="el-GR" dirty="0"/>
              <a:t/>
            </a:r>
            <a:br>
              <a:rPr lang="el-GR" dirty="0"/>
            </a:br>
            <a:r>
              <a:rPr lang="el-GR" dirty="0"/>
              <a:t>Αφυδάτωση</a:t>
            </a:r>
          </a:p>
          <a:p>
            <a:pPr eaLnBrk="1" hangingPunct="1">
              <a:spcBef>
                <a:spcPts val="0"/>
              </a:spcBef>
              <a:spcAft>
                <a:spcPts val="0"/>
              </a:spcAft>
              <a:defRPr/>
            </a:pPr>
            <a:r>
              <a:rPr lang="el-GR" dirty="0"/>
              <a:t>Σπασμοί</a:t>
            </a:r>
          </a:p>
          <a:p>
            <a:pPr eaLnBrk="1" fontAlgn="auto" hangingPunct="1">
              <a:spcBef>
                <a:spcPts val="0"/>
              </a:spcBef>
              <a:spcAft>
                <a:spcPts val="0"/>
              </a:spcAft>
              <a:defRPr/>
            </a:pPr>
            <a:endParaRPr lang="el-GR" dirty="0"/>
          </a:p>
          <a:p>
            <a:pPr eaLnBrk="1" fontAlgn="auto" hangingPunct="1">
              <a:spcBef>
                <a:spcPts val="0"/>
              </a:spcBef>
              <a:spcAft>
                <a:spcPts val="0"/>
              </a:spcAft>
              <a:defRPr/>
            </a:pPr>
            <a:r>
              <a:rPr lang="el-GR" dirty="0"/>
              <a:t>Δεν υπάρχει συγκεκριμένη θεραπεία για τη λοίμωξη εκτός από την ανακούφιση των συμπτωμάτων.</a:t>
            </a:r>
            <a:br>
              <a:rPr lang="el-GR" dirty="0"/>
            </a:br>
            <a:r>
              <a:rPr lang="el-GR" dirty="0"/>
              <a:t>Η θεραπεία με αντιβιοτικά δεν έχει αποτέλεσμα και δεν συνιστάται. Φάρμακα που χορηγούνται χωρίς συνταγή, όπως η </a:t>
            </a:r>
            <a:r>
              <a:rPr lang="el-GR" dirty="0" err="1"/>
              <a:t>ακεταμινοφένη</a:t>
            </a:r>
            <a:r>
              <a:rPr lang="el-GR" dirty="0"/>
              <a:t> (</a:t>
            </a:r>
            <a:r>
              <a:rPr lang="el-GR" dirty="0" err="1"/>
              <a:t>παρακεταμόλη</a:t>
            </a:r>
            <a:r>
              <a:rPr lang="el-GR" dirty="0"/>
              <a:t>) μπορεί να χρησιμοποιηθούν για την αντιμετώπιση του πυρετού. Η ασπιρίνη δεν πρέπει να χρησιμοποιείται για ιώσεις σε παιδιά κάτω των 12 ετών.</a:t>
            </a:r>
            <a:br>
              <a:rPr lang="el-GR" dirty="0"/>
            </a:br>
            <a:r>
              <a:rPr lang="el-GR" dirty="0"/>
              <a:t/>
            </a:r>
            <a:br>
              <a:rPr lang="el-GR" dirty="0"/>
            </a:br>
            <a:r>
              <a:rPr lang="el-GR" dirty="0"/>
              <a:t>Γαργάρες με αλατόνερο (1/2 κουταλιά της σούπας αλάτι σε ένα ποτήρι ζεστό νερό) μπορεί να προσφέρει ανακούφιση αν το παιδί μπορεί να κάνει γαργάρα χωρίς να καταπίνει το υγρό. Βεβαιωθείτε ότι το παιδί σας λαμβάνει πολλά υγρά, απαραίτητα σε περίπτωση πυρετού. Τα καλύτερα είναι τα κρύα προϊόντα γάλακτος. Πολλά παιδιά απεχθάνονται τους χυμούς και τη σόδα γιατί ‘καίνε’ όταν έρθουν σε επαφή με τις πληγές στο στόμα ή τον λαιμό.</a:t>
            </a:r>
            <a:br>
              <a:rPr lang="el-GR" dirty="0"/>
            </a:br>
            <a:endParaRPr lang="el-GR" dirty="0"/>
          </a:p>
          <a:p>
            <a:pPr eaLnBrk="1" fontAlgn="auto" hangingPunct="1">
              <a:spcBef>
                <a:spcPts val="0"/>
              </a:spcBef>
              <a:spcAft>
                <a:spcPts val="0"/>
              </a:spcAft>
              <a:defRPr/>
            </a:pPr>
            <a:endParaRPr lang="el-GR" dirty="0"/>
          </a:p>
        </p:txBody>
      </p:sp>
      <p:sp>
        <p:nvSpPr>
          <p:cNvPr id="59396"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7D89CD-6C9D-4042-82A3-B2DE252C1188}" type="slidenum">
              <a:rPr lang="el-GR" smtClean="0"/>
              <a:pPr fontAlgn="base">
                <a:spcBef>
                  <a:spcPct val="0"/>
                </a:spcBef>
                <a:spcAft>
                  <a:spcPct val="0"/>
                </a:spcAft>
                <a:defRPr/>
              </a:pPr>
              <a:t>41</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04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lvl="1" eaLnBrk="1" hangingPunct="1">
              <a:spcBef>
                <a:spcPct val="0"/>
              </a:spcBef>
            </a:pPr>
            <a:endParaRPr lang="el-GR" dirty="0"/>
          </a:p>
        </p:txBody>
      </p:sp>
      <p:sp>
        <p:nvSpPr>
          <p:cNvPr id="60420"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830D17-22F7-4916-908B-E9DDF8500F00}" type="slidenum">
              <a:rPr lang="el-GR" smtClean="0"/>
              <a:pPr fontAlgn="base">
                <a:spcBef>
                  <a:spcPct val="0"/>
                </a:spcBef>
                <a:spcAft>
                  <a:spcPct val="0"/>
                </a:spcAft>
                <a:defRPr/>
              </a:pPr>
              <a:t>42</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614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a:t>!! Αντενδείξεις ΟΝΠ</a:t>
            </a:r>
          </a:p>
          <a:p>
            <a:pPr eaLnBrk="1" hangingPunct="1">
              <a:spcBef>
                <a:spcPct val="0"/>
              </a:spcBef>
            </a:pPr>
            <a:r>
              <a:rPr lang="el-GR"/>
              <a:t>Υψηλός δείκτης κλινικής υποψίας</a:t>
            </a:r>
          </a:p>
          <a:p>
            <a:pPr eaLnBrk="1" hangingPunct="1">
              <a:spcBef>
                <a:spcPct val="0"/>
              </a:spcBef>
            </a:pPr>
            <a:endParaRPr lang="el-GR"/>
          </a:p>
        </p:txBody>
      </p:sp>
      <p:sp>
        <p:nvSpPr>
          <p:cNvPr id="61444"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5C6F009-BC2F-4BE0-8CB7-274C7D986FA6}" type="slidenum">
              <a:rPr lang="el-GR" smtClean="0"/>
              <a:pPr fontAlgn="base">
                <a:spcBef>
                  <a:spcPct val="0"/>
                </a:spcBef>
                <a:spcAft>
                  <a:spcPct val="0"/>
                </a:spcAft>
                <a:defRPr/>
              </a:pPr>
              <a:t>45</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p:cNvSpPr>
            <a:spLocks noGrp="1"/>
          </p:cNvSpPr>
          <p:nvPr>
            <p:ph type="dt" sz="half" idx="10"/>
          </p:nvPr>
        </p:nvSpPr>
        <p:spPr/>
        <p:txBody>
          <a:bodyPr/>
          <a:lstStyle>
            <a:lvl1pPr>
              <a:defRPr/>
            </a:lvl1pPr>
          </a:lstStyle>
          <a:p>
            <a:pPr>
              <a:defRPr/>
            </a:pPr>
            <a:fld id="{8E65B0BA-A9AC-4AA0-A46C-7A5AB909D43A}" type="datetimeFigureOut">
              <a:rPr lang="el-GR"/>
              <a:pPr>
                <a:defRPr/>
              </a:pPr>
              <a:t>17/6/2019</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CD4274CF-231A-44EF-8F97-50F61B3FB10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p:cNvSpPr>
            <a:spLocks noGrp="1"/>
          </p:cNvSpPr>
          <p:nvPr>
            <p:ph type="dt" sz="half" idx="10"/>
          </p:nvPr>
        </p:nvSpPr>
        <p:spPr/>
        <p:txBody>
          <a:bodyPr/>
          <a:lstStyle>
            <a:lvl1pPr>
              <a:defRPr/>
            </a:lvl1pPr>
          </a:lstStyle>
          <a:p>
            <a:pPr>
              <a:defRPr/>
            </a:pPr>
            <a:fld id="{D19716CC-DE9D-4234-AF4F-62C87A4A7E92}" type="datetimeFigureOut">
              <a:rPr lang="el-GR"/>
              <a:pPr>
                <a:defRPr/>
              </a:pPr>
              <a:t>17/6/2019</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8F3BDE55-882C-4825-8090-F55AFC418277}"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p:cNvSpPr>
            <a:spLocks noGrp="1"/>
          </p:cNvSpPr>
          <p:nvPr>
            <p:ph type="dt" sz="half" idx="10"/>
          </p:nvPr>
        </p:nvSpPr>
        <p:spPr/>
        <p:txBody>
          <a:bodyPr/>
          <a:lstStyle>
            <a:lvl1pPr>
              <a:defRPr/>
            </a:lvl1pPr>
          </a:lstStyle>
          <a:p>
            <a:pPr>
              <a:defRPr/>
            </a:pPr>
            <a:fld id="{1EE55620-0619-425A-A514-B4C521118ADE}" type="datetimeFigureOut">
              <a:rPr lang="el-GR"/>
              <a:pPr>
                <a:defRPr/>
              </a:pPr>
              <a:t>17/6/2019</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547DB87B-FAA4-4EF6-B315-5B5EDD7B43E0}"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p:cNvSpPr>
            <a:spLocks noGrp="1"/>
          </p:cNvSpPr>
          <p:nvPr>
            <p:ph type="dt" sz="half" idx="10"/>
          </p:nvPr>
        </p:nvSpPr>
        <p:spPr/>
        <p:txBody>
          <a:bodyPr/>
          <a:lstStyle>
            <a:lvl1pPr>
              <a:defRPr/>
            </a:lvl1pPr>
          </a:lstStyle>
          <a:p>
            <a:pPr>
              <a:defRPr/>
            </a:pPr>
            <a:fld id="{EE268204-6697-4B2B-8865-84C031A15129}" type="datetimeFigureOut">
              <a:rPr lang="el-GR"/>
              <a:pPr>
                <a:defRPr/>
              </a:pPr>
              <a:t>17/6/2019</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C5333054-1E60-4B66-BD62-584688BC097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p:cNvSpPr>
            <a:spLocks noGrp="1"/>
          </p:cNvSpPr>
          <p:nvPr>
            <p:ph type="dt" sz="half" idx="10"/>
          </p:nvPr>
        </p:nvSpPr>
        <p:spPr/>
        <p:txBody>
          <a:bodyPr/>
          <a:lstStyle>
            <a:lvl1pPr>
              <a:defRPr/>
            </a:lvl1pPr>
          </a:lstStyle>
          <a:p>
            <a:pPr>
              <a:defRPr/>
            </a:pPr>
            <a:fld id="{08B722A7-5B7E-4909-9A68-49749315EB2E}" type="datetimeFigureOut">
              <a:rPr lang="el-GR"/>
              <a:pPr>
                <a:defRPr/>
              </a:pPr>
              <a:t>17/6/2019</a:t>
            </a:fld>
            <a:endParaRPr lang="el-GR"/>
          </a:p>
        </p:txBody>
      </p:sp>
      <p:sp>
        <p:nvSpPr>
          <p:cNvPr id="5" name="Θέση υποσέλιδου 4"/>
          <p:cNvSpPr>
            <a:spLocks noGrp="1"/>
          </p:cNvSpPr>
          <p:nvPr>
            <p:ph type="ftr" sz="quarter" idx="11"/>
          </p:nvPr>
        </p:nvSpPr>
        <p:spPr/>
        <p:txBody>
          <a:bodyPr/>
          <a:lstStyle>
            <a:lvl1pPr>
              <a:defRPr/>
            </a:lvl1pPr>
          </a:lstStyle>
          <a:p>
            <a:pPr>
              <a:defRPr/>
            </a:pPr>
            <a:endParaRPr lang="el-GR"/>
          </a:p>
        </p:txBody>
      </p:sp>
      <p:sp>
        <p:nvSpPr>
          <p:cNvPr id="6" name="Θέση αριθμού διαφάνειας 5"/>
          <p:cNvSpPr>
            <a:spLocks noGrp="1"/>
          </p:cNvSpPr>
          <p:nvPr>
            <p:ph type="sldNum" sz="quarter" idx="12"/>
          </p:nvPr>
        </p:nvSpPr>
        <p:spPr/>
        <p:txBody>
          <a:bodyPr/>
          <a:lstStyle>
            <a:lvl1pPr>
              <a:defRPr/>
            </a:lvl1pPr>
          </a:lstStyle>
          <a:p>
            <a:pPr>
              <a:defRPr/>
            </a:pPr>
            <a:fld id="{E634191D-79D9-4A32-8AF3-2641ABC00DCC}"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3"/>
          <p:cNvSpPr>
            <a:spLocks noGrp="1"/>
          </p:cNvSpPr>
          <p:nvPr>
            <p:ph type="dt" sz="half" idx="10"/>
          </p:nvPr>
        </p:nvSpPr>
        <p:spPr/>
        <p:txBody>
          <a:bodyPr/>
          <a:lstStyle>
            <a:lvl1pPr>
              <a:defRPr/>
            </a:lvl1pPr>
          </a:lstStyle>
          <a:p>
            <a:pPr>
              <a:defRPr/>
            </a:pPr>
            <a:fld id="{31DDC148-5758-4B7C-A205-7854EDE2983F}" type="datetimeFigureOut">
              <a:rPr lang="el-GR"/>
              <a:pPr>
                <a:defRPr/>
              </a:pPr>
              <a:t>17/6/2019</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78AAC79F-2E99-42BE-A9B8-B9CE702B5CFD}"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3"/>
          <p:cNvSpPr>
            <a:spLocks noGrp="1"/>
          </p:cNvSpPr>
          <p:nvPr>
            <p:ph type="dt" sz="half" idx="10"/>
          </p:nvPr>
        </p:nvSpPr>
        <p:spPr/>
        <p:txBody>
          <a:bodyPr/>
          <a:lstStyle>
            <a:lvl1pPr>
              <a:defRPr/>
            </a:lvl1pPr>
          </a:lstStyle>
          <a:p>
            <a:pPr>
              <a:defRPr/>
            </a:pPr>
            <a:fld id="{3572919D-9680-4A99-B8F2-417F87C7C2F2}" type="datetimeFigureOut">
              <a:rPr lang="el-GR"/>
              <a:pPr>
                <a:defRPr/>
              </a:pPr>
              <a:t>17/6/2019</a:t>
            </a:fld>
            <a:endParaRPr lang="el-GR"/>
          </a:p>
        </p:txBody>
      </p:sp>
      <p:sp>
        <p:nvSpPr>
          <p:cNvPr id="8" name="Θέση υποσέλιδου 4"/>
          <p:cNvSpPr>
            <a:spLocks noGrp="1"/>
          </p:cNvSpPr>
          <p:nvPr>
            <p:ph type="ftr" sz="quarter" idx="11"/>
          </p:nvPr>
        </p:nvSpPr>
        <p:spPr/>
        <p:txBody>
          <a:bodyPr/>
          <a:lstStyle>
            <a:lvl1pPr>
              <a:defRPr/>
            </a:lvl1pPr>
          </a:lstStyle>
          <a:p>
            <a:pPr>
              <a:defRPr/>
            </a:pPr>
            <a:endParaRPr lang="el-GR"/>
          </a:p>
        </p:txBody>
      </p:sp>
      <p:sp>
        <p:nvSpPr>
          <p:cNvPr id="9" name="Θέση αριθμού διαφάνειας 5"/>
          <p:cNvSpPr>
            <a:spLocks noGrp="1"/>
          </p:cNvSpPr>
          <p:nvPr>
            <p:ph type="sldNum" sz="quarter" idx="12"/>
          </p:nvPr>
        </p:nvSpPr>
        <p:spPr/>
        <p:txBody>
          <a:bodyPr/>
          <a:lstStyle>
            <a:lvl1pPr>
              <a:defRPr/>
            </a:lvl1pPr>
          </a:lstStyle>
          <a:p>
            <a:pPr>
              <a:defRPr/>
            </a:pPr>
            <a:fld id="{F222835A-759D-4995-B8E2-B1F2CC921FA4}"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3"/>
          <p:cNvSpPr>
            <a:spLocks noGrp="1"/>
          </p:cNvSpPr>
          <p:nvPr>
            <p:ph type="dt" sz="half" idx="10"/>
          </p:nvPr>
        </p:nvSpPr>
        <p:spPr/>
        <p:txBody>
          <a:bodyPr/>
          <a:lstStyle>
            <a:lvl1pPr>
              <a:defRPr/>
            </a:lvl1pPr>
          </a:lstStyle>
          <a:p>
            <a:pPr>
              <a:defRPr/>
            </a:pPr>
            <a:fld id="{9FB6CDBF-1D89-4ED2-BBC7-73A79E6FCB80}" type="datetimeFigureOut">
              <a:rPr lang="el-GR"/>
              <a:pPr>
                <a:defRPr/>
              </a:pPr>
              <a:t>17/6/2019</a:t>
            </a:fld>
            <a:endParaRPr lang="el-GR"/>
          </a:p>
        </p:txBody>
      </p:sp>
      <p:sp>
        <p:nvSpPr>
          <p:cNvPr id="4" name="Θέση υποσέλιδου 4"/>
          <p:cNvSpPr>
            <a:spLocks noGrp="1"/>
          </p:cNvSpPr>
          <p:nvPr>
            <p:ph type="ftr" sz="quarter" idx="11"/>
          </p:nvPr>
        </p:nvSpPr>
        <p:spPr/>
        <p:txBody>
          <a:bodyPr/>
          <a:lstStyle>
            <a:lvl1pPr>
              <a:defRPr/>
            </a:lvl1pPr>
          </a:lstStyle>
          <a:p>
            <a:pPr>
              <a:defRPr/>
            </a:pPr>
            <a:endParaRPr lang="el-GR"/>
          </a:p>
        </p:txBody>
      </p:sp>
      <p:sp>
        <p:nvSpPr>
          <p:cNvPr id="5" name="Θέση αριθμού διαφάνειας 5"/>
          <p:cNvSpPr>
            <a:spLocks noGrp="1"/>
          </p:cNvSpPr>
          <p:nvPr>
            <p:ph type="sldNum" sz="quarter" idx="12"/>
          </p:nvPr>
        </p:nvSpPr>
        <p:spPr/>
        <p:txBody>
          <a:bodyPr/>
          <a:lstStyle>
            <a:lvl1pPr>
              <a:defRPr/>
            </a:lvl1pPr>
          </a:lstStyle>
          <a:p>
            <a:pPr>
              <a:defRPr/>
            </a:pPr>
            <a:fld id="{67BE3655-3456-47BD-908B-3E2A2EACD5FC}"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83A6A668-3953-4832-80E9-86712947803D}" type="datetimeFigureOut">
              <a:rPr lang="el-GR"/>
              <a:pPr>
                <a:defRPr/>
              </a:pPr>
              <a:t>17/6/2019</a:t>
            </a:fld>
            <a:endParaRPr lang="el-GR"/>
          </a:p>
        </p:txBody>
      </p:sp>
      <p:sp>
        <p:nvSpPr>
          <p:cNvPr id="3" name="Θέση υποσέλιδου 4"/>
          <p:cNvSpPr>
            <a:spLocks noGrp="1"/>
          </p:cNvSpPr>
          <p:nvPr>
            <p:ph type="ftr" sz="quarter" idx="11"/>
          </p:nvPr>
        </p:nvSpPr>
        <p:spPr/>
        <p:txBody>
          <a:bodyPr/>
          <a:lstStyle>
            <a:lvl1pPr>
              <a:defRPr/>
            </a:lvl1pPr>
          </a:lstStyle>
          <a:p>
            <a:pPr>
              <a:defRPr/>
            </a:pPr>
            <a:endParaRPr lang="el-GR"/>
          </a:p>
        </p:txBody>
      </p:sp>
      <p:sp>
        <p:nvSpPr>
          <p:cNvPr id="4" name="Θέση αριθμού διαφάνειας 5"/>
          <p:cNvSpPr>
            <a:spLocks noGrp="1"/>
          </p:cNvSpPr>
          <p:nvPr>
            <p:ph type="sldNum" sz="quarter" idx="12"/>
          </p:nvPr>
        </p:nvSpPr>
        <p:spPr/>
        <p:txBody>
          <a:bodyPr/>
          <a:lstStyle>
            <a:lvl1pPr>
              <a:defRPr/>
            </a:lvl1pPr>
          </a:lstStyle>
          <a:p>
            <a:pPr>
              <a:defRPr/>
            </a:pPr>
            <a:fld id="{6AC334D4-605F-42F5-A5A1-A0931058A787}"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fld id="{7AAAB4D8-5B0F-412A-8C66-F9F932DC659C}" type="datetimeFigureOut">
              <a:rPr lang="el-GR"/>
              <a:pPr>
                <a:defRPr/>
              </a:pPr>
              <a:t>17/6/2019</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BF0C1434-3639-467C-9DC7-101AA5D903A4}"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3"/>
          <p:cNvSpPr>
            <a:spLocks noGrp="1"/>
          </p:cNvSpPr>
          <p:nvPr>
            <p:ph type="dt" sz="half" idx="10"/>
          </p:nvPr>
        </p:nvSpPr>
        <p:spPr/>
        <p:txBody>
          <a:bodyPr/>
          <a:lstStyle>
            <a:lvl1pPr>
              <a:defRPr/>
            </a:lvl1pPr>
          </a:lstStyle>
          <a:p>
            <a:pPr>
              <a:defRPr/>
            </a:pPr>
            <a:fld id="{F7ECE957-7A85-41CA-ACD4-FC4B4E168C63}" type="datetimeFigureOut">
              <a:rPr lang="el-GR"/>
              <a:pPr>
                <a:defRPr/>
              </a:pPr>
              <a:t>17/6/2019</a:t>
            </a:fld>
            <a:endParaRPr lang="el-GR"/>
          </a:p>
        </p:txBody>
      </p:sp>
      <p:sp>
        <p:nvSpPr>
          <p:cNvPr id="6" name="Θέση υποσέλιδου 4"/>
          <p:cNvSpPr>
            <a:spLocks noGrp="1"/>
          </p:cNvSpPr>
          <p:nvPr>
            <p:ph type="ftr" sz="quarter" idx="11"/>
          </p:nvPr>
        </p:nvSpPr>
        <p:spPr/>
        <p:txBody>
          <a:bodyPr/>
          <a:lstStyle>
            <a:lvl1pPr>
              <a:defRPr/>
            </a:lvl1pPr>
          </a:lstStyle>
          <a:p>
            <a:pPr>
              <a:defRPr/>
            </a:pPr>
            <a:endParaRPr lang="el-GR"/>
          </a:p>
        </p:txBody>
      </p:sp>
      <p:sp>
        <p:nvSpPr>
          <p:cNvPr id="7" name="Θέση αριθμού διαφάνειας 5"/>
          <p:cNvSpPr>
            <a:spLocks noGrp="1"/>
          </p:cNvSpPr>
          <p:nvPr>
            <p:ph type="sldNum" sz="quarter" idx="12"/>
          </p:nvPr>
        </p:nvSpPr>
        <p:spPr/>
        <p:txBody>
          <a:bodyPr/>
          <a:lstStyle>
            <a:lvl1pPr>
              <a:defRPr/>
            </a:lvl1pPr>
          </a:lstStyle>
          <a:p>
            <a:pPr>
              <a:defRPr/>
            </a:pPr>
            <a:fld id="{1164636D-264A-4A07-B1F7-FEBCDD72CC32}"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a:t>Κάντε κλικ για να επεξεργαστείτε τον τίτλο υποδείγματος</a:t>
            </a:r>
          </a:p>
        </p:txBody>
      </p:sp>
      <p:sp>
        <p:nvSpPr>
          <p:cNvPr id="1027" name="Θέση κειμένου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CA6F85E-140D-4CA2-ACE6-70CB8F04D80E}" type="datetimeFigureOut">
              <a:rPr lang="el-GR"/>
              <a:pPr>
                <a:defRPr/>
              </a:pPr>
              <a:t>17/6/2019</a:t>
            </a:fld>
            <a:endParaRPr lang="el-GR"/>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l-GR"/>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9A4DCC-BEBF-4896-BC81-AD0153F26B7C}"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www.healthyliving.gr/2016/03/23/anemeulogia/" TargetMode="External"/><Relationship Id="rId2" Type="http://schemas.openxmlformats.org/officeDocument/2006/relationships/hyperlink" Target="https://www.biotypos.gr/iatrika-themata/archives/1604" TargetMode="External"/><Relationship Id="rId1" Type="http://schemas.openxmlformats.org/officeDocument/2006/relationships/slideLayout" Target="../slideLayouts/slideLayout2.xml"/><Relationship Id="rId4" Type="http://schemas.openxmlformats.org/officeDocument/2006/relationships/hyperlink" Target="https://www.eumedline.eu/index.php/app_symptom_search/query/%CE%95%CE%BE%CE%AC%CE%BD%CE%B8%CE%B7%CE%BC%CE%B1"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mayoclinic.org/diseases-conditions/stevens-johnson-syndrome/symptoms-causes/syc-20355936" TargetMode="External"/><Relationship Id="rId7" Type="http://schemas.openxmlformats.org/officeDocument/2006/relationships/hyperlink" Target="https://www.healthychildren.org/English/health-issues/conditions/skin/Pages/Human-Herpes-Virus-6.aspx" TargetMode="External"/><Relationship Id="rId2" Type="http://schemas.openxmlformats.org/officeDocument/2006/relationships/hyperlink" Target="https://emedicine.medscape.com/article/968523-clinical" TargetMode="External"/><Relationship Id="rId1" Type="http://schemas.openxmlformats.org/officeDocument/2006/relationships/slideLayout" Target="../slideLayouts/slideLayout2.xml"/><Relationship Id="rId6" Type="http://schemas.openxmlformats.org/officeDocument/2006/relationships/hyperlink" Target="https://emedicine.medscape.com/article/1132078-overview" TargetMode="External"/><Relationship Id="rId5" Type="http://schemas.openxmlformats.org/officeDocument/2006/relationships/hyperlink" Target="https://www.mayoclinic.org/diseases-conditions/shingles/symptoms-causes/syc-20353054" TargetMode="External"/><Relationship Id="rId4" Type="http://schemas.openxmlformats.org/officeDocument/2006/relationships/hyperlink" Target="https://rarediseases.org/rare-diseases/staphylococcal-scalded-skin-syndrom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281113" y="2128865"/>
            <a:ext cx="9144000" cy="1276350"/>
          </a:xfrm>
        </p:spPr>
        <p:txBody>
          <a:bodyPr rtlCol="0">
            <a:normAutofit fontScale="90000"/>
          </a:bodyPr>
          <a:lstStyle/>
          <a:p>
            <a:pPr eaLnBrk="1" fontAlgn="auto" hangingPunct="1">
              <a:spcAft>
                <a:spcPts val="0"/>
              </a:spcAft>
              <a:defRPr/>
            </a:pPr>
            <a:r>
              <a:rPr lang="el-GR" sz="4400" b="1" dirty="0">
                <a:solidFill>
                  <a:srgbClr val="0070C0"/>
                </a:solidFill>
                <a:latin typeface="+mn-lt"/>
              </a:rPr>
              <a:t>Εξανθηματικά λοιμώδη </a:t>
            </a:r>
            <a:r>
              <a:rPr lang="el-GR" sz="4400" b="1" dirty="0" smtClean="0">
                <a:solidFill>
                  <a:srgbClr val="0070C0"/>
                </a:solidFill>
                <a:latin typeface="+mn-lt"/>
              </a:rPr>
              <a:t>νοσήματα</a:t>
            </a:r>
            <a:r>
              <a:rPr lang="en-US" sz="4400" b="1" dirty="0" smtClean="0">
                <a:solidFill>
                  <a:srgbClr val="0070C0"/>
                </a:solidFill>
                <a:latin typeface="+mn-lt"/>
              </a:rPr>
              <a:t/>
            </a:r>
            <a:br>
              <a:rPr lang="en-US" sz="4400" b="1" dirty="0" smtClean="0">
                <a:solidFill>
                  <a:srgbClr val="0070C0"/>
                </a:solidFill>
                <a:latin typeface="+mn-lt"/>
              </a:rPr>
            </a:br>
            <a:r>
              <a:rPr lang="el-GR" sz="4400" b="1" dirty="0" smtClean="0">
                <a:solidFill>
                  <a:srgbClr val="0070C0"/>
                </a:solidFill>
                <a:latin typeface="+mn-lt"/>
              </a:rPr>
              <a:t> </a:t>
            </a:r>
            <a:r>
              <a:rPr lang="el-GR" sz="4400" b="1" dirty="0">
                <a:solidFill>
                  <a:srgbClr val="0070C0"/>
                </a:solidFill>
                <a:latin typeface="+mn-lt"/>
              </a:rPr>
              <a:t>στην παιδιατρική</a:t>
            </a:r>
          </a:p>
        </p:txBody>
      </p:sp>
      <p:pic>
        <p:nvPicPr>
          <p:cNvPr id="4" name="3 - Εικόνα" descr="Γ΄ΠΔ.jpg"/>
          <p:cNvPicPr>
            <a:picLocks noChangeAspect="1"/>
          </p:cNvPicPr>
          <p:nvPr/>
        </p:nvPicPr>
        <p:blipFill>
          <a:blip r:embed="rId2" cstate="print"/>
          <a:stretch>
            <a:fillRect/>
          </a:stretch>
        </p:blipFill>
        <p:spPr>
          <a:xfrm>
            <a:off x="478971" y="221294"/>
            <a:ext cx="1789792" cy="1652116"/>
          </a:xfrm>
          <a:prstGeom prst="rect">
            <a:avLst/>
          </a:prstGeom>
        </p:spPr>
      </p:pic>
      <p:pic>
        <p:nvPicPr>
          <p:cNvPr id="5" name="4 - Εικόνα" descr="ΑΠΘ.png"/>
          <p:cNvPicPr>
            <a:picLocks noChangeAspect="1"/>
          </p:cNvPicPr>
          <p:nvPr/>
        </p:nvPicPr>
        <p:blipFill>
          <a:blip r:embed="rId3" cstate="print"/>
          <a:stretch>
            <a:fillRect/>
          </a:stretch>
        </p:blipFill>
        <p:spPr>
          <a:xfrm>
            <a:off x="10156627" y="289085"/>
            <a:ext cx="1528734" cy="1584325"/>
          </a:xfrm>
          <a:prstGeom prst="rect">
            <a:avLst/>
          </a:prstGeom>
        </p:spPr>
      </p:pic>
      <p:sp>
        <p:nvSpPr>
          <p:cNvPr id="8" name="7 - TextBox"/>
          <p:cNvSpPr txBox="1"/>
          <p:nvPr/>
        </p:nvSpPr>
        <p:spPr>
          <a:xfrm>
            <a:off x="1168400" y="4428309"/>
            <a:ext cx="3625669" cy="1323439"/>
          </a:xfrm>
          <a:prstGeom prst="rect">
            <a:avLst/>
          </a:prstGeom>
          <a:noFill/>
        </p:spPr>
        <p:txBody>
          <a:bodyPr wrap="square" rtlCol="0">
            <a:spAutoFit/>
          </a:bodyPr>
          <a:lstStyle/>
          <a:p>
            <a:r>
              <a:rPr lang="en-US" sz="2000" dirty="0" smtClean="0"/>
              <a:t>          </a:t>
            </a:r>
            <a:r>
              <a:rPr lang="el-GR" sz="2000" b="1" dirty="0" smtClean="0"/>
              <a:t>Φοιτητές</a:t>
            </a:r>
            <a:r>
              <a:rPr lang="el-GR" sz="2000" dirty="0"/>
              <a:t>:</a:t>
            </a:r>
          </a:p>
          <a:p>
            <a:r>
              <a:rPr lang="el-GR" sz="2000" dirty="0" smtClean="0"/>
              <a:t>Απόστολος</a:t>
            </a:r>
            <a:r>
              <a:rPr lang="en-US" sz="2000" dirty="0" smtClean="0"/>
              <a:t> </a:t>
            </a:r>
            <a:r>
              <a:rPr lang="el-GR" sz="2000" dirty="0" err="1"/>
              <a:t>Δαδάνης</a:t>
            </a:r>
            <a:r>
              <a:rPr lang="el-GR" sz="2000" dirty="0"/>
              <a:t> </a:t>
            </a:r>
            <a:endParaRPr lang="el-GR" sz="2000" dirty="0"/>
          </a:p>
          <a:p>
            <a:r>
              <a:rPr lang="el-GR" sz="2000" dirty="0"/>
              <a:t>Φωτεινή </a:t>
            </a:r>
            <a:r>
              <a:rPr lang="el-GR" sz="2000" dirty="0" err="1"/>
              <a:t>Σκορδιά</a:t>
            </a:r>
            <a:endParaRPr lang="el-GR" sz="2000" dirty="0"/>
          </a:p>
          <a:p>
            <a:r>
              <a:rPr lang="el-GR" sz="2000" dirty="0" smtClean="0"/>
              <a:t>Παναγιώτης</a:t>
            </a:r>
            <a:r>
              <a:rPr lang="en-US" sz="2000" dirty="0" smtClean="0"/>
              <a:t> </a:t>
            </a:r>
            <a:r>
              <a:rPr lang="el-GR" sz="2000" dirty="0" err="1" smtClean="0"/>
              <a:t>Σταχτέας</a:t>
            </a:r>
            <a:endParaRPr lang="el-GR" sz="2000" dirty="0"/>
          </a:p>
        </p:txBody>
      </p:sp>
      <p:sp>
        <p:nvSpPr>
          <p:cNvPr id="9" name="8 - TextBox"/>
          <p:cNvSpPr txBox="1"/>
          <p:nvPr/>
        </p:nvSpPr>
        <p:spPr>
          <a:xfrm>
            <a:off x="6670765" y="4502331"/>
            <a:ext cx="3492138" cy="1015663"/>
          </a:xfrm>
          <a:prstGeom prst="rect">
            <a:avLst/>
          </a:prstGeom>
          <a:noFill/>
        </p:spPr>
        <p:txBody>
          <a:bodyPr wrap="square" rtlCol="0">
            <a:spAutoFit/>
          </a:bodyPr>
          <a:lstStyle/>
          <a:p>
            <a:pPr algn="ctr"/>
            <a:r>
              <a:rPr lang="el-GR" sz="2000" b="1" dirty="0"/>
              <a:t>Υπεύθυνη:</a:t>
            </a:r>
          </a:p>
          <a:p>
            <a:pPr algn="ctr"/>
            <a:r>
              <a:rPr lang="el-GR" sz="2000" dirty="0"/>
              <a:t>Όλγα </a:t>
            </a:r>
            <a:r>
              <a:rPr lang="el-GR" sz="2000" dirty="0" err="1"/>
              <a:t>Τσιάτσιου</a:t>
            </a:r>
            <a:endParaRPr lang="el-GR" sz="2000" dirty="0"/>
          </a:p>
          <a:p>
            <a:pPr algn="ctr"/>
            <a:r>
              <a:rPr lang="el-GR" sz="2000" dirty="0"/>
              <a:t>Παιδίατρος- Διευθύντρια ΕΣΥ</a:t>
            </a:r>
          </a:p>
        </p:txBody>
      </p:sp>
      <p:sp>
        <p:nvSpPr>
          <p:cNvPr id="7" name="TextBox 6"/>
          <p:cNvSpPr txBox="1"/>
          <p:nvPr/>
        </p:nvSpPr>
        <p:spPr>
          <a:xfrm>
            <a:off x="3995936" y="6358003"/>
            <a:ext cx="3024336" cy="461665"/>
          </a:xfrm>
          <a:prstGeom prst="rect">
            <a:avLst/>
          </a:prstGeom>
          <a:noFill/>
        </p:spPr>
        <p:txBody>
          <a:bodyPr wrap="square" rtlCol="0">
            <a:spAutoFit/>
          </a:bodyPr>
          <a:lstStyle/>
          <a:p>
            <a:pPr algn="ctr"/>
            <a:r>
              <a:rPr lang="el-GR" sz="2400" b="1" i="1" dirty="0" smtClean="0">
                <a:latin typeface="Calibri" panose="020F0502020204030204" pitchFamily="34" charset="0"/>
                <a:cs typeface="Calibri" panose="020F0502020204030204" pitchFamily="34" charset="0"/>
              </a:rPr>
              <a:t>Ιούνιος 2019</a:t>
            </a:r>
            <a:endParaRPr lang="el-GR" sz="2400" b="1" i="1"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113"/>
            <a:ext cx="12192000" cy="1325562"/>
          </a:xfrm>
        </p:spPr>
        <p:txBody>
          <a:bodyPr rtlCol="0">
            <a:normAutofit/>
          </a:bodyPr>
          <a:lstStyle/>
          <a:p>
            <a:pPr algn="ctr" eaLnBrk="1" fontAlgn="auto" hangingPunct="1">
              <a:spcAft>
                <a:spcPts val="0"/>
              </a:spcAft>
              <a:defRPr/>
            </a:pPr>
            <a:r>
              <a:rPr lang="el-GR" sz="3200" b="1" dirty="0">
                <a:solidFill>
                  <a:srgbClr val="C00000"/>
                </a:solidFill>
                <a:latin typeface="+mn-lt"/>
              </a:rPr>
              <a:t>1</a:t>
            </a:r>
            <a:r>
              <a:rPr lang="el-GR" sz="3200" b="1" baseline="30000" dirty="0">
                <a:solidFill>
                  <a:srgbClr val="C00000"/>
                </a:solidFill>
                <a:latin typeface="+mn-lt"/>
              </a:rPr>
              <a:t>η</a:t>
            </a:r>
            <a:r>
              <a:rPr lang="el-GR" sz="3200" b="1" dirty="0">
                <a:solidFill>
                  <a:srgbClr val="C00000"/>
                </a:solidFill>
                <a:latin typeface="+mn-lt"/>
              </a:rPr>
              <a:t> Περίπτωση: </a:t>
            </a:r>
            <a:r>
              <a:rPr lang="el-GR" sz="3200" b="1" dirty="0" err="1">
                <a:latin typeface="+mn-lt"/>
              </a:rPr>
              <a:t>Κηλιδοβλατιδώδες</a:t>
            </a:r>
            <a:r>
              <a:rPr lang="el-GR" sz="3200" b="1" dirty="0">
                <a:latin typeface="+mn-lt"/>
              </a:rPr>
              <a:t> εξάνθημα προσώπου και κορμού και </a:t>
            </a:r>
            <a:r>
              <a:rPr lang="el-GR" sz="3200" b="1" dirty="0" err="1">
                <a:latin typeface="+mn-lt"/>
              </a:rPr>
              <a:t>οπισθοωτιαία</a:t>
            </a:r>
            <a:r>
              <a:rPr lang="el-GR" sz="3200" b="1" dirty="0">
                <a:latin typeface="+mn-lt"/>
              </a:rPr>
              <a:t> </a:t>
            </a:r>
            <a:r>
              <a:rPr lang="el-GR" sz="3200" b="1" dirty="0" err="1">
                <a:latin typeface="+mn-lt"/>
              </a:rPr>
              <a:t>λεμφαδενοπάθεια</a:t>
            </a:r>
            <a:endParaRPr lang="el-GR" sz="3200" b="1" dirty="0">
              <a:latin typeface="+mn-lt"/>
            </a:endParaRPr>
          </a:p>
        </p:txBody>
      </p:sp>
      <p:sp>
        <p:nvSpPr>
          <p:cNvPr id="5" name="4 - Θέση περιεχομένου"/>
          <p:cNvSpPr>
            <a:spLocks noGrp="1"/>
          </p:cNvSpPr>
          <p:nvPr>
            <p:ph idx="1"/>
          </p:nvPr>
        </p:nvSpPr>
        <p:spPr>
          <a:xfrm>
            <a:off x="9188" y="1868825"/>
            <a:ext cx="10515600" cy="4351338"/>
          </a:xfrm>
        </p:spPr>
        <p:txBody>
          <a:bodyPr/>
          <a:lstStyle/>
          <a:p>
            <a:pPr eaLnBrk="1" hangingPunct="1">
              <a:buClr>
                <a:schemeClr val="tx1"/>
              </a:buClr>
              <a:buFont typeface="Wingdings" pitchFamily="2" charset="2"/>
              <a:buChar char="Ø"/>
            </a:pPr>
            <a:r>
              <a:rPr lang="el-GR" sz="2400" dirty="0"/>
              <a:t>Περιγραφή Εξανθήματος</a:t>
            </a:r>
          </a:p>
          <a:p>
            <a:pPr lvl="1" eaLnBrk="1" hangingPunct="1">
              <a:buClr>
                <a:schemeClr val="tx1"/>
              </a:buClr>
              <a:buFont typeface="Wingdings" pitchFamily="2" charset="2"/>
              <a:buChar char="ü"/>
            </a:pPr>
            <a:r>
              <a:rPr lang="el-GR" sz="2000" dirty="0" err="1"/>
              <a:t>Κεφαλουραία</a:t>
            </a:r>
            <a:r>
              <a:rPr lang="el-GR" sz="2000" dirty="0"/>
              <a:t> κατανομή</a:t>
            </a:r>
          </a:p>
          <a:p>
            <a:pPr lvl="1" eaLnBrk="1" hangingPunct="1">
              <a:buClr>
                <a:schemeClr val="tx1"/>
              </a:buClr>
              <a:buFont typeface="Wingdings" pitchFamily="2" charset="2"/>
              <a:buChar char="ü"/>
            </a:pPr>
            <a:r>
              <a:rPr lang="el-GR" sz="2000" dirty="0"/>
              <a:t>Συρρέον, </a:t>
            </a:r>
            <a:r>
              <a:rPr lang="el-GR" sz="2000" dirty="0" err="1"/>
              <a:t>ερυθηματώδες</a:t>
            </a:r>
            <a:endParaRPr lang="el-GR" sz="2000" dirty="0"/>
          </a:p>
          <a:p>
            <a:pPr eaLnBrk="1" hangingPunct="1">
              <a:buClr>
                <a:schemeClr val="tx1"/>
              </a:buClr>
              <a:buFont typeface="Wingdings" pitchFamily="2" charset="2"/>
              <a:buChar char="Ø"/>
            </a:pPr>
            <a:r>
              <a:rPr lang="el-GR" sz="2400" dirty="0" err="1"/>
              <a:t>Συνοδά</a:t>
            </a:r>
            <a:r>
              <a:rPr lang="el-GR" sz="2400" dirty="0"/>
              <a:t> Συμπτώματα-Σημεία</a:t>
            </a:r>
          </a:p>
          <a:p>
            <a:pPr lvl="1" eaLnBrk="1" hangingPunct="1">
              <a:buClr>
                <a:schemeClr val="tx1"/>
              </a:buClr>
              <a:buFont typeface="Wingdings" pitchFamily="2" charset="2"/>
              <a:buChar char="ü"/>
            </a:pPr>
            <a:r>
              <a:rPr lang="el-GR" sz="2000" dirty="0"/>
              <a:t>Χαμηλός πυρετός</a:t>
            </a:r>
          </a:p>
          <a:p>
            <a:pPr lvl="1" eaLnBrk="1" hangingPunct="1">
              <a:buClr>
                <a:schemeClr val="tx1"/>
              </a:buClr>
              <a:buFont typeface="Wingdings" pitchFamily="2" charset="2"/>
              <a:buChar char="ü"/>
            </a:pPr>
            <a:r>
              <a:rPr lang="el-GR" sz="2000" dirty="0"/>
              <a:t>Τραχηλική και </a:t>
            </a:r>
            <a:r>
              <a:rPr lang="el-GR" sz="2000" dirty="0" err="1"/>
              <a:t>οπισθοωτιαία</a:t>
            </a:r>
            <a:r>
              <a:rPr lang="el-GR" sz="2000" dirty="0"/>
              <a:t> </a:t>
            </a:r>
            <a:r>
              <a:rPr lang="el-GR" sz="2000" dirty="0" err="1"/>
              <a:t>λεμφαδενοπάθεια</a:t>
            </a:r>
            <a:r>
              <a:rPr lang="el-GR" sz="2000" dirty="0"/>
              <a:t> </a:t>
            </a:r>
          </a:p>
          <a:p>
            <a:pPr eaLnBrk="1" hangingPunct="1">
              <a:buClr>
                <a:schemeClr val="tx1"/>
              </a:buClr>
              <a:buFont typeface="Wingdings" pitchFamily="2" charset="2"/>
              <a:buChar char="Ø"/>
            </a:pPr>
            <a:r>
              <a:rPr lang="el-GR" sz="2400" dirty="0"/>
              <a:t>Διάγνωση</a:t>
            </a:r>
          </a:p>
          <a:p>
            <a:pPr lvl="1" eaLnBrk="1" hangingPunct="1">
              <a:buClr>
                <a:schemeClr val="tx1"/>
              </a:buClr>
              <a:buFont typeface="Wingdings" pitchFamily="2" charset="2"/>
              <a:buChar char="ü"/>
            </a:pPr>
            <a:r>
              <a:rPr lang="el-GR" sz="2000" dirty="0"/>
              <a:t>Κλινική εικόνα</a:t>
            </a:r>
            <a:r>
              <a:rPr lang="en-US" sz="2000" dirty="0"/>
              <a:t>                                                         </a:t>
            </a:r>
            <a:r>
              <a:rPr lang="el-GR" sz="2000" dirty="0"/>
              <a:t>         </a:t>
            </a:r>
          </a:p>
          <a:p>
            <a:pPr lvl="1" eaLnBrk="1" hangingPunct="1">
              <a:buClr>
                <a:schemeClr val="tx1"/>
              </a:buClr>
              <a:buFont typeface="Wingdings" pitchFamily="2" charset="2"/>
              <a:buChar char="ü"/>
            </a:pPr>
            <a:r>
              <a:rPr lang="el-GR" sz="2000" dirty="0"/>
              <a:t>Ιστορικό έκθεσης- ανεπαρκής εμβολιασμός </a:t>
            </a:r>
            <a:r>
              <a:rPr lang="en-US" sz="2000" dirty="0"/>
              <a:t>MMR</a:t>
            </a:r>
          </a:p>
          <a:p>
            <a:pPr lvl="1" eaLnBrk="1" hangingPunct="1">
              <a:buClr>
                <a:schemeClr val="tx1"/>
              </a:buClr>
              <a:buFont typeface="Wingdings" pitchFamily="2" charset="2"/>
              <a:buChar char="ü"/>
            </a:pPr>
            <a:r>
              <a:rPr lang="el-GR" sz="2000" dirty="0"/>
              <a:t>Επιβεβαίωση με ορολογικό έλεγχο </a:t>
            </a:r>
            <a:r>
              <a:rPr lang="en-US" sz="2000" dirty="0" err="1"/>
              <a:t>IgM</a:t>
            </a:r>
            <a:r>
              <a:rPr lang="en-US" sz="2000" dirty="0"/>
              <a:t>, </a:t>
            </a:r>
            <a:r>
              <a:rPr lang="en-US" sz="2000" dirty="0" err="1"/>
              <a:t>IgG</a:t>
            </a:r>
            <a:r>
              <a:rPr lang="el-GR" sz="2000" dirty="0"/>
              <a:t> και </a:t>
            </a:r>
            <a:r>
              <a:rPr lang="en-US" sz="2000" dirty="0"/>
              <a:t>PCR</a:t>
            </a:r>
            <a:endParaRPr lang="el-GR" sz="2000" dirty="0"/>
          </a:p>
          <a:p>
            <a:pPr lvl="1" eaLnBrk="1" hangingPunct="1">
              <a:buClr>
                <a:srgbClr val="C00000"/>
              </a:buClr>
              <a:buFont typeface="Wingdings" pitchFamily="2" charset="2"/>
              <a:buChar char="Ø"/>
            </a:pPr>
            <a:endParaRPr lang="el-GR" sz="1600" dirty="0"/>
          </a:p>
          <a:p>
            <a:pPr eaLnBrk="1" hangingPunct="1">
              <a:buClr>
                <a:srgbClr val="C00000"/>
              </a:buClr>
              <a:buFont typeface="Arial" charset="0"/>
              <a:buNone/>
            </a:pPr>
            <a:endParaRPr lang="el-GR" sz="2400" dirty="0"/>
          </a:p>
          <a:p>
            <a:pPr eaLnBrk="1" hangingPunct="1">
              <a:buClr>
                <a:srgbClr val="C00000"/>
              </a:buClr>
              <a:buFont typeface="Arial" charset="0"/>
              <a:buNone/>
            </a:pPr>
            <a:endParaRPr lang="el-GR" sz="2400" dirty="0"/>
          </a:p>
          <a:p>
            <a:pPr eaLnBrk="1" hangingPunct="1">
              <a:buClr>
                <a:srgbClr val="C00000"/>
              </a:buClr>
            </a:pPr>
            <a:endParaRPr lang="el-GR" sz="2400" dirty="0"/>
          </a:p>
          <a:p>
            <a:pPr lvl="1" eaLnBrk="1" hangingPunct="1">
              <a:buClr>
                <a:srgbClr val="C00000"/>
              </a:buClr>
              <a:buFont typeface="Arial" charset="0"/>
              <a:buNone/>
            </a:pPr>
            <a:endParaRPr lang="el-GR" sz="2000" dirty="0"/>
          </a:p>
          <a:p>
            <a:pPr lvl="1" eaLnBrk="1" hangingPunct="1">
              <a:buClr>
                <a:srgbClr val="C00000"/>
              </a:buClr>
              <a:buFont typeface="Wingdings" pitchFamily="2" charset="2"/>
              <a:buChar char="Ø"/>
            </a:pPr>
            <a:endParaRPr lang="el-GR" sz="2000" dirty="0"/>
          </a:p>
        </p:txBody>
      </p:sp>
      <p:sp>
        <p:nvSpPr>
          <p:cNvPr id="7" name="6 - Δεξιό άγκιστρο"/>
          <p:cNvSpPr/>
          <p:nvPr/>
        </p:nvSpPr>
        <p:spPr>
          <a:xfrm>
            <a:off x="5801054" y="4469575"/>
            <a:ext cx="320675" cy="708025"/>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dirty="0"/>
          </a:p>
        </p:txBody>
      </p:sp>
      <p:pic>
        <p:nvPicPr>
          <p:cNvPr id="11269" name="8 - Εικόνα" descr="αρχείο λήψης (3).jpg"/>
          <p:cNvPicPr>
            <a:picLocks noChangeAspect="1"/>
          </p:cNvPicPr>
          <p:nvPr/>
        </p:nvPicPr>
        <p:blipFill>
          <a:blip r:embed="rId2" cstate="print"/>
          <a:srcRect/>
          <a:stretch>
            <a:fillRect/>
          </a:stretch>
        </p:blipFill>
        <p:spPr bwMode="auto">
          <a:xfrm>
            <a:off x="6557963" y="1266825"/>
            <a:ext cx="2724150" cy="2827338"/>
          </a:xfrm>
          <a:prstGeom prst="rect">
            <a:avLst/>
          </a:prstGeom>
          <a:noFill/>
          <a:ln w="9525">
            <a:noFill/>
            <a:miter lim="800000"/>
            <a:headEnd/>
            <a:tailEnd/>
          </a:ln>
        </p:spPr>
      </p:pic>
      <p:pic>
        <p:nvPicPr>
          <p:cNvPr id="10" name="9 - Εικόνα" descr="αρχείο λήψης (2).jpg"/>
          <p:cNvPicPr>
            <a:picLocks noChangeAspect="1"/>
          </p:cNvPicPr>
          <p:nvPr/>
        </p:nvPicPr>
        <p:blipFill>
          <a:blip r:embed="rId3" cstate="print"/>
          <a:srcRect/>
          <a:stretch>
            <a:fillRect/>
          </a:stretch>
        </p:blipFill>
        <p:spPr bwMode="auto">
          <a:xfrm>
            <a:off x="9699625" y="5181600"/>
            <a:ext cx="2319338" cy="1543050"/>
          </a:xfrm>
          <a:prstGeom prst="rect">
            <a:avLst/>
          </a:prstGeom>
          <a:noFill/>
          <a:ln w="9525">
            <a:noFill/>
            <a:miter lim="800000"/>
            <a:headEnd/>
            <a:tailEnd/>
          </a:ln>
        </p:spPr>
      </p:pic>
      <p:sp>
        <p:nvSpPr>
          <p:cNvPr id="11" name="10 - Κατακόρυφος πάπυρος"/>
          <p:cNvSpPr/>
          <p:nvPr/>
        </p:nvSpPr>
        <p:spPr>
          <a:xfrm>
            <a:off x="9218170" y="1368625"/>
            <a:ext cx="3021330" cy="3394710"/>
          </a:xfrm>
          <a:prstGeom prst="verticalScroll">
            <a:avLst/>
          </a:prstGeom>
          <a:gradFill>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Σύνδρομο Συγγενούς Ερυθράς: Μετά από λοίμωξη της εγκύου στο α’ τρίμηνο με κλινική </a:t>
            </a:r>
            <a:r>
              <a:rPr lang="el-GR" dirty="0" smtClean="0">
                <a:solidFill>
                  <a:schemeClr val="tx1"/>
                </a:solidFill>
              </a:rPr>
              <a:t>εικόνα </a:t>
            </a:r>
          </a:p>
          <a:p>
            <a:pPr algn="ctr" fontAlgn="auto">
              <a:spcBef>
                <a:spcPts val="0"/>
              </a:spcBef>
              <a:spcAft>
                <a:spcPts val="0"/>
              </a:spcAft>
              <a:defRPr/>
            </a:pPr>
            <a:endParaRPr lang="el-GR" dirty="0" smtClean="0">
              <a:solidFill>
                <a:schemeClr val="tx1"/>
              </a:solidFill>
            </a:endParaRPr>
          </a:p>
          <a:p>
            <a:pPr algn="ctr" fontAlgn="auto">
              <a:spcBef>
                <a:spcPts val="0"/>
              </a:spcBef>
              <a:spcAft>
                <a:spcPts val="0"/>
              </a:spcAft>
              <a:defRPr/>
            </a:pPr>
            <a:r>
              <a:rPr lang="el-GR" dirty="0" smtClean="0">
                <a:solidFill>
                  <a:schemeClr val="tx1"/>
                </a:solidFill>
              </a:rPr>
              <a:t>Καταρράκτη</a:t>
            </a:r>
            <a:r>
              <a:rPr lang="el-GR">
                <a:solidFill>
                  <a:schemeClr val="tx1"/>
                </a:solidFill>
              </a:rPr>
              <a:t>, </a:t>
            </a:r>
            <a:r>
              <a:rPr lang="el-GR" smtClean="0">
                <a:solidFill>
                  <a:schemeClr val="tx1"/>
                </a:solidFill>
              </a:rPr>
              <a:t>Κώφωση Καρδιοπάθεια</a:t>
            </a:r>
            <a:endParaRPr lang="el-GR" dirty="0">
              <a:solidFill>
                <a:schemeClr val="tx1"/>
              </a:solidFill>
            </a:endParaRPr>
          </a:p>
        </p:txBody>
      </p:sp>
      <p:sp>
        <p:nvSpPr>
          <p:cNvPr id="12" name="11 - Ορθογώνιο"/>
          <p:cNvSpPr/>
          <p:nvPr/>
        </p:nvSpPr>
        <p:spPr>
          <a:xfrm>
            <a:off x="6025984" y="4410899"/>
            <a:ext cx="3440113" cy="7889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Θέτουν την υποψία για λοίμωξη από τον </a:t>
            </a:r>
            <a:r>
              <a:rPr lang="el-GR" b="1" dirty="0">
                <a:solidFill>
                  <a:srgbClr val="C00000"/>
                </a:solidFill>
              </a:rPr>
              <a:t>ιό της ερυθράς</a:t>
            </a:r>
            <a:r>
              <a:rPr lang="el-GR" b="1" dirty="0"/>
              <a:t>.</a:t>
            </a:r>
            <a:endParaRPr lang="el-GR" dirty="0"/>
          </a:p>
        </p:txBody>
      </p:sp>
      <p:cxnSp>
        <p:nvCxnSpPr>
          <p:cNvPr id="9" name="8 - Ευθεία γραμμή σύνδεσης"/>
          <p:cNvCxnSpPr/>
          <p:nvPr/>
        </p:nvCxnSpPr>
        <p:spPr>
          <a:xfrm flipV="1">
            <a:off x="750888" y="1107938"/>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dissolve">
                                      <p:cBhvr>
                                        <p:cTn id="10" dur="500"/>
                                        <p:tgtEl>
                                          <p:spTgt spid="5">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dissolve">
                                      <p:cBhvr>
                                        <p:cTn id="13" dur="500"/>
                                        <p:tgtEl>
                                          <p:spTgt spid="5">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randombar(horizontal)">
                                      <p:cBhvr>
                                        <p:cTn id="18" dur="500"/>
                                        <p:tgtEl>
                                          <p:spTgt spid="5">
                                            <p:txEl>
                                              <p:pRg st="3" end="3"/>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1" dur="500"/>
                                        <p:tgtEl>
                                          <p:spTgt spid="5">
                                            <p:txEl>
                                              <p:pRg st="4" end="4"/>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4" dur="500"/>
                                        <p:tgtEl>
                                          <p:spTgt spid="5">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animEffect transition="in" filter="dissolve">
                                      <p:cBhvr>
                                        <p:cTn id="29" dur="500"/>
                                        <p:tgtEl>
                                          <p:spTgt spid="5">
                                            <p:txEl>
                                              <p:pRg st="6" end="6"/>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dissolve">
                                      <p:cBhvr>
                                        <p:cTn id="32" dur="500"/>
                                        <p:tgtEl>
                                          <p:spTgt spid="5">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Effect transition="in" filter="dissolve">
                                      <p:cBhvr>
                                        <p:cTn id="35" dur="500"/>
                                        <p:tgtEl>
                                          <p:spTgt spid="5">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5">
                                            <p:txEl>
                                              <p:pRg st="9" end="9"/>
                                            </p:txEl>
                                          </p:spTgt>
                                        </p:tgtEl>
                                        <p:attrNameLst>
                                          <p:attrName>style.visibility</p:attrName>
                                        </p:attrNameLst>
                                      </p:cBhvr>
                                      <p:to>
                                        <p:strVal val="visible"/>
                                      </p:to>
                                    </p:set>
                                    <p:animEffect transition="in" filter="dissolve">
                                      <p:cBhvr>
                                        <p:cTn id="38" dur="500"/>
                                        <p:tgtEl>
                                          <p:spTgt spid="5">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par>
                                <p:cTn id="45" presetID="9" presetClass="entr" presetSubtype="0" fill="hold"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4825"/>
            <a:ext cx="12192000" cy="1325563"/>
          </a:xfrm>
        </p:spPr>
        <p:txBody>
          <a:bodyPr rtlCol="0">
            <a:noAutofit/>
          </a:bodyPr>
          <a:lstStyle/>
          <a:p>
            <a:pPr algn="ctr" eaLnBrk="1" fontAlgn="auto" hangingPunct="1">
              <a:spcAft>
                <a:spcPts val="0"/>
              </a:spcAft>
              <a:defRPr/>
            </a:pPr>
            <a:r>
              <a:rPr lang="el-GR" sz="3200" b="1" dirty="0">
                <a:solidFill>
                  <a:srgbClr val="C00000"/>
                </a:solidFill>
                <a:latin typeface="+mn-lt"/>
              </a:rPr>
              <a:t>2</a:t>
            </a:r>
            <a:r>
              <a:rPr lang="el-GR" sz="3200" b="1" baseline="30000" dirty="0">
                <a:solidFill>
                  <a:srgbClr val="C00000"/>
                </a:solidFill>
                <a:latin typeface="+mn-lt"/>
              </a:rPr>
              <a:t>η</a:t>
            </a:r>
            <a:r>
              <a:rPr lang="el-GR" sz="3200" b="1" dirty="0">
                <a:solidFill>
                  <a:srgbClr val="C00000"/>
                </a:solidFill>
                <a:latin typeface="+mn-lt"/>
              </a:rPr>
              <a:t> Περίπτωση:</a:t>
            </a:r>
            <a:r>
              <a:rPr lang="el-GR" sz="3200" b="1" dirty="0">
                <a:latin typeface="+mn-lt"/>
              </a:rPr>
              <a:t> </a:t>
            </a:r>
            <a:r>
              <a:rPr lang="el-GR" sz="3200" b="1" dirty="0" err="1">
                <a:latin typeface="+mn-lt"/>
              </a:rPr>
              <a:t>Κηλιδοβλατιδώδες</a:t>
            </a:r>
            <a:r>
              <a:rPr lang="el-GR" sz="3200" b="1" dirty="0">
                <a:latin typeface="+mn-lt"/>
              </a:rPr>
              <a:t> εξάνθημα με άσπρες κηλίδες στο εσωτερικό των παρειών</a:t>
            </a:r>
          </a:p>
        </p:txBody>
      </p:sp>
      <p:sp>
        <p:nvSpPr>
          <p:cNvPr id="3" name="2 - Θέση περιεχομένου"/>
          <p:cNvSpPr>
            <a:spLocks noGrp="1"/>
          </p:cNvSpPr>
          <p:nvPr>
            <p:ph idx="1"/>
          </p:nvPr>
        </p:nvSpPr>
        <p:spPr>
          <a:xfrm>
            <a:off x="6950" y="1861250"/>
            <a:ext cx="10515600" cy="4351338"/>
          </a:xfrm>
        </p:spPr>
        <p:txBody>
          <a:bodyPr/>
          <a:lstStyle/>
          <a:p>
            <a:pPr eaLnBrk="1" hangingPunct="1">
              <a:buFont typeface="Wingdings" pitchFamily="2" charset="2"/>
              <a:buChar char="Ø"/>
            </a:pPr>
            <a:r>
              <a:rPr lang="el-GR" sz="2400" dirty="0"/>
              <a:t>Περιγραφή Εξανθήματος</a:t>
            </a:r>
          </a:p>
          <a:p>
            <a:pPr lvl="1" eaLnBrk="1" hangingPunct="1">
              <a:buFont typeface="Wingdings" pitchFamily="2" charset="2"/>
              <a:buChar char="ü"/>
            </a:pPr>
            <a:r>
              <a:rPr lang="el-GR" sz="2000" dirty="0" err="1"/>
              <a:t>Ερυθηματώδες</a:t>
            </a:r>
            <a:r>
              <a:rPr lang="el-GR" sz="2000" dirty="0"/>
              <a:t>, συρρέον</a:t>
            </a:r>
          </a:p>
          <a:p>
            <a:pPr lvl="1" eaLnBrk="1" hangingPunct="1">
              <a:buFont typeface="Wingdings" pitchFamily="2" charset="2"/>
              <a:buChar char="ü"/>
            </a:pPr>
            <a:r>
              <a:rPr lang="el-GR" sz="2000" dirty="0" err="1"/>
              <a:t>Κεφαλουραία</a:t>
            </a:r>
            <a:r>
              <a:rPr lang="el-GR" sz="2000" dirty="0"/>
              <a:t> κατανομή </a:t>
            </a:r>
          </a:p>
          <a:p>
            <a:pPr eaLnBrk="1" hangingPunct="1">
              <a:buFont typeface="Wingdings" pitchFamily="2" charset="2"/>
              <a:buChar char="Ø"/>
            </a:pPr>
            <a:r>
              <a:rPr lang="el-GR" sz="2400" dirty="0" err="1"/>
              <a:t>Συνοδά</a:t>
            </a:r>
            <a:r>
              <a:rPr lang="el-GR" sz="2400" dirty="0"/>
              <a:t> συμπτώματα-Σημεία</a:t>
            </a:r>
          </a:p>
          <a:p>
            <a:pPr lvl="1" eaLnBrk="1" hangingPunct="1">
              <a:buFont typeface="Wingdings" pitchFamily="2" charset="2"/>
              <a:buChar char="ü"/>
            </a:pPr>
            <a:r>
              <a:rPr lang="el-GR" sz="2000" dirty="0"/>
              <a:t>Πρόδρομο </a:t>
            </a:r>
            <a:r>
              <a:rPr lang="el-GR" sz="2000" dirty="0" err="1"/>
              <a:t>Σταδιο</a:t>
            </a:r>
            <a:r>
              <a:rPr lang="el-GR" sz="2000" dirty="0"/>
              <a:t> με πυρετό, επιπεφυκίτιδα</a:t>
            </a:r>
          </a:p>
          <a:p>
            <a:pPr lvl="1" eaLnBrk="1" hangingPunct="1">
              <a:buFont typeface="Wingdings" pitchFamily="2" charset="2"/>
              <a:buChar char="ü"/>
            </a:pPr>
            <a:r>
              <a:rPr lang="el-GR" sz="2000" dirty="0"/>
              <a:t>Βήχας- Τραχειοβρογχίτιδα</a:t>
            </a:r>
          </a:p>
          <a:p>
            <a:pPr lvl="1" eaLnBrk="1" hangingPunct="1">
              <a:buFont typeface="Wingdings" pitchFamily="2" charset="2"/>
              <a:buChar char="ü"/>
            </a:pPr>
            <a:r>
              <a:rPr lang="el-GR" sz="2000" b="1" dirty="0">
                <a:solidFill>
                  <a:srgbClr val="002060"/>
                </a:solidFill>
              </a:rPr>
              <a:t>Κηλίδες </a:t>
            </a:r>
            <a:r>
              <a:rPr lang="en-US" sz="2000" b="1" dirty="0" err="1">
                <a:solidFill>
                  <a:srgbClr val="002060"/>
                </a:solidFill>
              </a:rPr>
              <a:t>Koplik</a:t>
            </a:r>
            <a:endParaRPr lang="el-GR" sz="2000" b="1" dirty="0">
              <a:solidFill>
                <a:srgbClr val="002060"/>
              </a:solidFill>
            </a:endParaRPr>
          </a:p>
          <a:p>
            <a:pPr eaLnBrk="1" hangingPunct="1">
              <a:buFont typeface="Wingdings" pitchFamily="2" charset="2"/>
              <a:buChar char="Ø"/>
            </a:pPr>
            <a:r>
              <a:rPr lang="el-GR" sz="2400" dirty="0"/>
              <a:t>Διάγνωση</a:t>
            </a:r>
          </a:p>
          <a:p>
            <a:pPr lvl="1" eaLnBrk="1" hangingPunct="1">
              <a:buFont typeface="Wingdings" pitchFamily="2" charset="2"/>
              <a:buChar char="ü"/>
            </a:pPr>
            <a:r>
              <a:rPr lang="el-GR" sz="2000" dirty="0"/>
              <a:t>Κλινική εικόνα (</a:t>
            </a:r>
            <a:r>
              <a:rPr lang="el-GR" sz="2000" dirty="0" err="1"/>
              <a:t>ιλαροειδές</a:t>
            </a:r>
            <a:r>
              <a:rPr lang="el-GR" sz="2000" dirty="0"/>
              <a:t> εξάνθημα</a:t>
            </a:r>
            <a:r>
              <a:rPr lang="en-US" sz="2000" dirty="0"/>
              <a:t>,</a:t>
            </a:r>
            <a:r>
              <a:rPr lang="el-GR" sz="2000" dirty="0"/>
              <a:t> </a:t>
            </a:r>
            <a:r>
              <a:rPr lang="en-US" sz="2000" dirty="0" err="1"/>
              <a:t>Koplik</a:t>
            </a:r>
            <a:r>
              <a:rPr lang="el-GR" sz="2000" dirty="0"/>
              <a:t>)         </a:t>
            </a:r>
            <a:r>
              <a:rPr lang="el-GR" sz="2000" b="1" dirty="0"/>
              <a:t>             </a:t>
            </a:r>
          </a:p>
          <a:p>
            <a:pPr lvl="1" eaLnBrk="1" hangingPunct="1">
              <a:buFont typeface="Wingdings" pitchFamily="2" charset="2"/>
              <a:buChar char="ü"/>
            </a:pPr>
            <a:r>
              <a:rPr lang="el-GR" sz="2000" dirty="0"/>
              <a:t> Ιστορικό έκθεσης-ανεπαρκής εμβολιασμός </a:t>
            </a:r>
            <a:r>
              <a:rPr lang="en-US" sz="2000" dirty="0"/>
              <a:t>MMR</a:t>
            </a:r>
          </a:p>
          <a:p>
            <a:pPr lvl="1" eaLnBrk="1" hangingPunct="1">
              <a:buFont typeface="Wingdings" pitchFamily="2" charset="2"/>
              <a:buChar char="ü"/>
            </a:pPr>
            <a:r>
              <a:rPr lang="el-GR" sz="2000" dirty="0"/>
              <a:t>Επιβεβαίωση με ορολογικό έλεγχο</a:t>
            </a:r>
            <a:r>
              <a:rPr lang="en-US" sz="2000" dirty="0"/>
              <a:t> </a:t>
            </a:r>
            <a:r>
              <a:rPr lang="en-US" sz="2000" dirty="0" err="1"/>
              <a:t>IgM</a:t>
            </a:r>
            <a:r>
              <a:rPr lang="en-US" sz="2000" dirty="0"/>
              <a:t>, </a:t>
            </a:r>
            <a:r>
              <a:rPr lang="en-US" sz="2000" dirty="0" err="1"/>
              <a:t>IgG</a:t>
            </a:r>
            <a:r>
              <a:rPr lang="en-US" sz="2000" dirty="0"/>
              <a:t>, PCR</a:t>
            </a:r>
            <a:r>
              <a:rPr lang="el-GR" sz="2000" dirty="0"/>
              <a:t> </a:t>
            </a:r>
          </a:p>
        </p:txBody>
      </p:sp>
      <p:sp>
        <p:nvSpPr>
          <p:cNvPr id="4" name="3 - Δεξιό άγκιστρο"/>
          <p:cNvSpPr/>
          <p:nvPr/>
        </p:nvSpPr>
        <p:spPr>
          <a:xfrm>
            <a:off x="5789200" y="4802825"/>
            <a:ext cx="320675" cy="74295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pic>
        <p:nvPicPr>
          <p:cNvPr id="12293" name="4 - Εικόνα" descr="αρχείο λήψης (4).jpg"/>
          <p:cNvPicPr>
            <a:picLocks noChangeAspect="1"/>
          </p:cNvPicPr>
          <p:nvPr/>
        </p:nvPicPr>
        <p:blipFill>
          <a:blip r:embed="rId2" cstate="print"/>
          <a:srcRect/>
          <a:stretch>
            <a:fillRect/>
          </a:stretch>
        </p:blipFill>
        <p:spPr bwMode="auto">
          <a:xfrm>
            <a:off x="6332538" y="1497013"/>
            <a:ext cx="2011362" cy="3109912"/>
          </a:xfrm>
          <a:prstGeom prst="rect">
            <a:avLst/>
          </a:prstGeom>
          <a:noFill/>
          <a:ln w="9525">
            <a:noFill/>
            <a:miter lim="800000"/>
            <a:headEnd/>
            <a:tailEnd/>
          </a:ln>
        </p:spPr>
      </p:pic>
      <p:pic>
        <p:nvPicPr>
          <p:cNvPr id="12294" name="5 - Εικόνα" descr="tumblr_oscyokCW5S1rq470wo1_400.jpg"/>
          <p:cNvPicPr>
            <a:picLocks noChangeAspect="1"/>
          </p:cNvPicPr>
          <p:nvPr/>
        </p:nvPicPr>
        <p:blipFill>
          <a:blip r:embed="rId3" cstate="print"/>
          <a:srcRect/>
          <a:stretch>
            <a:fillRect/>
          </a:stretch>
        </p:blipFill>
        <p:spPr bwMode="auto">
          <a:xfrm>
            <a:off x="8509000" y="1501775"/>
            <a:ext cx="3413125" cy="1962150"/>
          </a:xfrm>
          <a:prstGeom prst="rect">
            <a:avLst/>
          </a:prstGeom>
          <a:noFill/>
          <a:ln w="9525">
            <a:noFill/>
            <a:miter lim="800000"/>
            <a:headEnd/>
            <a:tailEnd/>
          </a:ln>
        </p:spPr>
      </p:pic>
      <p:sp>
        <p:nvSpPr>
          <p:cNvPr id="7" name="6 - Κατακόρυφος πάπυρος"/>
          <p:cNvSpPr/>
          <p:nvPr/>
        </p:nvSpPr>
        <p:spPr>
          <a:xfrm>
            <a:off x="8995410" y="3954780"/>
            <a:ext cx="2007870" cy="2606040"/>
          </a:xfrm>
          <a:prstGeom prst="verticalScroll">
            <a:avLst/>
          </a:prstGeom>
          <a:gradFill>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Επιπλοκές: Οξεία Εγκεφαλίτιδα και </a:t>
            </a:r>
            <a:r>
              <a:rPr lang="el-GR" dirty="0" err="1">
                <a:solidFill>
                  <a:schemeClr val="tx1"/>
                </a:solidFill>
              </a:rPr>
              <a:t>Υποξεία</a:t>
            </a:r>
            <a:r>
              <a:rPr lang="el-GR" dirty="0">
                <a:solidFill>
                  <a:schemeClr val="tx1"/>
                </a:solidFill>
              </a:rPr>
              <a:t> Σκληρυντική </a:t>
            </a:r>
            <a:r>
              <a:rPr lang="el-GR" dirty="0" err="1">
                <a:solidFill>
                  <a:schemeClr val="tx1"/>
                </a:solidFill>
              </a:rPr>
              <a:t>Πανεγκεφαλί</a:t>
            </a:r>
            <a:r>
              <a:rPr lang="el-GR" dirty="0">
                <a:solidFill>
                  <a:schemeClr val="tx1"/>
                </a:solidFill>
              </a:rPr>
              <a:t>-</a:t>
            </a:r>
            <a:r>
              <a:rPr lang="el-GR" dirty="0" err="1">
                <a:solidFill>
                  <a:schemeClr val="tx1"/>
                </a:solidFill>
              </a:rPr>
              <a:t>τιδα</a:t>
            </a:r>
            <a:endParaRPr lang="el-GR" dirty="0">
              <a:solidFill>
                <a:schemeClr val="tx1"/>
              </a:solidFill>
            </a:endParaRPr>
          </a:p>
        </p:txBody>
      </p:sp>
      <p:sp>
        <p:nvSpPr>
          <p:cNvPr id="8" name="7 - Ορθογώνιο"/>
          <p:cNvSpPr/>
          <p:nvPr/>
        </p:nvSpPr>
        <p:spPr>
          <a:xfrm>
            <a:off x="5768438" y="4759775"/>
            <a:ext cx="2868612" cy="765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Υποψία για λοίμωξη από τον </a:t>
            </a:r>
            <a:r>
              <a:rPr lang="el-GR" b="1" dirty="0">
                <a:solidFill>
                  <a:srgbClr val="C00000"/>
                </a:solidFill>
              </a:rPr>
              <a:t>ιό της ιλαράς</a:t>
            </a:r>
            <a:endParaRPr lang="el-GR" dirty="0">
              <a:solidFill>
                <a:srgbClr val="C00000"/>
              </a:solidFill>
            </a:endParaRPr>
          </a:p>
        </p:txBody>
      </p:sp>
      <p:cxnSp>
        <p:nvCxnSpPr>
          <p:cNvPr id="9" name="8 - Ευθεία γραμμή σύνδεσης"/>
          <p:cNvCxnSpPr/>
          <p:nvPr/>
        </p:nvCxnSpPr>
        <p:spPr>
          <a:xfrm flipV="1">
            <a:off x="750888" y="1107938"/>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4"/>
                                        </p:tgtEl>
                                        <p:attrNameLst>
                                          <p:attrName>style.visibility</p:attrName>
                                        </p:attrNameLst>
                                      </p:cBhvr>
                                      <p:to>
                                        <p:strVal val="visible"/>
                                      </p:to>
                                    </p:set>
                                  </p:childTnLst>
                                </p:cTn>
                              </p:par>
                              <p:par>
                                <p:cTn id="44" presetID="9"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dissolv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8763"/>
            <a:ext cx="12192000" cy="1325562"/>
          </a:xfrm>
        </p:spPr>
        <p:txBody>
          <a:bodyPr rtlCol="0">
            <a:normAutofit/>
          </a:bodyPr>
          <a:lstStyle/>
          <a:p>
            <a:pPr algn="ctr" eaLnBrk="1" fontAlgn="auto" hangingPunct="1">
              <a:spcAft>
                <a:spcPts val="0"/>
              </a:spcAft>
              <a:defRPr/>
            </a:pPr>
            <a:r>
              <a:rPr lang="el-GR" sz="3200" b="1" dirty="0">
                <a:solidFill>
                  <a:srgbClr val="C00000"/>
                </a:solidFill>
                <a:latin typeface="+mn-lt"/>
              </a:rPr>
              <a:t>  3</a:t>
            </a:r>
            <a:r>
              <a:rPr lang="el-GR" sz="3200" b="1" baseline="30000" dirty="0">
                <a:solidFill>
                  <a:srgbClr val="C00000"/>
                </a:solidFill>
                <a:latin typeface="+mn-lt"/>
              </a:rPr>
              <a:t>η</a:t>
            </a:r>
            <a:r>
              <a:rPr lang="el-GR" sz="3200" b="1" dirty="0">
                <a:solidFill>
                  <a:srgbClr val="C00000"/>
                </a:solidFill>
                <a:latin typeface="+mn-lt"/>
              </a:rPr>
              <a:t> Περίπτωση: </a:t>
            </a:r>
            <a:r>
              <a:rPr lang="el-GR" sz="3200" b="1" dirty="0" err="1">
                <a:latin typeface="+mn-lt"/>
              </a:rPr>
              <a:t>Κηλιδοβλατιδώδες</a:t>
            </a:r>
            <a:r>
              <a:rPr lang="el-GR" sz="3200" b="1" dirty="0">
                <a:latin typeface="+mn-lt"/>
              </a:rPr>
              <a:t> εξάνθημα με ερύθημα παρειών</a:t>
            </a:r>
          </a:p>
        </p:txBody>
      </p:sp>
      <p:sp>
        <p:nvSpPr>
          <p:cNvPr id="3" name="2 - Θέση περιεχομένου"/>
          <p:cNvSpPr>
            <a:spLocks noGrp="1"/>
          </p:cNvSpPr>
          <p:nvPr>
            <p:ph idx="1"/>
          </p:nvPr>
        </p:nvSpPr>
        <p:spPr>
          <a:xfrm>
            <a:off x="6950" y="1861250"/>
            <a:ext cx="10515600" cy="4351338"/>
          </a:xfrm>
        </p:spPr>
        <p:txBody>
          <a:bodyPr/>
          <a:lstStyle/>
          <a:p>
            <a:pPr eaLnBrk="1" hangingPunct="1">
              <a:buFont typeface="Wingdings" pitchFamily="2" charset="2"/>
              <a:buChar char="Ø"/>
            </a:pPr>
            <a:r>
              <a:rPr lang="el-GR" sz="2400" dirty="0"/>
              <a:t>Περιγραφή εξανθήματος</a:t>
            </a:r>
            <a:endParaRPr lang="el-GR" sz="2000" dirty="0"/>
          </a:p>
          <a:p>
            <a:pPr lvl="1" eaLnBrk="1" hangingPunct="1">
              <a:buFont typeface="Wingdings" pitchFamily="2" charset="2"/>
              <a:buChar char="ü"/>
            </a:pPr>
            <a:r>
              <a:rPr lang="el-GR" sz="2000" dirty="0"/>
              <a:t>Ερύθημα παρειών δίκην </a:t>
            </a:r>
            <a:r>
              <a:rPr lang="el-GR" sz="2000" b="1" dirty="0">
                <a:solidFill>
                  <a:srgbClr val="002060"/>
                </a:solidFill>
              </a:rPr>
              <a:t>«σημάδι από χαστούκι»</a:t>
            </a:r>
          </a:p>
          <a:p>
            <a:pPr lvl="1" eaLnBrk="1" hangingPunct="1">
              <a:buFont typeface="Wingdings" pitchFamily="2" charset="2"/>
              <a:buChar char="ü"/>
            </a:pPr>
            <a:r>
              <a:rPr lang="el-GR" sz="2000" dirty="0"/>
              <a:t>Εξάνθημα δίκην δαντέλας</a:t>
            </a:r>
          </a:p>
          <a:p>
            <a:pPr eaLnBrk="1" hangingPunct="1">
              <a:buFont typeface="Wingdings" pitchFamily="2" charset="2"/>
              <a:buChar char="Ø"/>
            </a:pPr>
            <a:r>
              <a:rPr lang="el-GR" sz="2400" dirty="0" err="1"/>
              <a:t>Συνοδά</a:t>
            </a:r>
            <a:r>
              <a:rPr lang="el-GR" sz="2400" dirty="0"/>
              <a:t> Συμπτώματα- Σημεία</a:t>
            </a:r>
          </a:p>
          <a:p>
            <a:pPr lvl="1" eaLnBrk="1" hangingPunct="1">
              <a:buFont typeface="Wingdings" pitchFamily="2" charset="2"/>
              <a:buChar char="ü"/>
            </a:pPr>
            <a:r>
              <a:rPr lang="el-GR" sz="2000" dirty="0"/>
              <a:t>Πυρετός</a:t>
            </a:r>
          </a:p>
          <a:p>
            <a:pPr lvl="1" eaLnBrk="1" hangingPunct="1">
              <a:buFont typeface="Wingdings" pitchFamily="2" charset="2"/>
              <a:buChar char="ü"/>
            </a:pPr>
            <a:r>
              <a:rPr lang="el-GR" sz="2000" dirty="0"/>
              <a:t>Αρθραλγίες</a:t>
            </a:r>
          </a:p>
          <a:p>
            <a:pPr lvl="1" eaLnBrk="1" hangingPunct="1">
              <a:buFont typeface="Wingdings" pitchFamily="2" charset="2"/>
              <a:buChar char="ü"/>
            </a:pPr>
            <a:r>
              <a:rPr lang="el-GR" sz="2000" dirty="0"/>
              <a:t>Κεφαλαλγία</a:t>
            </a:r>
          </a:p>
          <a:p>
            <a:pPr eaLnBrk="1" hangingPunct="1">
              <a:buFont typeface="Wingdings" pitchFamily="2" charset="2"/>
              <a:buChar char="Ø"/>
            </a:pPr>
            <a:r>
              <a:rPr lang="el-GR" sz="2400" dirty="0"/>
              <a:t>Διάγνωση</a:t>
            </a:r>
          </a:p>
          <a:p>
            <a:pPr lvl="1" eaLnBrk="1" hangingPunct="1">
              <a:buFont typeface="Wingdings" pitchFamily="2" charset="2"/>
              <a:buChar char="ü"/>
            </a:pPr>
            <a:r>
              <a:rPr lang="el-GR" sz="2000" dirty="0"/>
              <a:t>Κλινική εικόνα θέτει την υποψία για λοίμωξη από τον </a:t>
            </a:r>
            <a:r>
              <a:rPr lang="el-GR" sz="2000" b="1" dirty="0" err="1">
                <a:solidFill>
                  <a:srgbClr val="C00000"/>
                </a:solidFill>
              </a:rPr>
              <a:t>παρβοϊό</a:t>
            </a:r>
            <a:r>
              <a:rPr lang="el-GR" sz="2000" b="1" dirty="0">
                <a:solidFill>
                  <a:srgbClr val="C00000"/>
                </a:solidFill>
              </a:rPr>
              <a:t> Β19</a:t>
            </a:r>
          </a:p>
          <a:p>
            <a:pPr lvl="1" eaLnBrk="1" hangingPunct="1">
              <a:buFont typeface="Wingdings" pitchFamily="2" charset="2"/>
              <a:buChar char="ü"/>
            </a:pPr>
            <a:r>
              <a:rPr lang="el-GR" sz="2000" dirty="0" err="1"/>
              <a:t>Επιβεβάιωση</a:t>
            </a:r>
            <a:r>
              <a:rPr lang="el-GR" sz="2000" dirty="0"/>
              <a:t> με ορολογικό έλεγχο </a:t>
            </a:r>
            <a:r>
              <a:rPr lang="en-US" sz="2000" dirty="0" err="1"/>
              <a:t>IgM</a:t>
            </a:r>
            <a:r>
              <a:rPr lang="en-US" sz="2000" dirty="0"/>
              <a:t>, </a:t>
            </a:r>
            <a:r>
              <a:rPr lang="en-US" sz="2000" dirty="0" err="1"/>
              <a:t>IgG</a:t>
            </a:r>
            <a:r>
              <a:rPr lang="en-US" sz="2000" dirty="0"/>
              <a:t>, PCR.</a:t>
            </a:r>
            <a:endParaRPr lang="el-GR" sz="2000" dirty="0"/>
          </a:p>
          <a:p>
            <a:pPr lvl="1" eaLnBrk="1" hangingPunct="1">
              <a:buFont typeface="Wingdings" pitchFamily="2" charset="2"/>
              <a:buChar char="Ø"/>
            </a:pPr>
            <a:endParaRPr lang="el-GR" sz="2000" dirty="0"/>
          </a:p>
        </p:txBody>
      </p:sp>
      <p:sp>
        <p:nvSpPr>
          <p:cNvPr id="4" name="3 - Ορθογώνιο"/>
          <p:cNvSpPr/>
          <p:nvPr/>
        </p:nvSpPr>
        <p:spPr>
          <a:xfrm>
            <a:off x="2504225" y="3406585"/>
            <a:ext cx="2514600" cy="1108710"/>
          </a:xfrm>
          <a:prstGeom prst="rect">
            <a:avLst/>
          </a:prstGeom>
          <a:gradFill>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Ασθενείς με Δρεπανοκυτταρική Αναιμία: </a:t>
            </a:r>
            <a:r>
              <a:rPr lang="el-GR" dirty="0" err="1">
                <a:solidFill>
                  <a:schemeClr val="tx1"/>
                </a:solidFill>
              </a:rPr>
              <a:t>Απλαστικές</a:t>
            </a:r>
            <a:r>
              <a:rPr lang="el-GR" dirty="0">
                <a:solidFill>
                  <a:schemeClr val="tx1"/>
                </a:solidFill>
              </a:rPr>
              <a:t> Κρίσεις</a:t>
            </a:r>
          </a:p>
        </p:txBody>
      </p:sp>
      <p:pic>
        <p:nvPicPr>
          <p:cNvPr id="13319" name="4 - Εικόνα" descr="αρχείο λήψης (5).jpg"/>
          <p:cNvPicPr>
            <a:picLocks noChangeAspect="1"/>
          </p:cNvPicPr>
          <p:nvPr/>
        </p:nvPicPr>
        <p:blipFill>
          <a:blip r:embed="rId2" cstate="print"/>
          <a:srcRect/>
          <a:stretch>
            <a:fillRect/>
          </a:stretch>
        </p:blipFill>
        <p:spPr bwMode="auto">
          <a:xfrm>
            <a:off x="5976551" y="1353788"/>
            <a:ext cx="2266369" cy="1508166"/>
          </a:xfrm>
          <a:prstGeom prst="rect">
            <a:avLst/>
          </a:prstGeom>
          <a:noFill/>
          <a:ln w="9525">
            <a:noFill/>
            <a:miter lim="800000"/>
            <a:headEnd/>
            <a:tailEnd/>
          </a:ln>
        </p:spPr>
      </p:pic>
      <p:pic>
        <p:nvPicPr>
          <p:cNvPr id="13320" name="5 - Εικόνα" descr="αρχείο λήψης (6).jpg"/>
          <p:cNvPicPr>
            <a:picLocks noChangeAspect="1"/>
          </p:cNvPicPr>
          <p:nvPr/>
        </p:nvPicPr>
        <p:blipFill>
          <a:blip r:embed="rId3" cstate="print"/>
          <a:srcRect/>
          <a:stretch>
            <a:fillRect/>
          </a:stretch>
        </p:blipFill>
        <p:spPr bwMode="auto">
          <a:xfrm>
            <a:off x="8470353" y="1287463"/>
            <a:ext cx="2816247" cy="2346386"/>
          </a:xfrm>
          <a:prstGeom prst="rect">
            <a:avLst/>
          </a:prstGeom>
          <a:noFill/>
          <a:ln w="9525">
            <a:noFill/>
            <a:miter lim="800000"/>
            <a:headEnd/>
            <a:tailEnd/>
          </a:ln>
        </p:spPr>
      </p:pic>
      <p:sp>
        <p:nvSpPr>
          <p:cNvPr id="7" name="6 - Ορθογώνιο"/>
          <p:cNvSpPr/>
          <p:nvPr/>
        </p:nvSpPr>
        <p:spPr>
          <a:xfrm>
            <a:off x="1650658" y="5722706"/>
            <a:ext cx="5379522" cy="844336"/>
          </a:xfrm>
          <a:prstGeom prst="rect">
            <a:avLst/>
          </a:prstGeom>
          <a:gradFill>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err="1">
                <a:solidFill>
                  <a:schemeClr val="tx1"/>
                </a:solidFill>
              </a:rPr>
              <a:t>Παρβοϊός</a:t>
            </a:r>
            <a:r>
              <a:rPr lang="el-GR" dirty="0">
                <a:solidFill>
                  <a:schemeClr val="tx1"/>
                </a:solidFill>
              </a:rPr>
              <a:t> Β19: </a:t>
            </a:r>
            <a:r>
              <a:rPr lang="en-US" dirty="0">
                <a:solidFill>
                  <a:schemeClr val="tx1"/>
                </a:solidFill>
              </a:rPr>
              <a:t>DNA </a:t>
            </a:r>
            <a:r>
              <a:rPr lang="el-GR" dirty="0">
                <a:solidFill>
                  <a:schemeClr val="tx1"/>
                </a:solidFill>
              </a:rPr>
              <a:t>ιός που μολύνει τα πρόδρομα κύτταρα της ερυθράς σειράς στον μυελό των οστών.</a:t>
            </a:r>
          </a:p>
        </p:txBody>
      </p:sp>
      <p:sp>
        <p:nvSpPr>
          <p:cNvPr id="8" name="7 - Κατακόρυφος πάπυρος"/>
          <p:cNvSpPr/>
          <p:nvPr/>
        </p:nvSpPr>
        <p:spPr>
          <a:xfrm>
            <a:off x="8631010" y="3993075"/>
            <a:ext cx="2366010" cy="2811780"/>
          </a:xfrm>
          <a:prstGeom prst="verticalScroll">
            <a:avLst/>
          </a:prstGeom>
          <a:gradFill>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Σε λοίμωξη της εγκύου οδηγεί σε εμβρυϊκό θάνατο, </a:t>
            </a:r>
            <a:r>
              <a:rPr lang="el-GR" dirty="0" err="1">
                <a:solidFill>
                  <a:schemeClr val="tx1"/>
                </a:solidFill>
              </a:rPr>
              <a:t>ύδρωπα</a:t>
            </a:r>
            <a:r>
              <a:rPr lang="el-GR" dirty="0">
                <a:solidFill>
                  <a:schemeClr val="tx1"/>
                </a:solidFill>
              </a:rPr>
              <a:t> ή αυτόματη αποβολή λόγω βαριάς αναιμίας.</a:t>
            </a:r>
          </a:p>
        </p:txBody>
      </p:sp>
      <p:cxnSp>
        <p:nvCxnSpPr>
          <p:cNvPr id="9" name="8 - Ευθεία γραμμή σύνδεσης"/>
          <p:cNvCxnSpPr/>
          <p:nvPr/>
        </p:nvCxnSpPr>
        <p:spPr>
          <a:xfrm flipV="1">
            <a:off x="750888" y="989188"/>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dissolve">
                                      <p:cBhvr>
                                        <p:cTn id="32" dur="500"/>
                                        <p:tgtEl>
                                          <p:spTgt spid="3">
                                            <p:txEl>
                                              <p:pRg st="7" end="7"/>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dissolve">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dissolve">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ppt_x"/>
                                          </p:val>
                                        </p:tav>
                                        <p:tav tm="100000">
                                          <p:val>
                                            <p:strVal val="#ppt_x"/>
                                          </p:val>
                                        </p:tav>
                                      </p:tavLst>
                                    </p:anim>
                                    <p:anim calcmode="lin" valueType="num">
                                      <p:cBhvr additive="base">
                                        <p:cTn id="5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8875"/>
            <a:ext cx="12192000" cy="1325563"/>
          </a:xfrm>
        </p:spPr>
        <p:txBody>
          <a:bodyPr rtlCol="0">
            <a:normAutofit/>
          </a:bodyPr>
          <a:lstStyle/>
          <a:p>
            <a:pPr algn="ctr" eaLnBrk="1" fontAlgn="auto" hangingPunct="1">
              <a:spcAft>
                <a:spcPts val="0"/>
              </a:spcAft>
              <a:defRPr/>
            </a:pPr>
            <a:r>
              <a:rPr lang="el-GR" sz="3200" b="1" dirty="0">
                <a:solidFill>
                  <a:srgbClr val="C00000"/>
                </a:solidFill>
                <a:latin typeface="+mn-lt"/>
              </a:rPr>
              <a:t>4</a:t>
            </a:r>
            <a:r>
              <a:rPr lang="el-GR" sz="3200" b="1" baseline="30000" dirty="0">
                <a:solidFill>
                  <a:srgbClr val="C00000"/>
                </a:solidFill>
                <a:latin typeface="+mn-lt"/>
              </a:rPr>
              <a:t>η</a:t>
            </a:r>
            <a:r>
              <a:rPr lang="el-GR" sz="3200" b="1" dirty="0">
                <a:solidFill>
                  <a:srgbClr val="C00000"/>
                </a:solidFill>
                <a:latin typeface="+mn-lt"/>
              </a:rPr>
              <a:t> Περίπτωση: </a:t>
            </a:r>
            <a:r>
              <a:rPr lang="el-GR" sz="3200" b="1" dirty="0" err="1">
                <a:latin typeface="+mn-lt"/>
              </a:rPr>
              <a:t>Κηλιδοβλατιδώδες</a:t>
            </a:r>
            <a:r>
              <a:rPr lang="el-GR" sz="3200" b="1" dirty="0">
                <a:latin typeface="+mn-lt"/>
              </a:rPr>
              <a:t> εξάνθημα, πυρετός, </a:t>
            </a:r>
            <a:r>
              <a:rPr lang="el-GR" sz="3200" b="1" dirty="0" err="1">
                <a:latin typeface="+mn-lt"/>
              </a:rPr>
              <a:t>ηπατοσπληνομεγαλία</a:t>
            </a:r>
            <a:r>
              <a:rPr lang="el-GR" sz="3200" b="1" dirty="0">
                <a:latin typeface="+mn-lt"/>
              </a:rPr>
              <a:t>, τραχηλικοί διογκωμένοι λεμφαδένες</a:t>
            </a:r>
          </a:p>
        </p:txBody>
      </p:sp>
      <p:sp>
        <p:nvSpPr>
          <p:cNvPr id="3" name="2 - Θέση περιεχομένου"/>
          <p:cNvSpPr>
            <a:spLocks noGrp="1"/>
          </p:cNvSpPr>
          <p:nvPr>
            <p:ph idx="1"/>
          </p:nvPr>
        </p:nvSpPr>
        <p:spPr>
          <a:xfrm>
            <a:off x="6950" y="1790000"/>
            <a:ext cx="10515600" cy="4351338"/>
          </a:xfrm>
        </p:spPr>
        <p:txBody>
          <a:bodyPr/>
          <a:lstStyle/>
          <a:p>
            <a:pPr eaLnBrk="1" hangingPunct="1">
              <a:buFont typeface="Wingdings" pitchFamily="2" charset="2"/>
              <a:buChar char="Ø"/>
            </a:pPr>
            <a:r>
              <a:rPr lang="el-GR" sz="2400" dirty="0" err="1"/>
              <a:t>Συνοδά</a:t>
            </a:r>
            <a:r>
              <a:rPr lang="el-GR" sz="2400" dirty="0"/>
              <a:t> Συμπτώματα- Σημεία</a:t>
            </a:r>
            <a:endParaRPr lang="en-US" sz="2400" dirty="0"/>
          </a:p>
          <a:p>
            <a:pPr lvl="1" eaLnBrk="1" hangingPunct="1">
              <a:buFont typeface="Wingdings" pitchFamily="2" charset="2"/>
              <a:buChar char="ü"/>
            </a:pPr>
            <a:r>
              <a:rPr lang="el-GR" sz="2000" dirty="0"/>
              <a:t>Πυρετός, έντονη κακουχία</a:t>
            </a:r>
          </a:p>
          <a:p>
            <a:pPr lvl="1" eaLnBrk="1" hangingPunct="1">
              <a:buFont typeface="Wingdings" pitchFamily="2" charset="2"/>
              <a:buChar char="ü"/>
            </a:pPr>
            <a:r>
              <a:rPr lang="el-GR" sz="2000" dirty="0" err="1"/>
              <a:t>Φαρυγγοαμυγδαλίτιδα</a:t>
            </a:r>
            <a:r>
              <a:rPr lang="el-GR" sz="2000" dirty="0"/>
              <a:t> με </a:t>
            </a:r>
            <a:r>
              <a:rPr lang="el-GR" sz="2000" dirty="0" err="1"/>
              <a:t>λευκωπό</a:t>
            </a:r>
            <a:r>
              <a:rPr lang="el-GR" sz="2000" dirty="0"/>
              <a:t> επίχρισμα</a:t>
            </a:r>
          </a:p>
          <a:p>
            <a:pPr lvl="1" eaLnBrk="1" hangingPunct="1">
              <a:buFont typeface="Wingdings" pitchFamily="2" charset="2"/>
              <a:buChar char="ü"/>
            </a:pPr>
            <a:r>
              <a:rPr lang="el-GR" sz="2000" dirty="0" err="1"/>
              <a:t>Ηπατοσπληνομεγαλία</a:t>
            </a:r>
            <a:r>
              <a:rPr lang="el-GR" sz="2000" dirty="0"/>
              <a:t> (ίκτερος)</a:t>
            </a:r>
          </a:p>
          <a:p>
            <a:pPr lvl="1" eaLnBrk="1" hangingPunct="1">
              <a:buFont typeface="Wingdings" pitchFamily="2" charset="2"/>
              <a:buChar char="ü"/>
            </a:pPr>
            <a:r>
              <a:rPr lang="el-GR" sz="2000" dirty="0"/>
              <a:t>Γενικευμένοι διογκωμένοι </a:t>
            </a:r>
            <a:r>
              <a:rPr lang="el-GR" sz="2000" dirty="0" err="1"/>
              <a:t>λεφαδένες</a:t>
            </a:r>
            <a:endParaRPr lang="el-GR" sz="2000" dirty="0"/>
          </a:p>
          <a:p>
            <a:pPr eaLnBrk="1" hangingPunct="1">
              <a:buFont typeface="Wingdings" pitchFamily="2" charset="2"/>
              <a:buChar char="Ø"/>
            </a:pPr>
            <a:r>
              <a:rPr lang="el-GR" sz="2400" dirty="0"/>
              <a:t>Διάγνωση</a:t>
            </a:r>
          </a:p>
          <a:p>
            <a:pPr lvl="1" eaLnBrk="1" hangingPunct="1">
              <a:buFont typeface="Wingdings" pitchFamily="2" charset="2"/>
              <a:buChar char="ü"/>
            </a:pPr>
            <a:r>
              <a:rPr lang="el-GR" sz="2000" dirty="0"/>
              <a:t>Κλινική εικόνα</a:t>
            </a:r>
            <a:r>
              <a:rPr lang="en-US" sz="2000" dirty="0"/>
              <a:t>                                                                                   </a:t>
            </a:r>
            <a:endParaRPr lang="el-GR" sz="2000" dirty="0"/>
          </a:p>
          <a:p>
            <a:pPr lvl="1" eaLnBrk="1" hangingPunct="1">
              <a:buFont typeface="Wingdings" pitchFamily="2" charset="2"/>
              <a:buChar char="ü"/>
            </a:pPr>
            <a:r>
              <a:rPr lang="el-GR" sz="2000" dirty="0"/>
              <a:t>Άτυπα λεμφοκύτταρα στο πλακάκι, ειδικά </a:t>
            </a:r>
            <a:r>
              <a:rPr lang="en-US" sz="2000" dirty="0" err="1"/>
              <a:t>IgM</a:t>
            </a:r>
            <a:r>
              <a:rPr lang="en-US" sz="2000" dirty="0"/>
              <a:t>, </a:t>
            </a:r>
            <a:r>
              <a:rPr lang="en-US" sz="2000" dirty="0" err="1"/>
              <a:t>IgG</a:t>
            </a:r>
            <a:r>
              <a:rPr lang="en-US" sz="2000" dirty="0"/>
              <a:t>, EBCA</a:t>
            </a:r>
            <a:endParaRPr lang="el-GR" sz="2000" dirty="0"/>
          </a:p>
        </p:txBody>
      </p:sp>
      <p:sp>
        <p:nvSpPr>
          <p:cNvPr id="4" name="3 - Δεξιό άγκιστρο"/>
          <p:cNvSpPr/>
          <p:nvPr/>
        </p:nvSpPr>
        <p:spPr>
          <a:xfrm>
            <a:off x="6558875" y="4056950"/>
            <a:ext cx="320675" cy="5715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l-GR"/>
          </a:p>
        </p:txBody>
      </p:sp>
      <p:sp>
        <p:nvSpPr>
          <p:cNvPr id="5" name="4 - Ορθογώνιο"/>
          <p:cNvSpPr/>
          <p:nvPr/>
        </p:nvSpPr>
        <p:spPr>
          <a:xfrm>
            <a:off x="6678450" y="3555938"/>
            <a:ext cx="2057400" cy="1897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Λοίμωξη από </a:t>
            </a:r>
            <a:r>
              <a:rPr lang="el-GR" b="1" dirty="0">
                <a:solidFill>
                  <a:srgbClr val="C00000"/>
                </a:solidFill>
              </a:rPr>
              <a:t>τον ιό </a:t>
            </a:r>
            <a:r>
              <a:rPr lang="en-US" b="1" dirty="0">
                <a:solidFill>
                  <a:srgbClr val="C00000"/>
                </a:solidFill>
              </a:rPr>
              <a:t>Epstein-Barr </a:t>
            </a:r>
            <a:r>
              <a:rPr lang="el-GR" b="1" dirty="0">
                <a:solidFill>
                  <a:srgbClr val="C00000"/>
                </a:solidFill>
              </a:rPr>
              <a:t>ως Σύνδρομο Λοιμώδους Μονοπυρήνωσης</a:t>
            </a:r>
          </a:p>
        </p:txBody>
      </p:sp>
      <p:pic>
        <p:nvPicPr>
          <p:cNvPr id="14342" name="5 - Εικόνα" descr="Mononucleosis.JPG"/>
          <p:cNvPicPr>
            <a:picLocks noChangeAspect="1"/>
          </p:cNvPicPr>
          <p:nvPr/>
        </p:nvPicPr>
        <p:blipFill>
          <a:blip r:embed="rId2" cstate="print"/>
          <a:srcRect/>
          <a:stretch>
            <a:fillRect/>
          </a:stretch>
        </p:blipFill>
        <p:spPr bwMode="auto">
          <a:xfrm>
            <a:off x="9215251" y="4433931"/>
            <a:ext cx="1989859" cy="1913430"/>
          </a:xfrm>
          <a:prstGeom prst="rect">
            <a:avLst/>
          </a:prstGeom>
          <a:noFill/>
          <a:ln w="9525">
            <a:noFill/>
            <a:miter lim="800000"/>
            <a:headEnd/>
            <a:tailEnd/>
          </a:ln>
        </p:spPr>
      </p:pic>
      <p:sp>
        <p:nvSpPr>
          <p:cNvPr id="7" name="6 - Ορθογώνιο"/>
          <p:cNvSpPr/>
          <p:nvPr/>
        </p:nvSpPr>
        <p:spPr>
          <a:xfrm>
            <a:off x="5673310" y="2320735"/>
            <a:ext cx="1691640" cy="1120140"/>
          </a:xfrm>
          <a:prstGeom prst="rect">
            <a:avLst/>
          </a:prstGeom>
          <a:gradFill>
            <a:gsLst>
              <a:gs pos="0">
                <a:schemeClr val="accent1">
                  <a:hueOff val="0"/>
                  <a:satOff val="0"/>
                  <a:lumOff val="0"/>
                  <a:alphaOff val="0"/>
                  <a:tint val="10000"/>
                  <a:satMod val="300000"/>
                </a:schemeClr>
              </a:gs>
              <a:gs pos="34000">
                <a:schemeClr val="accent1">
                  <a:hueOff val="0"/>
                  <a:satOff val="0"/>
                  <a:lumOff val="0"/>
                  <a:alphaOff val="0"/>
                  <a:tint val="13500"/>
                  <a:satMod val="250000"/>
                </a:schemeClr>
              </a:gs>
              <a:gs pos="100000">
                <a:schemeClr val="accent1">
                  <a:hueOff val="0"/>
                  <a:satOff val="0"/>
                  <a:lumOff val="0"/>
                  <a:alphaOff val="0"/>
                  <a:tint val="60000"/>
                  <a:satMod val="200000"/>
                </a:schemeClr>
              </a:gs>
            </a:gsLst>
            <a:path path="circle">
              <a:fillToRect l="50000" t="155000" r="50000" b="-55000"/>
            </a:path>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dirty="0">
                <a:solidFill>
                  <a:schemeClr val="tx1"/>
                </a:solidFill>
              </a:rPr>
              <a:t>Από το ιστορικό αναφερόμενη λήψη </a:t>
            </a:r>
            <a:r>
              <a:rPr lang="el-GR" dirty="0" err="1">
                <a:solidFill>
                  <a:schemeClr val="tx1"/>
                </a:solidFill>
              </a:rPr>
              <a:t>αμπικιλλίνης</a:t>
            </a:r>
            <a:endParaRPr lang="el-GR" dirty="0">
              <a:solidFill>
                <a:schemeClr val="tx1"/>
              </a:solidFill>
            </a:endParaRPr>
          </a:p>
        </p:txBody>
      </p:sp>
      <p:pic>
        <p:nvPicPr>
          <p:cNvPr id="8" name="7 - Εικόνα" descr="Picture0003.png"/>
          <p:cNvPicPr>
            <a:picLocks noChangeAspect="1"/>
          </p:cNvPicPr>
          <p:nvPr/>
        </p:nvPicPr>
        <p:blipFill>
          <a:blip r:embed="rId3" cstate="print"/>
          <a:srcRect/>
          <a:stretch>
            <a:fillRect/>
          </a:stretch>
        </p:blipFill>
        <p:spPr bwMode="auto">
          <a:xfrm>
            <a:off x="665750" y="4751075"/>
            <a:ext cx="3098800" cy="2068513"/>
          </a:xfrm>
          <a:prstGeom prst="rect">
            <a:avLst/>
          </a:prstGeom>
          <a:noFill/>
          <a:ln w="9525">
            <a:noFill/>
            <a:miter lim="800000"/>
            <a:headEnd/>
            <a:tailEnd/>
          </a:ln>
        </p:spPr>
      </p:pic>
      <p:cxnSp>
        <p:nvCxnSpPr>
          <p:cNvPr id="9" name="8 - Ευθεία γραμμή σύνδεσης"/>
          <p:cNvCxnSpPr/>
          <p:nvPr/>
        </p:nvCxnSpPr>
        <p:spPr>
          <a:xfrm flipV="1">
            <a:off x="750888" y="1131688"/>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0" name="3 - Εικόνα" descr="αρχείο λήψης.jpg"/>
          <p:cNvPicPr>
            <a:picLocks noChangeAspect="1"/>
          </p:cNvPicPr>
          <p:nvPr/>
        </p:nvPicPr>
        <p:blipFill>
          <a:blip r:embed="rId4" cstate="print"/>
          <a:srcRect/>
          <a:stretch>
            <a:fillRect/>
          </a:stretch>
        </p:blipFill>
        <p:spPr bwMode="auto">
          <a:xfrm>
            <a:off x="8717169" y="1427410"/>
            <a:ext cx="2819400" cy="2798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par>
                                <p:cTn id="30" presetID="9"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par>
                                <p:cTn id="33" presetID="9" presetClass="entr" presetSubtype="0"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dissolve">
                                      <p:cBhvr>
                                        <p:cTn id="35" dur="500"/>
                                        <p:tgtEl>
                                          <p:spTgt spid="3">
                                            <p:txEl>
                                              <p:pRg st="7" end="7"/>
                                            </p:txEl>
                                          </p:spTgt>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childTnLst>
                                </p:cTn>
                              </p:par>
                              <p:par>
                                <p:cTn id="38" presetID="9"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dissolve">
                                      <p:cBhvr>
                                        <p:cTn id="40" dur="500"/>
                                        <p:tgtEl>
                                          <p:spTgt spid="5"/>
                                        </p:tgtEl>
                                      </p:cBhvr>
                                    </p:animEffect>
                                  </p:childTnLst>
                                </p:cTn>
                              </p:par>
                              <p:par>
                                <p:cTn id="41" presetID="9"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dissolve">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8875"/>
            <a:ext cx="12192000" cy="1325563"/>
          </a:xfrm>
        </p:spPr>
        <p:txBody>
          <a:bodyPr rtlCol="0">
            <a:normAutofit/>
          </a:bodyPr>
          <a:lstStyle/>
          <a:p>
            <a:pPr algn="ctr" eaLnBrk="1" fontAlgn="auto" hangingPunct="1">
              <a:spcAft>
                <a:spcPts val="0"/>
              </a:spcAft>
              <a:defRPr/>
            </a:pPr>
            <a:r>
              <a:rPr lang="el-GR" sz="3200" b="1" dirty="0">
                <a:solidFill>
                  <a:srgbClr val="C00000"/>
                </a:solidFill>
                <a:latin typeface="+mn-lt"/>
              </a:rPr>
              <a:t>5</a:t>
            </a:r>
            <a:r>
              <a:rPr lang="el-GR" sz="3200" b="1" baseline="30000" dirty="0">
                <a:solidFill>
                  <a:srgbClr val="C00000"/>
                </a:solidFill>
                <a:latin typeface="+mn-lt"/>
              </a:rPr>
              <a:t>η</a:t>
            </a:r>
            <a:r>
              <a:rPr lang="el-GR" sz="3200" b="1" dirty="0">
                <a:solidFill>
                  <a:srgbClr val="C00000"/>
                </a:solidFill>
                <a:latin typeface="+mn-lt"/>
              </a:rPr>
              <a:t> Περίπτωση: </a:t>
            </a:r>
            <a:r>
              <a:rPr lang="el-GR" sz="3200" b="1" dirty="0">
                <a:latin typeface="+mn-lt"/>
              </a:rPr>
              <a:t>Υψηλός πυρετός ακολουθούμενος από </a:t>
            </a:r>
            <a:r>
              <a:rPr lang="el-GR" sz="3200" b="1" dirty="0" err="1">
                <a:latin typeface="+mn-lt"/>
              </a:rPr>
              <a:t>κηλιδοβλατιδώδες</a:t>
            </a:r>
            <a:r>
              <a:rPr lang="el-GR" sz="3200" b="1" dirty="0">
                <a:latin typeface="+mn-lt"/>
              </a:rPr>
              <a:t> εξάνθημα</a:t>
            </a:r>
          </a:p>
        </p:txBody>
      </p:sp>
      <p:sp>
        <p:nvSpPr>
          <p:cNvPr id="3" name="2 - Θέση περιεχομένου"/>
          <p:cNvSpPr>
            <a:spLocks noGrp="1"/>
          </p:cNvSpPr>
          <p:nvPr>
            <p:ph idx="1"/>
          </p:nvPr>
        </p:nvSpPr>
        <p:spPr>
          <a:xfrm>
            <a:off x="6950" y="1956250"/>
            <a:ext cx="10850563" cy="4351338"/>
          </a:xfrm>
        </p:spPr>
        <p:txBody>
          <a:bodyPr/>
          <a:lstStyle/>
          <a:p>
            <a:pPr eaLnBrk="1" hangingPunct="1">
              <a:buFont typeface="Wingdings" pitchFamily="2" charset="2"/>
              <a:buChar char="Ø"/>
            </a:pPr>
            <a:r>
              <a:rPr lang="el-GR" sz="2400" dirty="0"/>
              <a:t>Περιγραφή Εξανθήματος</a:t>
            </a:r>
          </a:p>
          <a:p>
            <a:pPr lvl="1" eaLnBrk="1" hangingPunct="1">
              <a:buFont typeface="Wingdings" pitchFamily="2" charset="2"/>
              <a:buChar char="ü"/>
            </a:pPr>
            <a:r>
              <a:rPr lang="el-GR" sz="2000" dirty="0" err="1"/>
              <a:t>Κηλιδοβλατιδώδες</a:t>
            </a:r>
            <a:endParaRPr lang="el-GR" sz="2000" dirty="0"/>
          </a:p>
          <a:p>
            <a:pPr lvl="1" eaLnBrk="1" hangingPunct="1">
              <a:buFont typeface="Wingdings" pitchFamily="2" charset="2"/>
              <a:buChar char="ü"/>
            </a:pPr>
            <a:r>
              <a:rPr lang="el-GR" sz="2000" dirty="0"/>
              <a:t>Κεντρομόλος κατανομή</a:t>
            </a:r>
          </a:p>
          <a:p>
            <a:pPr eaLnBrk="1" hangingPunct="1">
              <a:buFont typeface="Wingdings" pitchFamily="2" charset="2"/>
              <a:buChar char="Ø"/>
            </a:pPr>
            <a:r>
              <a:rPr lang="el-GR" sz="2400" dirty="0" err="1"/>
              <a:t>Συνοδά</a:t>
            </a:r>
            <a:r>
              <a:rPr lang="el-GR" sz="2400" dirty="0"/>
              <a:t> συμπτώματα- Σημεία</a:t>
            </a:r>
          </a:p>
          <a:p>
            <a:pPr lvl="1" eaLnBrk="1" hangingPunct="1">
              <a:buFont typeface="Wingdings" pitchFamily="2" charset="2"/>
              <a:buChar char="ü"/>
            </a:pPr>
            <a:r>
              <a:rPr lang="el-GR" sz="2000" b="1" dirty="0" err="1">
                <a:solidFill>
                  <a:srgbClr val="002060"/>
                </a:solidFill>
              </a:rPr>
              <a:t>Υπερπυρεξία</a:t>
            </a:r>
            <a:r>
              <a:rPr lang="el-GR" sz="2000" b="1" dirty="0">
                <a:solidFill>
                  <a:srgbClr val="002060"/>
                </a:solidFill>
              </a:rPr>
              <a:t> διάρκειας 3 ημερών προηγηθείσα του εξανθήματος</a:t>
            </a:r>
          </a:p>
          <a:p>
            <a:pPr lvl="1" eaLnBrk="1" hangingPunct="1">
              <a:buFont typeface="Wingdings" pitchFamily="2" charset="2"/>
              <a:buChar char="ü"/>
            </a:pPr>
            <a:r>
              <a:rPr lang="el-GR" sz="2000" dirty="0"/>
              <a:t>Σε μικρό ποσοστό πυρετικοί σπασμοί (κυρίως στα βρέφη)</a:t>
            </a:r>
          </a:p>
          <a:p>
            <a:pPr lvl="1" eaLnBrk="1" hangingPunct="1">
              <a:buFont typeface="Wingdings" pitchFamily="2" charset="2"/>
              <a:buChar char="ü"/>
            </a:pPr>
            <a:r>
              <a:rPr lang="el-GR" sz="2000" dirty="0"/>
              <a:t>Ευερεθιστότητα</a:t>
            </a:r>
          </a:p>
          <a:p>
            <a:pPr lvl="1" eaLnBrk="1" hangingPunct="1">
              <a:buFont typeface="Wingdings" pitchFamily="2" charset="2"/>
              <a:buChar char="ü"/>
            </a:pPr>
            <a:r>
              <a:rPr lang="el-GR" sz="2000" dirty="0"/>
              <a:t>Υποχώρηση του εξανθήματος σε 1-2 μέρες</a:t>
            </a:r>
          </a:p>
          <a:p>
            <a:pPr eaLnBrk="1" hangingPunct="1">
              <a:buFont typeface="Wingdings" pitchFamily="2" charset="2"/>
              <a:buChar char="Ø"/>
            </a:pPr>
            <a:r>
              <a:rPr lang="el-GR" sz="2400" dirty="0"/>
              <a:t>Διάγνωση</a:t>
            </a:r>
          </a:p>
          <a:p>
            <a:pPr lvl="1" eaLnBrk="1" hangingPunct="1">
              <a:buFont typeface="Wingdings" pitchFamily="2" charset="2"/>
              <a:buChar char="ü"/>
            </a:pPr>
            <a:r>
              <a:rPr lang="el-GR" sz="2000" dirty="0"/>
              <a:t>Κλινική εικόνα θέτει την υποψία</a:t>
            </a:r>
            <a:r>
              <a:rPr lang="el-GR" sz="2000" b="1" dirty="0">
                <a:solidFill>
                  <a:srgbClr val="C00000"/>
                </a:solidFill>
              </a:rPr>
              <a:t> αιφνιδίου εξανθήματος (ανθρώπινος </a:t>
            </a:r>
            <a:r>
              <a:rPr lang="el-GR" sz="2000" b="1" dirty="0" err="1">
                <a:solidFill>
                  <a:srgbClr val="C00000"/>
                </a:solidFill>
              </a:rPr>
              <a:t>ερπητοϊός</a:t>
            </a:r>
            <a:r>
              <a:rPr lang="el-GR" sz="2000" b="1" dirty="0">
                <a:solidFill>
                  <a:srgbClr val="C00000"/>
                </a:solidFill>
              </a:rPr>
              <a:t> τύπου 6 ή 7)</a:t>
            </a:r>
          </a:p>
          <a:p>
            <a:pPr lvl="1" eaLnBrk="1" hangingPunct="1">
              <a:buFont typeface="Wingdings" pitchFamily="2" charset="2"/>
              <a:buChar char="ü"/>
            </a:pPr>
            <a:r>
              <a:rPr lang="el-GR" sz="2000" b="1" dirty="0"/>
              <a:t>Απαιτείται </a:t>
            </a:r>
            <a:r>
              <a:rPr lang="el-GR" sz="2000" dirty="0"/>
              <a:t>ορολογική επιβεβαίωση με ειδικά </a:t>
            </a:r>
            <a:r>
              <a:rPr lang="en-US" sz="2000" dirty="0" err="1"/>
              <a:t>IgM</a:t>
            </a:r>
            <a:r>
              <a:rPr lang="en-US" sz="2000" dirty="0"/>
              <a:t>, </a:t>
            </a:r>
            <a:r>
              <a:rPr lang="en-US" sz="2000" dirty="0" err="1"/>
              <a:t>IgG</a:t>
            </a:r>
            <a:r>
              <a:rPr lang="en-US" sz="2000" dirty="0"/>
              <a:t> </a:t>
            </a:r>
            <a:r>
              <a:rPr lang="el-GR" sz="2000" dirty="0"/>
              <a:t>για </a:t>
            </a:r>
            <a:r>
              <a:rPr lang="el-GR" sz="2000" dirty="0" err="1"/>
              <a:t>διαφοροδιάγνωση</a:t>
            </a:r>
            <a:r>
              <a:rPr lang="el-GR" sz="2000" dirty="0"/>
              <a:t> από ιλαρά, </a:t>
            </a:r>
            <a:r>
              <a:rPr lang="el-GR" sz="2000" dirty="0" err="1"/>
              <a:t>ερυρθά</a:t>
            </a:r>
            <a:r>
              <a:rPr lang="el-GR" sz="2000" dirty="0"/>
              <a:t>.</a:t>
            </a:r>
            <a:endParaRPr lang="el-GR" sz="2000" b="1" dirty="0"/>
          </a:p>
        </p:txBody>
      </p:sp>
      <p:cxnSp>
        <p:nvCxnSpPr>
          <p:cNvPr id="5" name="4 - Ευθεία γραμμή σύνδεσης"/>
          <p:cNvCxnSpPr/>
          <p:nvPr/>
        </p:nvCxnSpPr>
        <p:spPr>
          <a:xfrm flipV="1">
            <a:off x="750888" y="1286063"/>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5 - Εικόνα" descr="roseola-infantum_400_268_70.jpg"/>
          <p:cNvPicPr>
            <a:picLocks noChangeAspect="1"/>
          </p:cNvPicPr>
          <p:nvPr/>
        </p:nvPicPr>
        <p:blipFill>
          <a:blip r:embed="rId2" cstate="print"/>
          <a:stretch>
            <a:fillRect/>
          </a:stretch>
        </p:blipFill>
        <p:spPr>
          <a:xfrm>
            <a:off x="7775024" y="1843886"/>
            <a:ext cx="3717316" cy="24906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dissolve">
                                      <p:cBhvr>
                                        <p:cTn id="35" dur="500"/>
                                        <p:tgtEl>
                                          <p:spTgt spid="3">
                                            <p:txEl>
                                              <p:pRg st="8" end="8"/>
                                            </p:txEl>
                                          </p:spTgt>
                                        </p:tgtEl>
                                      </p:cBhvr>
                                    </p:animEffect>
                                  </p:childTnLst>
                                </p:cTn>
                              </p:par>
                              <p:par>
                                <p:cTn id="36" presetID="9"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dissolve">
                                      <p:cBhvr>
                                        <p:cTn id="38" dur="500"/>
                                        <p:tgtEl>
                                          <p:spTgt spid="3">
                                            <p:txEl>
                                              <p:pRg st="9" end="9"/>
                                            </p:txEl>
                                          </p:spTgt>
                                        </p:tgtEl>
                                      </p:cBhvr>
                                    </p:animEffect>
                                  </p:childTnLst>
                                </p:cTn>
                              </p:par>
                              <p:par>
                                <p:cTn id="39" presetID="9" presetClass="entr" presetSubtype="0"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dissolve">
                                      <p:cBhvr>
                                        <p:cTn id="4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81088" y="-30480"/>
            <a:ext cx="10515600" cy="1000125"/>
          </a:xfrm>
        </p:spPr>
        <p:txBody>
          <a:bodyPr rtlCol="0">
            <a:normAutofit/>
          </a:bodyPr>
          <a:lstStyle/>
          <a:p>
            <a:pPr eaLnBrk="1" fontAlgn="auto" hangingPunct="1">
              <a:spcAft>
                <a:spcPts val="0"/>
              </a:spcAft>
              <a:defRPr/>
            </a:pPr>
            <a:r>
              <a:rPr lang="el-GR" sz="4000" b="1" dirty="0">
                <a:latin typeface="+mn-lt"/>
              </a:rPr>
              <a:t>                    </a:t>
            </a:r>
            <a:r>
              <a:rPr lang="el-GR" sz="3200" b="1" dirty="0" err="1">
                <a:latin typeface="+mn-lt"/>
              </a:rPr>
              <a:t>Κηλιδοβλατιδώδες</a:t>
            </a:r>
            <a:r>
              <a:rPr lang="el-GR" sz="3200" b="1" dirty="0">
                <a:latin typeface="+mn-lt"/>
              </a:rPr>
              <a:t> εξάνθημα</a:t>
            </a:r>
          </a:p>
        </p:txBody>
      </p:sp>
      <p:sp>
        <p:nvSpPr>
          <p:cNvPr id="3" name="Θέση περιεχομένου 2"/>
          <p:cNvSpPr>
            <a:spLocks noGrp="1"/>
          </p:cNvSpPr>
          <p:nvPr>
            <p:ph idx="1"/>
          </p:nvPr>
        </p:nvSpPr>
        <p:spPr>
          <a:xfrm>
            <a:off x="838200" y="2651759"/>
            <a:ext cx="8930640" cy="3841115"/>
          </a:xfrm>
        </p:spPr>
        <p:txBody>
          <a:bodyPr rtlCol="0">
            <a:normAutofit/>
          </a:bodyPr>
          <a:lstStyle/>
          <a:p>
            <a:pPr eaLnBrk="1" fontAlgn="auto" hangingPunct="1">
              <a:spcAft>
                <a:spcPts val="0"/>
              </a:spcAft>
              <a:buFont typeface="Arial" panose="020B0604020202020204" pitchFamily="34" charset="0"/>
              <a:buChar char="•"/>
              <a:defRPr/>
            </a:pPr>
            <a:endParaRPr lang="el-GR" dirty="0"/>
          </a:p>
          <a:p>
            <a:pPr eaLnBrk="1" fontAlgn="auto" hangingPunct="1">
              <a:spcAft>
                <a:spcPts val="0"/>
              </a:spcAft>
              <a:buClr>
                <a:schemeClr val="accent1"/>
              </a:buClr>
              <a:buFont typeface="Wingdings" panose="05000000000000000000" pitchFamily="2" charset="2"/>
              <a:buChar char="Ø"/>
              <a:defRPr/>
            </a:pPr>
            <a:r>
              <a:rPr lang="el-GR" sz="2400" dirty="0">
                <a:solidFill>
                  <a:srgbClr val="0070C0"/>
                </a:solidFill>
              </a:rPr>
              <a:t> </a:t>
            </a:r>
            <a:r>
              <a:rPr lang="el-GR" sz="2400" dirty="0"/>
              <a:t> Στρεπτοκοκκική λοίμωξη</a:t>
            </a:r>
          </a:p>
          <a:p>
            <a:pPr marL="0" indent="0" eaLnBrk="1" fontAlgn="auto" hangingPunct="1">
              <a:spcAft>
                <a:spcPts val="0"/>
              </a:spcAft>
              <a:buClr>
                <a:schemeClr val="accent1"/>
              </a:buClr>
              <a:buNone/>
              <a:defRPr/>
            </a:pPr>
            <a:endParaRPr lang="el-GR" sz="2400" dirty="0"/>
          </a:p>
          <a:p>
            <a:pPr eaLnBrk="1" fontAlgn="auto" hangingPunct="1">
              <a:spcAft>
                <a:spcPts val="0"/>
              </a:spcAft>
              <a:buClr>
                <a:srgbClr val="0070C0"/>
              </a:buClr>
              <a:buFont typeface="Wingdings" panose="05000000000000000000" pitchFamily="2" charset="2"/>
              <a:buChar char="Ø"/>
              <a:defRPr/>
            </a:pPr>
            <a:r>
              <a:rPr lang="el-GR" sz="2400" dirty="0"/>
              <a:t>  Σταφυλοκοκκική λοίμωξη</a:t>
            </a:r>
          </a:p>
          <a:p>
            <a:pPr marL="0" indent="0" eaLnBrk="1" fontAlgn="auto" hangingPunct="1">
              <a:spcAft>
                <a:spcPts val="0"/>
              </a:spcAft>
              <a:buClr>
                <a:srgbClr val="0070C0"/>
              </a:buClr>
              <a:buNone/>
              <a:defRPr/>
            </a:pPr>
            <a:r>
              <a:rPr lang="el-GR" sz="2400" dirty="0"/>
              <a:t>  </a:t>
            </a:r>
          </a:p>
          <a:p>
            <a:pPr eaLnBrk="1" fontAlgn="auto" hangingPunct="1">
              <a:spcAft>
                <a:spcPts val="0"/>
              </a:spcAft>
              <a:buClr>
                <a:srgbClr val="0070C0"/>
              </a:buClr>
              <a:buFont typeface="Wingdings" panose="05000000000000000000" pitchFamily="2" charset="2"/>
              <a:buChar char="Ø"/>
              <a:defRPr/>
            </a:pPr>
            <a:r>
              <a:rPr lang="el-GR" sz="2400" dirty="0"/>
              <a:t>  </a:t>
            </a:r>
            <a:r>
              <a:rPr lang="el-GR" sz="2400" dirty="0" err="1"/>
              <a:t>Ρικέτσιες</a:t>
            </a:r>
            <a:r>
              <a:rPr lang="el-GR" sz="2400" dirty="0"/>
              <a:t>                           </a:t>
            </a:r>
          </a:p>
        </p:txBody>
      </p:sp>
      <p:cxnSp>
        <p:nvCxnSpPr>
          <p:cNvPr id="11" name="3 - Ευθεία γραμμή σύνδεσης">
            <a:extLst>
              <a:ext uri="{FF2B5EF4-FFF2-40B4-BE49-F238E27FC236}">
                <a16:creationId xmlns:a16="http://schemas.microsoft.com/office/drawing/2014/main" xmlns="" id="{E4215211-5AC7-4C3E-8990-75055F2A9278}"/>
              </a:ext>
            </a:extLst>
          </p:cNvPr>
          <p:cNvCxnSpPr/>
          <p:nvPr/>
        </p:nvCxnSpPr>
        <p:spPr>
          <a:xfrm flipV="1">
            <a:off x="776288" y="1023303"/>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Ορθογώνιο 4">
            <a:extLst>
              <a:ext uri="{FF2B5EF4-FFF2-40B4-BE49-F238E27FC236}">
                <a16:creationId xmlns:a16="http://schemas.microsoft.com/office/drawing/2014/main" xmlns="" id="{A1D6A2ED-A47C-4F6F-A935-F062E3AAF480}"/>
              </a:ext>
            </a:extLst>
          </p:cNvPr>
          <p:cNvSpPr/>
          <p:nvPr/>
        </p:nvSpPr>
        <p:spPr>
          <a:xfrm>
            <a:off x="838200" y="1691640"/>
            <a:ext cx="3087688" cy="7416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err="1"/>
              <a:t>Βακτηριακά</a:t>
            </a:r>
            <a:r>
              <a:rPr lang="el-GR" sz="2800" b="1" dirty="0"/>
              <a:t> αίτια </a:t>
            </a:r>
            <a:endParaRPr lang="en-US" sz="2800" b="1" dirty="0"/>
          </a:p>
        </p:txBody>
      </p:sp>
      <p:pic>
        <p:nvPicPr>
          <p:cNvPr id="6" name="Εικόνα 5">
            <a:extLst>
              <a:ext uri="{FF2B5EF4-FFF2-40B4-BE49-F238E27FC236}">
                <a16:creationId xmlns:a16="http://schemas.microsoft.com/office/drawing/2014/main" xmlns="" id="{266D9388-0136-4436-B932-16FDA9CBE9DB}"/>
              </a:ext>
            </a:extLst>
          </p:cNvPr>
          <p:cNvPicPr>
            <a:picLocks noChangeAspect="1"/>
          </p:cNvPicPr>
          <p:nvPr/>
        </p:nvPicPr>
        <p:blipFill>
          <a:blip r:embed="rId2" cstate="print"/>
          <a:stretch>
            <a:fillRect/>
          </a:stretch>
        </p:blipFill>
        <p:spPr>
          <a:xfrm>
            <a:off x="7732714" y="2330748"/>
            <a:ext cx="3429952" cy="2160288"/>
          </a:xfrm>
          <a:prstGeom prst="ellipse">
            <a:avLst/>
          </a:prstGeom>
          <a:ln>
            <a:noFill/>
          </a:ln>
          <a:effectLst>
            <a:softEdge rad="11250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p:cNvPicPr>
            <a:picLocks noChangeAspect="1"/>
          </p:cNvPicPr>
          <p:nvPr/>
        </p:nvPicPr>
        <p:blipFill rotWithShape="1">
          <a:blip r:embed="rId2" cstate="print"/>
          <a:srcRect l="-124" b="20509"/>
          <a:stretch/>
        </p:blipFill>
        <p:spPr>
          <a:xfrm>
            <a:off x="428625" y="3009900"/>
            <a:ext cx="3500438" cy="3482975"/>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3" cstate="print"/>
          <a:stretch>
            <a:fillRect/>
          </a:stretch>
        </p:blipFill>
        <p:spPr>
          <a:xfrm>
            <a:off x="8889827" y="1413668"/>
            <a:ext cx="3438525" cy="2884488"/>
          </a:xfrm>
          <a:prstGeom prst="rect">
            <a:avLst/>
          </a:prstGeom>
          <a:ln>
            <a:noFill/>
          </a:ln>
          <a:effectLst>
            <a:outerShdw blurRad="190500" algn="tl" rotWithShape="0">
              <a:srgbClr val="000000">
                <a:alpha val="70000"/>
              </a:srgbClr>
            </a:outerShdw>
          </a:effectLst>
        </p:spPr>
      </p:pic>
      <p:pic>
        <p:nvPicPr>
          <p:cNvPr id="9" name="Εικόνα 8"/>
          <p:cNvPicPr>
            <a:picLocks noChangeAspect="1"/>
          </p:cNvPicPr>
          <p:nvPr/>
        </p:nvPicPr>
        <p:blipFill>
          <a:blip r:embed="rId4" cstate="print"/>
          <a:stretch>
            <a:fillRect/>
          </a:stretch>
        </p:blipFill>
        <p:spPr>
          <a:xfrm>
            <a:off x="8872538" y="4002088"/>
            <a:ext cx="3438525" cy="2889250"/>
          </a:xfrm>
          <a:prstGeom prst="rect">
            <a:avLst/>
          </a:prstGeom>
          <a:ln>
            <a:noFill/>
          </a:ln>
          <a:effectLst>
            <a:outerShdw blurRad="190500" algn="tl" rotWithShape="0">
              <a:srgbClr val="000000">
                <a:alpha val="70000"/>
              </a:srgbClr>
            </a:outerShdw>
          </a:effectLst>
        </p:spPr>
      </p:pic>
      <p:sp>
        <p:nvSpPr>
          <p:cNvPr id="14" name="Φυσαλίδα ομιλίας: Έλλειψη 13"/>
          <p:cNvSpPr/>
          <p:nvPr/>
        </p:nvSpPr>
        <p:spPr>
          <a:xfrm>
            <a:off x="615950" y="5768975"/>
            <a:ext cx="3125788" cy="765175"/>
          </a:xfrm>
          <a:prstGeom prst="wedgeEllipseCallout">
            <a:avLst>
              <a:gd name="adj1" fmla="val -3865"/>
              <a:gd name="adj2" fmla="val 2032"/>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400" b="1" dirty="0"/>
              <a:t>Λευκάζει στην πίεση </a:t>
            </a:r>
          </a:p>
        </p:txBody>
      </p:sp>
      <p:pic>
        <p:nvPicPr>
          <p:cNvPr id="15" name="Εικόνα 14"/>
          <p:cNvPicPr>
            <a:picLocks noChangeAspect="1"/>
          </p:cNvPicPr>
          <p:nvPr/>
        </p:nvPicPr>
        <p:blipFill>
          <a:blip r:embed="rId5" cstate="print"/>
          <a:stretch>
            <a:fillRect/>
          </a:stretch>
        </p:blipFill>
        <p:spPr>
          <a:xfrm>
            <a:off x="4851400" y="3856038"/>
            <a:ext cx="3194050" cy="2678112"/>
          </a:xfrm>
          <a:prstGeom prst="rect">
            <a:avLst/>
          </a:prstGeom>
          <a:ln>
            <a:noFill/>
          </a:ln>
          <a:effectLst>
            <a:outerShdw blurRad="190500" algn="tl" rotWithShape="0">
              <a:srgbClr val="000000">
                <a:alpha val="70000"/>
              </a:srgbClr>
            </a:outerShdw>
          </a:effectLst>
        </p:spPr>
      </p:pic>
      <p:sp>
        <p:nvSpPr>
          <p:cNvPr id="17" name="Βέλος: Κάτω 16"/>
          <p:cNvSpPr/>
          <p:nvPr/>
        </p:nvSpPr>
        <p:spPr>
          <a:xfrm rot="3364932">
            <a:off x="6881018" y="3647282"/>
            <a:ext cx="677863" cy="1219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9" name="Βέλος: Κάτω 18"/>
          <p:cNvSpPr/>
          <p:nvPr/>
        </p:nvSpPr>
        <p:spPr>
          <a:xfrm rot="18060991">
            <a:off x="9982762" y="1898843"/>
            <a:ext cx="677863" cy="1219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20" name="Βέλος: Κάτω 19"/>
          <p:cNvSpPr/>
          <p:nvPr/>
        </p:nvSpPr>
        <p:spPr>
          <a:xfrm rot="3684726">
            <a:off x="11014868" y="4116793"/>
            <a:ext cx="677863" cy="12192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7421" name="TextBox 20"/>
          <p:cNvSpPr txBox="1">
            <a:spLocks noChangeArrowheads="1"/>
          </p:cNvSpPr>
          <p:nvPr/>
        </p:nvSpPr>
        <p:spPr bwMode="auto">
          <a:xfrm>
            <a:off x="6202363" y="6027738"/>
            <a:ext cx="2144712" cy="400050"/>
          </a:xfrm>
          <a:prstGeom prst="rect">
            <a:avLst/>
          </a:prstGeom>
          <a:noFill/>
          <a:ln w="9525">
            <a:noFill/>
            <a:miter lim="800000"/>
            <a:headEnd/>
            <a:tailEnd/>
          </a:ln>
        </p:spPr>
        <p:txBody>
          <a:bodyPr>
            <a:spAutoFit/>
          </a:bodyPr>
          <a:lstStyle/>
          <a:p>
            <a:r>
              <a:rPr lang="el-GR" sz="2000" b="1">
                <a:latin typeface="Calibri" pitchFamily="34" charset="0"/>
              </a:rPr>
              <a:t>Γραμμές </a:t>
            </a:r>
            <a:r>
              <a:rPr lang="en-US" sz="2000" b="1">
                <a:latin typeface="Calibri" pitchFamily="34" charset="0"/>
              </a:rPr>
              <a:t>Pastia</a:t>
            </a:r>
            <a:endParaRPr lang="el-GR" sz="2000" b="1">
              <a:latin typeface="Calibri" pitchFamily="34" charset="0"/>
            </a:endParaRPr>
          </a:p>
        </p:txBody>
      </p:sp>
      <mc:AlternateContent xmlns:mc="http://schemas.openxmlformats.org/markup-compatibility/2006" xmlns:a14="http://schemas.microsoft.com/office/drawing/2010/main">
        <mc:Choice Requires="a14">
          <p:sp>
            <p:nvSpPr>
              <p:cNvPr id="6" name="Τίτλος 5">
                <a:extLst>
                  <a:ext uri="{FF2B5EF4-FFF2-40B4-BE49-F238E27FC236}">
                    <a16:creationId xmlns:a16="http://schemas.microsoft.com/office/drawing/2014/main" xmlns="" id="{5ED40926-04B1-40D0-AED5-25CE4EEF4FFF}"/>
                  </a:ext>
                </a:extLst>
              </p:cNvPr>
              <p:cNvSpPr>
                <a:spLocks noGrp="1"/>
              </p:cNvSpPr>
              <p:nvPr>
                <p:ph type="title"/>
              </p:nvPr>
            </p:nvSpPr>
            <p:spPr>
              <a:xfrm>
                <a:off x="15240" y="-15239"/>
                <a:ext cx="12192000" cy="1492568"/>
              </a:xfrm>
            </p:spPr>
            <p:txBody>
              <a:bodyPr/>
              <a:lstStyle/>
              <a:p>
                <a14:m>
                  <m:oMath xmlns:m="http://schemas.openxmlformats.org/officeDocument/2006/math">
                    <m:sSup>
                      <m:sSupPr>
                        <m:ctrlPr>
                          <a:rPr lang="el-GR" sz="3200" b="1" i="1" smtClean="0">
                            <a:solidFill>
                              <a:srgbClr val="C00000"/>
                            </a:solidFill>
                            <a:latin typeface="Cambria Math"/>
                          </a:rPr>
                        </m:ctrlPr>
                      </m:sSupPr>
                      <m:e>
                        <m:r>
                          <a:rPr lang="el-GR" sz="3200" b="1" i="1" smtClean="0">
                            <a:solidFill>
                              <a:srgbClr val="C00000"/>
                            </a:solidFill>
                            <a:latin typeface="Cambria Math" panose="02040503050406030204" pitchFamily="18" charset="0"/>
                          </a:rPr>
                          <m:t>    </m:t>
                        </m:r>
                        <m:r>
                          <a:rPr lang="el-GR" sz="3200" b="1" i="1" smtClean="0">
                            <a:solidFill>
                              <a:srgbClr val="C00000"/>
                            </a:solidFill>
                            <a:latin typeface="Cambria Math" panose="02040503050406030204" pitchFamily="18" charset="0"/>
                          </a:rPr>
                          <m:t>𝟔</m:t>
                        </m:r>
                      </m:e>
                      <m:sup>
                        <m:r>
                          <a:rPr lang="el-GR" sz="3200" b="1" i="1" smtClean="0">
                            <a:solidFill>
                              <a:srgbClr val="C00000"/>
                            </a:solidFill>
                            <a:latin typeface="Cambria Math" panose="02040503050406030204" pitchFamily="18" charset="0"/>
                          </a:rPr>
                          <m:t>𝜼</m:t>
                        </m:r>
                        <m:r>
                          <a:rPr lang="el-GR" sz="3200" b="1" i="1" smtClean="0">
                            <a:solidFill>
                              <a:srgbClr val="C00000"/>
                            </a:solidFill>
                            <a:latin typeface="Cambria Math" panose="02040503050406030204" pitchFamily="18" charset="0"/>
                          </a:rPr>
                          <m:t> </m:t>
                        </m:r>
                      </m:sup>
                    </m:sSup>
                  </m:oMath>
                </a14:m>
                <a:r>
                  <a:rPr lang="el-GR" sz="3200" b="1" dirty="0">
                    <a:solidFill>
                      <a:srgbClr val="C00000"/>
                    </a:solidFill>
                    <a:latin typeface="+mn-lt"/>
                  </a:rPr>
                  <a:t>Περίπτωση: </a:t>
                </a:r>
                <a:r>
                  <a:rPr lang="el-GR" sz="3200" b="1" dirty="0" err="1">
                    <a:latin typeface="+mn-lt"/>
                  </a:rPr>
                  <a:t>Κηλιδοβλατιδώδες</a:t>
                </a:r>
                <a:r>
                  <a:rPr lang="el-GR" sz="3200" b="1" dirty="0">
                    <a:latin typeface="+mn-lt"/>
                  </a:rPr>
                  <a:t>/</a:t>
                </a:r>
                <a:r>
                  <a:rPr lang="el-GR" sz="3200" b="1" dirty="0" err="1">
                    <a:latin typeface="+mn-lt"/>
                  </a:rPr>
                  <a:t>μικροκηλιδώδες</a:t>
                </a:r>
                <a:r>
                  <a:rPr lang="el-GR" sz="3200" b="1" dirty="0">
                    <a:latin typeface="+mn-lt"/>
                  </a:rPr>
                  <a:t> ερύθημα με </a:t>
                </a:r>
                <a:br>
                  <a:rPr lang="el-GR" sz="3200" b="1" dirty="0">
                    <a:latin typeface="+mn-lt"/>
                  </a:rPr>
                </a:br>
                <a:r>
                  <a:rPr lang="el-GR" sz="3200" b="1" dirty="0">
                    <a:latin typeface="+mn-lt"/>
                  </a:rPr>
                  <a:t>                                </a:t>
                </a:r>
                <a:r>
                  <a:rPr lang="el-GR" sz="3200" b="1" dirty="0" err="1">
                    <a:latin typeface="+mn-lt"/>
                  </a:rPr>
                  <a:t>φαρυγγοαμυγδαλίτιδα</a:t>
                </a:r>
                <a:r>
                  <a:rPr lang="el-GR" sz="3200" b="1" dirty="0">
                    <a:latin typeface="+mn-lt"/>
                  </a:rPr>
                  <a:t> και πυρετό</a:t>
                </a:r>
                <a:endParaRPr lang="en-US" sz="3200" b="1" dirty="0">
                  <a:latin typeface="+mn-lt"/>
                </a:endParaRPr>
              </a:p>
            </p:txBody>
          </p:sp>
        </mc:Choice>
        <mc:Fallback xmlns="">
          <p:sp>
            <p:nvSpPr>
              <p:cNvPr id="6" name="Τίτλος 5">
                <a:extLst>
                  <a:ext uri="{FF2B5EF4-FFF2-40B4-BE49-F238E27FC236}">
                    <a16:creationId xmlns:a14="http://schemas.microsoft.com/office/drawing/2010/main" xmlns="" xmlns:a16="http://schemas.microsoft.com/office/drawing/2014/main" id="{5ED40926-04B1-40D0-AED5-25CE4EEF4FFF}"/>
                  </a:ext>
                </a:extLst>
              </p:cNvPr>
              <p:cNvSpPr>
                <a:spLocks noGrp="1" noRot="1" noChangeAspect="1" noMove="1" noResize="1" noEditPoints="1" noAdjustHandles="1" noChangeArrowheads="1" noChangeShapeType="1" noTextEdit="1"/>
              </p:cNvSpPr>
              <p:nvPr>
                <p:ph type="title"/>
              </p:nvPr>
            </p:nvSpPr>
            <p:spPr>
              <a:xfrm>
                <a:off x="15240" y="-15239"/>
                <a:ext cx="12192000" cy="1492568"/>
              </a:xfrm>
              <a:blipFill>
                <a:blip r:embed="rId6" cstate="print"/>
                <a:stretch>
                  <a:fillRect/>
                </a:stretch>
              </a:blipFill>
            </p:spPr>
            <p:txBody>
              <a:bodyPr/>
              <a:lstStyle/>
              <a:p>
                <a:r>
                  <a:rPr lang="en-US">
                    <a:noFill/>
                  </a:rPr>
                  <a:t> </a:t>
                </a:r>
              </a:p>
            </p:txBody>
          </p:sp>
        </mc:Fallback>
      </mc:AlternateContent>
      <p:cxnSp>
        <p:nvCxnSpPr>
          <p:cNvPr id="16" name="3 - Ευθεία γραμμή σύνδεσης">
            <a:extLst>
              <a:ext uri="{FF2B5EF4-FFF2-40B4-BE49-F238E27FC236}">
                <a16:creationId xmlns:a16="http://schemas.microsoft.com/office/drawing/2014/main" xmlns="" id="{BEFE7210-4725-4EA3-9D21-CAD796450936}"/>
              </a:ext>
            </a:extLst>
          </p:cNvPr>
          <p:cNvCxnSpPr/>
          <p:nvPr/>
        </p:nvCxnSpPr>
        <p:spPr>
          <a:xfrm flipV="1">
            <a:off x="776288" y="1373823"/>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Θέση περιεχομένου 9">
                <a:extLst>
                  <a:ext uri="{FF2B5EF4-FFF2-40B4-BE49-F238E27FC236}">
                    <a16:creationId xmlns:a16="http://schemas.microsoft.com/office/drawing/2014/main" xmlns="" id="{71D09AF8-6010-48FF-A158-B0BEB03B5212}"/>
                  </a:ext>
                </a:extLst>
              </p:cNvPr>
              <p:cNvSpPr>
                <a:spLocks noGrp="1"/>
              </p:cNvSpPr>
              <p:nvPr>
                <p:ph idx="1"/>
              </p:nvPr>
            </p:nvSpPr>
            <p:spPr>
              <a:xfrm>
                <a:off x="807244" y="1599881"/>
                <a:ext cx="10515600" cy="4351338"/>
              </a:xfrm>
            </p:spPr>
            <p:txBody>
              <a:bodyPr/>
              <a:lstStyle/>
              <a:p>
                <a:pPr>
                  <a:buClr>
                    <a:schemeClr val="tx1"/>
                  </a:buClr>
                  <a:buFont typeface="Wingdings" panose="05000000000000000000" pitchFamily="2" charset="2"/>
                  <a:buChar char="Ø"/>
                </a:pPr>
                <a:r>
                  <a:rPr lang="el-GR" sz="2400" dirty="0"/>
                  <a:t>Φαρυγγοαμυγδαλίτιδα με </a:t>
                </a:r>
                <a:r>
                  <a:rPr lang="el-GR" sz="2400" b="1" dirty="0">
                    <a:solidFill>
                      <a:srgbClr val="0070C0"/>
                    </a:solidFill>
                  </a:rPr>
                  <a:t>βύσματα</a:t>
                </a:r>
              </a:p>
              <a:p>
                <a:pPr>
                  <a:buClr>
                    <a:schemeClr val="tx1"/>
                  </a:buClr>
                  <a:buFont typeface="Wingdings" panose="05000000000000000000" pitchFamily="2" charset="2"/>
                  <a:buChar char="Ø"/>
                </a:pPr>
                <a:r>
                  <a:rPr lang="el-GR" sz="2400" dirty="0"/>
                  <a:t>Πυρετός (</a:t>
                </a:r>
                <a:r>
                  <a:rPr lang="el-GR" sz="2400" b="1" dirty="0">
                    <a:solidFill>
                      <a:srgbClr val="0070C0"/>
                    </a:solidFill>
                  </a:rPr>
                  <a:t>&gt;38,5</a:t>
                </a:r>
                <a14:m>
                  <m:oMath xmlns:m="http://schemas.openxmlformats.org/officeDocument/2006/math">
                    <m:sPre>
                      <m:sPrePr>
                        <m:ctrlPr>
                          <a:rPr lang="el-GR" sz="2400" b="1" i="1" smtClean="0">
                            <a:solidFill>
                              <a:srgbClr val="0070C0"/>
                            </a:solidFill>
                            <a:latin typeface="Cambria Math"/>
                          </a:rPr>
                        </m:ctrlPr>
                      </m:sPrePr>
                      <m:sub/>
                      <m:sup>
                        <m:r>
                          <a:rPr lang="en-US" sz="2400" b="1" i="1" smtClean="0">
                            <a:solidFill>
                              <a:srgbClr val="0070C0"/>
                            </a:solidFill>
                            <a:latin typeface="Cambria Math" panose="02040503050406030204" pitchFamily="18" charset="0"/>
                          </a:rPr>
                          <m:t>𝒐</m:t>
                        </m:r>
                      </m:sup>
                      <m:e>
                        <m:r>
                          <a:rPr lang="en-US" sz="2400" b="1" i="1" smtClean="0">
                            <a:solidFill>
                              <a:srgbClr val="0070C0"/>
                            </a:solidFill>
                            <a:latin typeface="Cambria Math" panose="02040503050406030204" pitchFamily="18" charset="0"/>
                          </a:rPr>
                          <m:t>𝑪</m:t>
                        </m:r>
                      </m:e>
                    </m:sPre>
                  </m:oMath>
                </a14:m>
                <a:r>
                  <a:rPr lang="el-GR" sz="2400" dirty="0"/>
                  <a:t>)</a:t>
                </a:r>
              </a:p>
              <a:p>
                <a:pPr>
                  <a:buClr>
                    <a:schemeClr val="tx1"/>
                  </a:buClr>
                  <a:buFont typeface="Wingdings" panose="05000000000000000000" pitchFamily="2" charset="2"/>
                  <a:buChar char="Ø"/>
                </a:pPr>
                <a:r>
                  <a:rPr lang="el-GR" sz="2400" b="1" dirty="0" err="1">
                    <a:solidFill>
                      <a:srgbClr val="0070C0"/>
                    </a:solidFill>
                  </a:rPr>
                  <a:t>Κεφαλοουραία</a:t>
                </a:r>
                <a:r>
                  <a:rPr lang="el-GR" sz="2400" dirty="0"/>
                  <a:t> εξάπλωση του εξανθήματος</a:t>
                </a:r>
                <a:endParaRPr lang="en-US" sz="2400" dirty="0"/>
              </a:p>
            </p:txBody>
          </p:sp>
        </mc:Choice>
        <mc:Fallback xmlns="">
          <p:sp>
            <p:nvSpPr>
              <p:cNvPr id="10" name="Θέση περιεχομένου 9">
                <a:extLst>
                  <a:ext uri="{FF2B5EF4-FFF2-40B4-BE49-F238E27FC236}">
                    <a16:creationId xmlns:a14="http://schemas.microsoft.com/office/drawing/2010/main" xmlns="" xmlns:a16="http://schemas.microsoft.com/office/drawing/2014/main" id="{71D09AF8-6010-48FF-A158-B0BEB03B5212}"/>
                  </a:ext>
                </a:extLst>
              </p:cNvPr>
              <p:cNvSpPr>
                <a:spLocks noGrp="1" noRot="1" noChangeAspect="1" noMove="1" noResize="1" noEditPoints="1" noAdjustHandles="1" noChangeArrowheads="1" noChangeShapeType="1" noTextEdit="1"/>
              </p:cNvSpPr>
              <p:nvPr>
                <p:ph idx="1"/>
              </p:nvPr>
            </p:nvSpPr>
            <p:spPr>
              <a:xfrm>
                <a:off x="807244" y="1599881"/>
                <a:ext cx="10515600" cy="4351338"/>
              </a:xfrm>
              <a:blipFill>
                <a:blip r:embed="rId7" cstate="print"/>
                <a:stretch>
                  <a:fillRect l="-754" t="-1961"/>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82575" y="1825625"/>
            <a:ext cx="7878763" cy="4351338"/>
          </a:xfrm>
        </p:spPr>
        <p:txBody>
          <a:bodyPr rtlCol="0">
            <a:normAutofit/>
          </a:bodyPr>
          <a:lstStyle/>
          <a:p>
            <a:pPr eaLnBrk="1" fontAlgn="auto" hangingPunct="1">
              <a:spcAft>
                <a:spcPts val="0"/>
              </a:spcAft>
              <a:buClr>
                <a:schemeClr val="tx1"/>
              </a:buClr>
              <a:buFont typeface="Wingdings" panose="05000000000000000000" pitchFamily="2" charset="2"/>
              <a:buChar char="Ø"/>
              <a:defRPr/>
            </a:pPr>
            <a:r>
              <a:rPr lang="el-GR" sz="2400" b="1" dirty="0">
                <a:solidFill>
                  <a:srgbClr val="0070C0"/>
                </a:solidFill>
              </a:rPr>
              <a:t>Απολέπιση</a:t>
            </a:r>
            <a:r>
              <a:rPr lang="el-GR" sz="2400" dirty="0"/>
              <a:t> εξανθήματος </a:t>
            </a:r>
          </a:p>
          <a:p>
            <a:pPr eaLnBrk="1" fontAlgn="auto" hangingPunct="1">
              <a:spcAft>
                <a:spcPts val="0"/>
              </a:spcAft>
              <a:buClr>
                <a:schemeClr val="tx1"/>
              </a:buClr>
              <a:buFont typeface="Wingdings" panose="05000000000000000000" pitchFamily="2" charset="2"/>
              <a:buChar char="Ø"/>
              <a:defRPr/>
            </a:pPr>
            <a:endParaRPr lang="el-GR" sz="2400" dirty="0"/>
          </a:p>
          <a:p>
            <a:pPr eaLnBrk="1" fontAlgn="auto" hangingPunct="1">
              <a:spcAft>
                <a:spcPts val="0"/>
              </a:spcAft>
              <a:buClr>
                <a:schemeClr val="tx1"/>
              </a:buClr>
              <a:buFont typeface="Wingdings" panose="05000000000000000000" pitchFamily="2" charset="2"/>
              <a:buChar char="Ø"/>
              <a:defRPr/>
            </a:pPr>
            <a:r>
              <a:rPr lang="el-GR" sz="2400" b="1" dirty="0" err="1">
                <a:solidFill>
                  <a:srgbClr val="0070C0"/>
                </a:solidFill>
              </a:rPr>
              <a:t>Αποφολίδωση</a:t>
            </a:r>
            <a:r>
              <a:rPr lang="el-GR" sz="2400" dirty="0"/>
              <a:t> γλώσσας και έντονη ερυθρότητα </a:t>
            </a:r>
          </a:p>
          <a:p>
            <a:pPr marL="0" indent="0" eaLnBrk="1" fontAlgn="auto" hangingPunct="1">
              <a:spcAft>
                <a:spcPts val="0"/>
              </a:spcAft>
              <a:buFont typeface="Arial" panose="020B0604020202020204" pitchFamily="34" charset="0"/>
              <a:buNone/>
              <a:defRPr/>
            </a:pPr>
            <a:endParaRPr lang="el-GR" dirty="0"/>
          </a:p>
        </p:txBody>
      </p:sp>
      <p:pic>
        <p:nvPicPr>
          <p:cNvPr id="4" name="Εικόνα 3"/>
          <p:cNvPicPr>
            <a:picLocks noChangeAspect="1"/>
          </p:cNvPicPr>
          <p:nvPr/>
        </p:nvPicPr>
        <p:blipFill>
          <a:blip r:embed="rId2" cstate="print"/>
          <a:stretch>
            <a:fillRect/>
          </a:stretch>
        </p:blipFill>
        <p:spPr>
          <a:xfrm>
            <a:off x="1084263" y="3576638"/>
            <a:ext cx="3355975" cy="2981325"/>
          </a:xfrm>
          <a:prstGeom prst="rect">
            <a:avLst/>
          </a:prstGeom>
          <a:ln>
            <a:noFill/>
          </a:ln>
          <a:effectLst>
            <a:outerShdw blurRad="190500" algn="tl" rotWithShape="0">
              <a:srgbClr val="000000">
                <a:alpha val="70000"/>
              </a:srgbClr>
            </a:outerShdw>
          </a:effectLst>
        </p:spPr>
      </p:pic>
      <p:sp>
        <p:nvSpPr>
          <p:cNvPr id="5" name="Βέλος: Κάτω 4"/>
          <p:cNvSpPr/>
          <p:nvPr/>
        </p:nvSpPr>
        <p:spPr>
          <a:xfrm rot="8714458">
            <a:off x="2171700" y="4184650"/>
            <a:ext cx="458788" cy="1046163"/>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6" name="Ορθογώνιο: Στρογγύλεμα γωνιών 5"/>
          <p:cNvSpPr/>
          <p:nvPr/>
        </p:nvSpPr>
        <p:spPr>
          <a:xfrm>
            <a:off x="5193030" y="1556070"/>
            <a:ext cx="6442075" cy="1117600"/>
          </a:xfrm>
          <a:prstGeom prst="roundRect">
            <a:avLst>
              <a:gd name="adj" fmla="val 0"/>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l-GR" sz="2800" b="1" dirty="0">
                <a:solidFill>
                  <a:schemeClr val="bg1"/>
                </a:solidFill>
              </a:rPr>
              <a:t>Β-αιμολυτικός στρεπτόκοκκος ομάδας Α  Οστρακιά</a:t>
            </a:r>
          </a:p>
        </p:txBody>
      </p:sp>
      <p:pic>
        <p:nvPicPr>
          <p:cNvPr id="7" name="Εικόνα 6"/>
          <p:cNvPicPr>
            <a:picLocks noChangeAspect="1"/>
          </p:cNvPicPr>
          <p:nvPr/>
        </p:nvPicPr>
        <p:blipFill>
          <a:blip r:embed="rId3" cstate="print"/>
          <a:stretch>
            <a:fillRect/>
          </a:stretch>
        </p:blipFill>
        <p:spPr>
          <a:xfrm>
            <a:off x="5709171" y="3576637"/>
            <a:ext cx="3355975" cy="2981325"/>
          </a:xfrm>
          <a:prstGeom prst="rect">
            <a:avLst/>
          </a:prstGeom>
          <a:ln>
            <a:noFill/>
          </a:ln>
          <a:effectLst>
            <a:outerShdw blurRad="190500" algn="tl" rotWithShape="0">
              <a:srgbClr val="000000">
                <a:alpha val="70000"/>
              </a:srgbClr>
            </a:outerShdw>
          </a:effectLst>
        </p:spPr>
      </p:pic>
      <mc:AlternateContent xmlns:mc="http://schemas.openxmlformats.org/markup-compatibility/2006" xmlns:a14="http://schemas.microsoft.com/office/drawing/2010/main">
        <mc:Choice Requires="a14">
          <p:sp>
            <p:nvSpPr>
              <p:cNvPr id="9" name="Τίτλος 8">
                <a:extLst>
                  <a:ext uri="{FF2B5EF4-FFF2-40B4-BE49-F238E27FC236}">
                    <a16:creationId xmlns:a16="http://schemas.microsoft.com/office/drawing/2014/main" xmlns="" id="{7747B264-697C-4C3B-8405-FA7714BE9729}"/>
                  </a:ext>
                </a:extLst>
              </p:cNvPr>
              <p:cNvSpPr>
                <a:spLocks noGrp="1"/>
              </p:cNvSpPr>
              <p:nvPr>
                <p:ph type="title"/>
              </p:nvPr>
            </p:nvSpPr>
            <p:spPr>
              <a:xfrm>
                <a:off x="0" y="14605"/>
                <a:ext cx="12192000" cy="1187133"/>
              </a:xfrm>
            </p:spPr>
            <p:txBody>
              <a:bodyPr/>
              <a:lstStyle/>
              <a:p>
                <a14:m>
                  <m:oMath xmlns:m="http://schemas.openxmlformats.org/officeDocument/2006/math">
                    <m:sSup>
                      <m:sSupPr>
                        <m:ctrlPr>
                          <a:rPr lang="el-GR" sz="3200" b="1" i="1" smtClean="0">
                            <a:solidFill>
                              <a:srgbClr val="C00000"/>
                            </a:solidFill>
                            <a:latin typeface="Cambria Math"/>
                          </a:rPr>
                        </m:ctrlPr>
                      </m:sSupPr>
                      <m:e>
                        <m:r>
                          <a:rPr lang="el-GR" sz="3200" b="1" i="1">
                            <a:solidFill>
                              <a:srgbClr val="C00000"/>
                            </a:solidFill>
                            <a:latin typeface="Cambria Math" panose="02040503050406030204" pitchFamily="18" charset="0"/>
                          </a:rPr>
                          <m:t>    </m:t>
                        </m:r>
                        <m:r>
                          <a:rPr lang="el-GR" sz="3200" b="1" i="1" smtClean="0">
                            <a:solidFill>
                              <a:srgbClr val="C00000"/>
                            </a:solidFill>
                            <a:latin typeface="Cambria Math" panose="02040503050406030204" pitchFamily="18" charset="0"/>
                          </a:rPr>
                          <m:t>𝟔</m:t>
                        </m:r>
                      </m:e>
                      <m:sup>
                        <m:r>
                          <a:rPr lang="el-GR" sz="3200" b="1" i="1">
                            <a:solidFill>
                              <a:srgbClr val="C00000"/>
                            </a:solidFill>
                            <a:latin typeface="Cambria Math" panose="02040503050406030204" pitchFamily="18" charset="0"/>
                          </a:rPr>
                          <m:t>𝜼</m:t>
                        </m:r>
                        <m:r>
                          <a:rPr lang="el-GR" sz="3200" b="1" i="1">
                            <a:solidFill>
                              <a:srgbClr val="C00000"/>
                            </a:solidFill>
                            <a:latin typeface="Cambria Math" panose="02040503050406030204" pitchFamily="18" charset="0"/>
                          </a:rPr>
                          <m:t> </m:t>
                        </m:r>
                      </m:sup>
                    </m:sSup>
                  </m:oMath>
                </a14:m>
                <a:r>
                  <a:rPr lang="el-GR" sz="3200" b="1" dirty="0">
                    <a:solidFill>
                      <a:srgbClr val="C00000"/>
                    </a:solidFill>
                    <a:latin typeface="+mn-lt"/>
                  </a:rPr>
                  <a:t>Περίπτωση: </a:t>
                </a:r>
                <a:r>
                  <a:rPr lang="el-GR" sz="3200" b="1" dirty="0" err="1">
                    <a:latin typeface="+mn-lt"/>
                  </a:rPr>
                  <a:t>Κηλιδοβλατιδώδες</a:t>
                </a:r>
                <a:r>
                  <a:rPr lang="el-GR" sz="3200" b="1" dirty="0">
                    <a:latin typeface="+mn-lt"/>
                  </a:rPr>
                  <a:t>/</a:t>
                </a:r>
                <a:r>
                  <a:rPr lang="el-GR" sz="3200" b="1" dirty="0" err="1">
                    <a:latin typeface="+mn-lt"/>
                  </a:rPr>
                  <a:t>μικροκηλιδώδες</a:t>
                </a:r>
                <a:r>
                  <a:rPr lang="el-GR" sz="3200" b="1" dirty="0">
                    <a:latin typeface="+mn-lt"/>
                  </a:rPr>
                  <a:t>          </a:t>
                </a:r>
                <a:br>
                  <a:rPr lang="el-GR" sz="3200" b="1" dirty="0">
                    <a:latin typeface="+mn-lt"/>
                  </a:rPr>
                </a:br>
                <a:r>
                  <a:rPr lang="el-GR" sz="3200" b="1" dirty="0">
                    <a:latin typeface="+mn-lt"/>
                  </a:rPr>
                  <a:t>                                ερύθημα με </a:t>
                </a:r>
                <a:r>
                  <a:rPr lang="el-GR" sz="3200" b="1" dirty="0" err="1">
                    <a:latin typeface="+mn-lt"/>
                  </a:rPr>
                  <a:t>φαρυγγοαμυγδαλίτιδα</a:t>
                </a:r>
                <a:r>
                  <a:rPr lang="el-GR" sz="3200" b="1" dirty="0">
                    <a:latin typeface="+mn-lt"/>
                  </a:rPr>
                  <a:t> και πυρετό</a:t>
                </a:r>
                <a:endParaRPr lang="en-US" sz="3200" dirty="0">
                  <a:latin typeface="+mn-lt"/>
                </a:endParaRPr>
              </a:p>
            </p:txBody>
          </p:sp>
        </mc:Choice>
        <mc:Fallback xmlns="">
          <p:sp>
            <p:nvSpPr>
              <p:cNvPr id="9" name="Τίτλος 8">
                <a:extLst>
                  <a:ext uri="{FF2B5EF4-FFF2-40B4-BE49-F238E27FC236}">
                    <a16:creationId xmlns:a14="http://schemas.microsoft.com/office/drawing/2010/main" xmlns="" xmlns:a16="http://schemas.microsoft.com/office/drawing/2014/main" id="{7747B264-697C-4C3B-8405-FA7714BE9729}"/>
                  </a:ext>
                </a:extLst>
              </p:cNvPr>
              <p:cNvSpPr>
                <a:spLocks noGrp="1" noRot="1" noChangeAspect="1" noMove="1" noResize="1" noEditPoints="1" noAdjustHandles="1" noChangeArrowheads="1" noChangeShapeType="1" noTextEdit="1"/>
              </p:cNvSpPr>
              <p:nvPr>
                <p:ph type="title"/>
              </p:nvPr>
            </p:nvSpPr>
            <p:spPr>
              <a:xfrm>
                <a:off x="0" y="14605"/>
                <a:ext cx="12192000" cy="1187133"/>
              </a:xfrm>
              <a:blipFill>
                <a:blip r:embed="rId4" cstate="print"/>
                <a:stretch>
                  <a:fillRect t="-1026" b="-7692"/>
                </a:stretch>
              </a:blipFill>
            </p:spPr>
            <p:txBody>
              <a:bodyPr/>
              <a:lstStyle/>
              <a:p>
                <a:r>
                  <a:rPr lang="en-US">
                    <a:noFill/>
                  </a:rPr>
                  <a:t> </a:t>
                </a:r>
              </a:p>
            </p:txBody>
          </p:sp>
        </mc:Fallback>
      </mc:AlternateContent>
      <p:cxnSp>
        <p:nvCxnSpPr>
          <p:cNvPr id="11" name="3 - Ευθεία γραμμή σύνδεσης">
            <a:extLst>
              <a:ext uri="{FF2B5EF4-FFF2-40B4-BE49-F238E27FC236}">
                <a16:creationId xmlns:a16="http://schemas.microsoft.com/office/drawing/2014/main" xmlns="" id="{CC7917BE-4185-446A-9B87-A4689792052A}"/>
              </a:ext>
            </a:extLst>
          </p:cNvPr>
          <p:cNvCxnSpPr/>
          <p:nvPr/>
        </p:nvCxnSpPr>
        <p:spPr>
          <a:xfrm flipV="1">
            <a:off x="776288" y="1282383"/>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Φυσαλίδα ομιλίας: Έλλειψη 11">
            <a:extLst>
              <a:ext uri="{FF2B5EF4-FFF2-40B4-BE49-F238E27FC236}">
                <a16:creationId xmlns:a16="http://schemas.microsoft.com/office/drawing/2014/main" xmlns="" id="{EE57221E-C445-4BE9-9C21-8EAA73628020}"/>
              </a:ext>
            </a:extLst>
          </p:cNvPr>
          <p:cNvSpPr/>
          <p:nvPr/>
        </p:nvSpPr>
        <p:spPr>
          <a:xfrm>
            <a:off x="9195549" y="3727608"/>
            <a:ext cx="2673985" cy="980123"/>
          </a:xfrm>
          <a:prstGeom prst="wedgeEllipseCallout">
            <a:avLst>
              <a:gd name="adj1" fmla="val -57879"/>
              <a:gd name="adj2" fmla="val 57163"/>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err="1"/>
              <a:t>Μοροειδής</a:t>
            </a:r>
            <a:r>
              <a:rPr lang="el-GR" sz="2400" b="1" dirty="0"/>
              <a:t> γλώσσα</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65125"/>
            <a:ext cx="10515600" cy="933450"/>
          </a:xfrm>
        </p:spPr>
        <p:txBody>
          <a:bodyPr rtlCol="0">
            <a:normAutofit/>
          </a:bodyPr>
          <a:lstStyle/>
          <a:p>
            <a:pPr eaLnBrk="1" fontAlgn="auto" hangingPunct="1">
              <a:spcAft>
                <a:spcPts val="0"/>
              </a:spcAft>
              <a:defRPr/>
            </a:pPr>
            <a:r>
              <a:rPr lang="el-GR" sz="4000" b="1" dirty="0">
                <a:latin typeface="+mn-lt"/>
              </a:rPr>
              <a:t>                      </a:t>
            </a:r>
          </a:p>
        </p:txBody>
      </p:sp>
      <p:sp>
        <p:nvSpPr>
          <p:cNvPr id="3" name="Θέση περιεχομένου 2"/>
          <p:cNvSpPr>
            <a:spLocks noGrp="1"/>
          </p:cNvSpPr>
          <p:nvPr>
            <p:ph idx="1"/>
          </p:nvPr>
        </p:nvSpPr>
        <p:spPr>
          <a:xfrm>
            <a:off x="674688" y="1355724"/>
            <a:ext cx="10577512" cy="5406707"/>
          </a:xfrm>
        </p:spPr>
        <p:txBody>
          <a:bodyPr rtlCol="0">
            <a:normAutofit/>
          </a:bodyPr>
          <a:lstStyle/>
          <a:p>
            <a:pPr marL="0" indent="0" eaLnBrk="1" fontAlgn="auto" hangingPunct="1">
              <a:spcAft>
                <a:spcPts val="0"/>
              </a:spcAft>
              <a:buFont typeface="Arial" panose="020B0604020202020204" pitchFamily="34" charset="0"/>
              <a:buNone/>
              <a:defRPr/>
            </a:pPr>
            <a:endParaRPr lang="el-GR" sz="3000" b="1" dirty="0"/>
          </a:p>
          <a:p>
            <a:pPr eaLnBrk="1" fontAlgn="auto" hangingPunct="1">
              <a:spcAft>
                <a:spcPts val="0"/>
              </a:spcAft>
              <a:buFont typeface="Wingdings" panose="05000000000000000000" pitchFamily="2" charset="2"/>
              <a:buChar char="Ø"/>
              <a:defRPr/>
            </a:pPr>
            <a:r>
              <a:rPr lang="el-GR" sz="2600" b="1" dirty="0"/>
              <a:t>Διάγνωση</a:t>
            </a:r>
            <a:r>
              <a:rPr lang="el-GR" sz="2600" dirty="0"/>
              <a:t>    </a:t>
            </a:r>
          </a:p>
          <a:p>
            <a:pPr lvl="1" eaLnBrk="1" fontAlgn="auto" hangingPunct="1">
              <a:spcAft>
                <a:spcPts val="0"/>
              </a:spcAft>
              <a:buFont typeface="Wingdings" panose="05000000000000000000" pitchFamily="2" charset="2"/>
              <a:buChar char="ü"/>
              <a:defRPr/>
            </a:pPr>
            <a:r>
              <a:rPr lang="en-US" sz="2200" dirty="0"/>
              <a:t> </a:t>
            </a:r>
            <a:r>
              <a:rPr lang="el-GR" dirty="0"/>
              <a:t>κλινική εικόνα</a:t>
            </a:r>
          </a:p>
          <a:p>
            <a:pPr lvl="1" eaLnBrk="1" fontAlgn="auto" hangingPunct="1">
              <a:spcAft>
                <a:spcPts val="0"/>
              </a:spcAft>
              <a:buFont typeface="Wingdings" panose="05000000000000000000" pitchFamily="2" charset="2"/>
              <a:buChar char="ü"/>
              <a:defRPr/>
            </a:pPr>
            <a:r>
              <a:rPr lang="el-GR" dirty="0"/>
              <a:t> </a:t>
            </a:r>
            <a:r>
              <a:rPr lang="en-US" b="1" dirty="0">
                <a:solidFill>
                  <a:srgbClr val="0070C0"/>
                </a:solidFill>
              </a:rPr>
              <a:t>strep test</a:t>
            </a:r>
            <a:r>
              <a:rPr lang="el-GR" b="1" dirty="0">
                <a:solidFill>
                  <a:srgbClr val="0070C0"/>
                </a:solidFill>
              </a:rPr>
              <a:t> </a:t>
            </a:r>
          </a:p>
          <a:p>
            <a:pPr lvl="1" eaLnBrk="1" fontAlgn="auto" hangingPunct="1">
              <a:spcAft>
                <a:spcPts val="0"/>
              </a:spcAft>
              <a:buFont typeface="Wingdings" panose="05000000000000000000" pitchFamily="2" charset="2"/>
              <a:buChar char="ü"/>
              <a:defRPr/>
            </a:pPr>
            <a:r>
              <a:rPr lang="el-GR" dirty="0"/>
              <a:t> καλλιέργεια φαρυγγικού επιχρίσματος</a:t>
            </a:r>
          </a:p>
          <a:p>
            <a:pPr lvl="1" eaLnBrk="1" fontAlgn="auto" hangingPunct="1">
              <a:spcAft>
                <a:spcPts val="0"/>
              </a:spcAft>
              <a:buFont typeface="Wingdings" panose="05000000000000000000" pitchFamily="2" charset="2"/>
              <a:buChar char="ü"/>
              <a:defRPr/>
            </a:pPr>
            <a:endParaRPr lang="el-GR" sz="2200" dirty="0"/>
          </a:p>
          <a:p>
            <a:pPr eaLnBrk="1" fontAlgn="auto" hangingPunct="1">
              <a:spcAft>
                <a:spcPts val="0"/>
              </a:spcAft>
              <a:buFont typeface="Wingdings" panose="05000000000000000000" pitchFamily="2" charset="2"/>
              <a:buChar char="Ø"/>
              <a:defRPr/>
            </a:pPr>
            <a:r>
              <a:rPr lang="el-GR" sz="2600" b="1" dirty="0"/>
              <a:t>  Επιπλοκές</a:t>
            </a:r>
            <a:r>
              <a:rPr lang="el-GR" sz="2600" dirty="0"/>
              <a:t> </a:t>
            </a:r>
          </a:p>
          <a:p>
            <a:pPr lvl="1" eaLnBrk="1" fontAlgn="auto" hangingPunct="1">
              <a:spcAft>
                <a:spcPts val="0"/>
              </a:spcAft>
              <a:buFont typeface="Wingdings" panose="05000000000000000000" pitchFamily="2" charset="2"/>
              <a:buChar char="ü"/>
              <a:defRPr/>
            </a:pPr>
            <a:r>
              <a:rPr lang="el-GR" dirty="0" err="1"/>
              <a:t>Περιαμγυδαλικά</a:t>
            </a:r>
            <a:r>
              <a:rPr lang="el-GR" dirty="0"/>
              <a:t> αποστήματα</a:t>
            </a:r>
          </a:p>
          <a:p>
            <a:pPr lvl="1" eaLnBrk="1" fontAlgn="auto" hangingPunct="1">
              <a:spcAft>
                <a:spcPts val="0"/>
              </a:spcAft>
              <a:buFont typeface="Wingdings" panose="05000000000000000000" pitchFamily="2" charset="2"/>
              <a:buChar char="ü"/>
              <a:defRPr/>
            </a:pPr>
            <a:r>
              <a:rPr lang="el-GR" dirty="0"/>
              <a:t>Εντοπισμένες λοιμώξεις</a:t>
            </a:r>
          </a:p>
          <a:p>
            <a:pPr lvl="1" eaLnBrk="1" fontAlgn="auto" hangingPunct="1">
              <a:spcAft>
                <a:spcPts val="0"/>
              </a:spcAft>
              <a:buFont typeface="Wingdings" panose="05000000000000000000" pitchFamily="2" charset="2"/>
              <a:buChar char="ü"/>
              <a:defRPr/>
            </a:pPr>
            <a:r>
              <a:rPr lang="el-GR" dirty="0"/>
              <a:t>Ρευματικό πυρετό</a:t>
            </a:r>
          </a:p>
          <a:p>
            <a:pPr lvl="1" eaLnBrk="1" fontAlgn="auto" hangingPunct="1">
              <a:spcAft>
                <a:spcPts val="0"/>
              </a:spcAft>
              <a:buFont typeface="Wingdings" panose="05000000000000000000" pitchFamily="2" charset="2"/>
              <a:buChar char="ü"/>
              <a:defRPr/>
            </a:pPr>
            <a:r>
              <a:rPr lang="el-GR" dirty="0"/>
              <a:t>Οξεία </a:t>
            </a:r>
            <a:r>
              <a:rPr lang="el-GR" dirty="0" err="1"/>
              <a:t>σπειραματονεφρίτιδα</a:t>
            </a:r>
            <a:endParaRPr lang="el-GR" dirty="0"/>
          </a:p>
          <a:p>
            <a:pPr lvl="1" eaLnBrk="1" fontAlgn="auto" hangingPunct="1">
              <a:spcAft>
                <a:spcPts val="0"/>
              </a:spcAft>
              <a:buFont typeface="Wingdings" panose="05000000000000000000" pitchFamily="2" charset="2"/>
              <a:buChar char="ü"/>
              <a:defRPr/>
            </a:pPr>
            <a:r>
              <a:rPr lang="el-GR" dirty="0"/>
              <a:t>Σύνδρομο στρεπτοκοκκικής τοξικής καταπληξίας (</a:t>
            </a:r>
            <a:r>
              <a:rPr lang="en-US" dirty="0"/>
              <a:t>STSS)</a:t>
            </a:r>
            <a:r>
              <a:rPr lang="el-GR" dirty="0"/>
              <a:t> </a:t>
            </a:r>
          </a:p>
        </p:txBody>
      </p:sp>
      <p:sp>
        <p:nvSpPr>
          <p:cNvPr id="6" name="Ορθογώνιο: Στρογγύλεμα γωνιών 5"/>
          <p:cNvSpPr/>
          <p:nvPr/>
        </p:nvSpPr>
        <p:spPr>
          <a:xfrm>
            <a:off x="8293735" y="1633219"/>
            <a:ext cx="3600450" cy="1634172"/>
          </a:xfrm>
          <a:prstGeom prst="roundRect">
            <a:avLst>
              <a:gd name="adj" fmla="val 0"/>
            </a:avLst>
          </a:prstGeom>
        </p:spPr>
        <p:style>
          <a:lnRef idx="1">
            <a:schemeClr val="accent6"/>
          </a:lnRef>
          <a:fillRef idx="3">
            <a:schemeClr val="accent6"/>
          </a:fillRef>
          <a:effectRef idx="2">
            <a:schemeClr val="accent6"/>
          </a:effectRef>
          <a:fontRef idx="minor">
            <a:schemeClr val="lt1"/>
          </a:fontRef>
        </p:style>
        <p:txBody>
          <a:bodyPr anchor="ctr"/>
          <a:lstStyle/>
          <a:p>
            <a:pPr fontAlgn="auto">
              <a:spcBef>
                <a:spcPts val="0"/>
              </a:spcBef>
              <a:spcAft>
                <a:spcPts val="0"/>
              </a:spcAft>
              <a:defRPr/>
            </a:pPr>
            <a:r>
              <a:rPr lang="el-GR" sz="2400" dirty="0" err="1">
                <a:solidFill>
                  <a:schemeClr val="bg1"/>
                </a:solidFill>
              </a:rPr>
              <a:t>Ερυθρογόνος</a:t>
            </a:r>
            <a:r>
              <a:rPr lang="el-GR" sz="2400" dirty="0">
                <a:solidFill>
                  <a:schemeClr val="bg1"/>
                </a:solidFill>
              </a:rPr>
              <a:t> τοξίνη</a:t>
            </a:r>
          </a:p>
          <a:p>
            <a:pPr fontAlgn="auto">
              <a:spcBef>
                <a:spcPts val="0"/>
              </a:spcBef>
              <a:spcAft>
                <a:spcPts val="0"/>
              </a:spcAft>
              <a:defRPr/>
            </a:pPr>
            <a:r>
              <a:rPr lang="el-GR" sz="2400" dirty="0">
                <a:solidFill>
                  <a:schemeClr val="bg1"/>
                </a:solidFill>
              </a:rPr>
              <a:t>Επώαση 2-4 ημερών </a:t>
            </a:r>
          </a:p>
          <a:p>
            <a:pPr fontAlgn="auto">
              <a:spcBef>
                <a:spcPts val="0"/>
              </a:spcBef>
              <a:spcAft>
                <a:spcPts val="0"/>
              </a:spcAft>
              <a:defRPr/>
            </a:pPr>
            <a:r>
              <a:rPr lang="el-GR" sz="2400" dirty="0">
                <a:solidFill>
                  <a:schemeClr val="bg1"/>
                </a:solidFill>
              </a:rPr>
              <a:t>Ηλικία 5-15 ετών</a:t>
            </a:r>
          </a:p>
          <a:p>
            <a:pPr fontAlgn="auto">
              <a:spcBef>
                <a:spcPts val="0"/>
              </a:spcBef>
              <a:spcAft>
                <a:spcPts val="0"/>
              </a:spcAft>
              <a:defRPr/>
            </a:pPr>
            <a:r>
              <a:rPr lang="el-GR" sz="2400" dirty="0">
                <a:solidFill>
                  <a:schemeClr val="bg1"/>
                </a:solidFill>
              </a:rPr>
              <a:t>Μετάδοση με σταγονίδια </a:t>
            </a:r>
          </a:p>
        </p:txBody>
      </p:sp>
      <p:sp>
        <p:nvSpPr>
          <p:cNvPr id="8" name="Φυσαλίδα ομιλίας: Ορθογώνιο με στρογγυλεμένες γωνίες 7"/>
          <p:cNvSpPr/>
          <p:nvPr/>
        </p:nvSpPr>
        <p:spPr>
          <a:xfrm>
            <a:off x="8890317" y="3590610"/>
            <a:ext cx="2682875" cy="2673030"/>
          </a:xfrm>
          <a:prstGeom prst="wedgeRoundRectCallout">
            <a:avLst>
              <a:gd name="adj1" fmla="val -14384"/>
              <a:gd name="adj2" fmla="val 40640"/>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sz="2800" b="1" u="sng" dirty="0">
              <a:solidFill>
                <a:schemeClr val="tx1"/>
              </a:solidFill>
            </a:endParaRPr>
          </a:p>
          <a:p>
            <a:pPr algn="ctr" fontAlgn="auto">
              <a:spcBef>
                <a:spcPts val="0"/>
              </a:spcBef>
              <a:spcAft>
                <a:spcPts val="0"/>
              </a:spcAft>
              <a:defRPr/>
            </a:pPr>
            <a:endParaRPr lang="el-GR" sz="2800" b="1" u="sng" dirty="0">
              <a:solidFill>
                <a:schemeClr val="tx1"/>
              </a:solidFill>
            </a:endParaRPr>
          </a:p>
          <a:p>
            <a:pPr algn="ctr" fontAlgn="auto">
              <a:spcBef>
                <a:spcPts val="0"/>
              </a:spcBef>
              <a:spcAft>
                <a:spcPts val="0"/>
              </a:spcAft>
              <a:defRPr/>
            </a:pPr>
            <a:endParaRPr lang="el-GR" sz="2800" b="1" u="sng" dirty="0">
              <a:solidFill>
                <a:schemeClr val="tx1"/>
              </a:solidFill>
            </a:endParaRPr>
          </a:p>
          <a:p>
            <a:pPr algn="ctr" fontAlgn="auto">
              <a:spcBef>
                <a:spcPts val="0"/>
              </a:spcBef>
              <a:spcAft>
                <a:spcPts val="0"/>
              </a:spcAft>
              <a:defRPr/>
            </a:pPr>
            <a:endParaRPr lang="el-GR" sz="2800" b="1" u="sng" dirty="0">
              <a:solidFill>
                <a:schemeClr val="tx1"/>
              </a:solidFill>
            </a:endParaRPr>
          </a:p>
          <a:p>
            <a:pPr algn="ctr" fontAlgn="auto">
              <a:spcBef>
                <a:spcPts val="0"/>
              </a:spcBef>
              <a:spcAft>
                <a:spcPts val="0"/>
              </a:spcAft>
              <a:defRPr/>
            </a:pPr>
            <a:r>
              <a:rPr lang="en-US" sz="2800" u="sng" dirty="0">
                <a:solidFill>
                  <a:schemeClr val="bg1"/>
                </a:solidFill>
              </a:rPr>
              <a:t>STSS</a:t>
            </a:r>
            <a:endParaRPr lang="el-GR" sz="2800" u="sng" dirty="0">
              <a:solidFill>
                <a:schemeClr val="bg1"/>
              </a:solidFill>
            </a:endParaRP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Υπόταση</a:t>
            </a:r>
          </a:p>
          <a:p>
            <a:pPr marL="342900" indent="-342900" fontAlgn="auto">
              <a:spcBef>
                <a:spcPts val="0"/>
              </a:spcBef>
              <a:spcAft>
                <a:spcPts val="0"/>
              </a:spcAft>
              <a:buFont typeface="Wingdings" panose="05000000000000000000" pitchFamily="2" charset="2"/>
              <a:buChar char="ü"/>
              <a:defRPr/>
            </a:pPr>
            <a:r>
              <a:rPr lang="el-GR" sz="2400" dirty="0" err="1">
                <a:solidFill>
                  <a:schemeClr val="bg1"/>
                </a:solidFill>
              </a:rPr>
              <a:t>Πολυοργανική</a:t>
            </a:r>
            <a:r>
              <a:rPr lang="el-GR" sz="2400" dirty="0">
                <a:solidFill>
                  <a:schemeClr val="bg1"/>
                </a:solidFill>
              </a:rPr>
              <a:t> ανεπάρκεια </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Βακτηριαιμία </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Υψηλή θνητότητα </a:t>
            </a:r>
          </a:p>
          <a:p>
            <a:pPr algn="ctr" fontAlgn="auto">
              <a:spcBef>
                <a:spcPts val="0"/>
              </a:spcBef>
              <a:spcAft>
                <a:spcPts val="0"/>
              </a:spcAft>
              <a:defRPr/>
            </a:pPr>
            <a:endParaRPr lang="el-GR" sz="2800" b="1" u="sng" dirty="0">
              <a:solidFill>
                <a:schemeClr val="tx1"/>
              </a:solidFill>
            </a:endParaRPr>
          </a:p>
          <a:p>
            <a:pPr algn="ctr" fontAlgn="auto">
              <a:spcBef>
                <a:spcPts val="0"/>
              </a:spcBef>
              <a:spcAft>
                <a:spcPts val="0"/>
              </a:spcAft>
              <a:defRPr/>
            </a:pPr>
            <a:endParaRPr lang="el-GR" sz="2800" b="1" u="sng" dirty="0">
              <a:solidFill>
                <a:schemeClr val="tx1"/>
              </a:solidFill>
            </a:endParaRPr>
          </a:p>
          <a:p>
            <a:pPr algn="ctr" fontAlgn="auto">
              <a:spcBef>
                <a:spcPts val="0"/>
              </a:spcBef>
              <a:spcAft>
                <a:spcPts val="0"/>
              </a:spcAft>
              <a:defRPr/>
            </a:pPr>
            <a:endParaRPr lang="el-GR" sz="2800" b="1" u="sng" dirty="0">
              <a:solidFill>
                <a:schemeClr val="tx1"/>
              </a:solidFill>
            </a:endParaRPr>
          </a:p>
          <a:p>
            <a:pPr algn="ctr" fontAlgn="auto">
              <a:spcBef>
                <a:spcPts val="0"/>
              </a:spcBef>
              <a:spcAft>
                <a:spcPts val="0"/>
              </a:spcAft>
              <a:defRPr/>
            </a:pPr>
            <a:endParaRPr lang="el-GR" sz="2800" b="1" u="sng" dirty="0">
              <a:solidFill>
                <a:schemeClr val="tx1"/>
              </a:solidFill>
            </a:endParaRPr>
          </a:p>
        </p:txBody>
      </p:sp>
      <mc:AlternateContent xmlns:mc="http://schemas.openxmlformats.org/markup-compatibility/2006" xmlns:a14="http://schemas.microsoft.com/office/drawing/2010/main">
        <mc:Choice Requires="a14">
          <p:sp>
            <p:nvSpPr>
              <p:cNvPr id="7" name="Τίτλος 8">
                <a:extLst>
                  <a:ext uri="{FF2B5EF4-FFF2-40B4-BE49-F238E27FC236}">
                    <a16:creationId xmlns:a16="http://schemas.microsoft.com/office/drawing/2014/main" xmlns="" id="{A51AF8EF-5441-4DC5-8C51-A2C7BE938654}"/>
                  </a:ext>
                </a:extLst>
              </p:cNvPr>
              <p:cNvSpPr txBox="1">
                <a:spLocks/>
              </p:cNvSpPr>
              <p:nvPr/>
            </p:nvSpPr>
            <p:spPr bwMode="auto">
              <a:xfrm>
                <a:off x="0" y="14605"/>
                <a:ext cx="12192000" cy="11871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14:m>
                  <m:oMath xmlns:m="http://schemas.openxmlformats.org/officeDocument/2006/math">
                    <m:sSup>
                      <m:sSupPr>
                        <m:ctrlPr>
                          <a:rPr lang="el-GR" sz="3200" b="1" i="1" smtClean="0">
                            <a:solidFill>
                              <a:srgbClr val="C00000"/>
                            </a:solidFill>
                            <a:latin typeface="Cambria Math"/>
                          </a:rPr>
                        </m:ctrlPr>
                      </m:sSupPr>
                      <m:e>
                        <m:r>
                          <a:rPr lang="el-GR" sz="3200" b="1" i="1">
                            <a:solidFill>
                              <a:srgbClr val="C00000"/>
                            </a:solidFill>
                            <a:latin typeface="Cambria Math" panose="02040503050406030204" pitchFamily="18" charset="0"/>
                          </a:rPr>
                          <m:t>    </m:t>
                        </m:r>
                        <m:r>
                          <a:rPr lang="el-GR" sz="3200" b="1" i="1" smtClean="0">
                            <a:solidFill>
                              <a:srgbClr val="C00000"/>
                            </a:solidFill>
                            <a:latin typeface="Cambria Math" panose="02040503050406030204" pitchFamily="18" charset="0"/>
                          </a:rPr>
                          <m:t>𝟔</m:t>
                        </m:r>
                      </m:e>
                      <m:sup>
                        <m:r>
                          <a:rPr lang="el-GR" sz="3200" b="1" i="1">
                            <a:solidFill>
                              <a:srgbClr val="C00000"/>
                            </a:solidFill>
                            <a:latin typeface="Cambria Math" panose="02040503050406030204" pitchFamily="18" charset="0"/>
                          </a:rPr>
                          <m:t>𝜼</m:t>
                        </m:r>
                        <m:r>
                          <a:rPr lang="el-GR" sz="3200" b="1" i="1">
                            <a:solidFill>
                              <a:srgbClr val="C00000"/>
                            </a:solidFill>
                            <a:latin typeface="Cambria Math" panose="02040503050406030204" pitchFamily="18" charset="0"/>
                          </a:rPr>
                          <m:t> </m:t>
                        </m:r>
                      </m:sup>
                    </m:sSup>
                  </m:oMath>
                </a14:m>
                <a:r>
                  <a:rPr lang="el-GR" sz="3200" b="1" dirty="0">
                    <a:solidFill>
                      <a:srgbClr val="C00000"/>
                    </a:solidFill>
                    <a:latin typeface="+mn-lt"/>
                  </a:rPr>
                  <a:t>Περίπτωση: </a:t>
                </a:r>
                <a:r>
                  <a:rPr lang="el-GR" sz="3200" b="1" dirty="0" err="1">
                    <a:latin typeface="+mn-lt"/>
                  </a:rPr>
                  <a:t>Κηλιδοβλατιδώδες</a:t>
                </a:r>
                <a:r>
                  <a:rPr lang="el-GR" sz="3200" b="1" dirty="0">
                    <a:latin typeface="+mn-lt"/>
                  </a:rPr>
                  <a:t>/</a:t>
                </a:r>
                <a:r>
                  <a:rPr lang="el-GR" sz="3200" b="1" dirty="0" err="1">
                    <a:latin typeface="+mn-lt"/>
                  </a:rPr>
                  <a:t>μικροκηλιδώδες</a:t>
                </a:r>
                <a:r>
                  <a:rPr lang="el-GR" sz="3200" b="1" dirty="0">
                    <a:latin typeface="+mn-lt"/>
                  </a:rPr>
                  <a:t>          </a:t>
                </a:r>
                <a:br>
                  <a:rPr lang="el-GR" sz="3200" b="1" dirty="0">
                    <a:latin typeface="+mn-lt"/>
                  </a:rPr>
                </a:br>
                <a:r>
                  <a:rPr lang="el-GR" sz="3200" b="1" dirty="0">
                    <a:latin typeface="+mn-lt"/>
                  </a:rPr>
                  <a:t>                                ερύθημα με </a:t>
                </a:r>
                <a:r>
                  <a:rPr lang="el-GR" sz="3200" b="1" dirty="0" err="1">
                    <a:latin typeface="+mn-lt"/>
                  </a:rPr>
                  <a:t>φαρυγγοαμυγδαλίτιδα</a:t>
                </a:r>
                <a:r>
                  <a:rPr lang="el-GR" sz="3200" b="1" dirty="0">
                    <a:latin typeface="+mn-lt"/>
                  </a:rPr>
                  <a:t> και πυρετό</a:t>
                </a:r>
                <a:endParaRPr lang="en-US" sz="3200" dirty="0">
                  <a:latin typeface="+mn-lt"/>
                </a:endParaRPr>
              </a:p>
            </p:txBody>
          </p:sp>
        </mc:Choice>
        <mc:Fallback xmlns="">
          <p:sp>
            <p:nvSpPr>
              <p:cNvPr id="7" name="Τίτλος 8">
                <a:extLst>
                  <a:ext uri="{FF2B5EF4-FFF2-40B4-BE49-F238E27FC236}">
                    <a16:creationId xmlns:a14="http://schemas.microsoft.com/office/drawing/2010/main" xmlns="" xmlns:a16="http://schemas.microsoft.com/office/drawing/2014/main" id="{A51AF8EF-5441-4DC5-8C51-A2C7BE938654}"/>
                  </a:ext>
                </a:extLst>
              </p:cNvPr>
              <p:cNvSpPr txBox="1">
                <a:spLocks noRot="1" noChangeAspect="1" noMove="1" noResize="1" noEditPoints="1" noAdjustHandles="1" noChangeArrowheads="1" noChangeShapeType="1" noTextEdit="1"/>
              </p:cNvSpPr>
              <p:nvPr/>
            </p:nvSpPr>
            <p:spPr bwMode="auto">
              <a:xfrm>
                <a:off x="0" y="14605"/>
                <a:ext cx="12192000" cy="1187133"/>
              </a:xfrm>
              <a:prstGeom prst="rect">
                <a:avLst/>
              </a:prstGeom>
              <a:blipFill>
                <a:blip r:embed="rId2" cstate="print"/>
                <a:stretch>
                  <a:fillRect t="-1026" b="-7692"/>
                </a:stretch>
              </a:blipFill>
              <a:ln w="9525">
                <a:noFill/>
                <a:miter lim="800000"/>
                <a:headEnd/>
                <a:tailEnd/>
              </a:ln>
            </p:spPr>
            <p:txBody>
              <a:bodyPr/>
              <a:lstStyle/>
              <a:p>
                <a:r>
                  <a:rPr lang="en-US">
                    <a:noFill/>
                  </a:rPr>
                  <a:t> </a:t>
                </a:r>
              </a:p>
            </p:txBody>
          </p:sp>
        </mc:Fallback>
      </mc:AlternateContent>
      <p:cxnSp>
        <p:nvCxnSpPr>
          <p:cNvPr id="9" name="3 - Ευθεία γραμμή σύνδεσης">
            <a:extLst>
              <a:ext uri="{FF2B5EF4-FFF2-40B4-BE49-F238E27FC236}">
                <a16:creationId xmlns:a16="http://schemas.microsoft.com/office/drawing/2014/main" xmlns="" id="{1129D2FF-7006-474B-B12E-117BB2DCC6CC}"/>
              </a:ext>
            </a:extLst>
          </p:cNvPr>
          <p:cNvCxnSpPr/>
          <p:nvPr/>
        </p:nvCxnSpPr>
        <p:spPr>
          <a:xfrm flipV="1">
            <a:off x="736600" y="126523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6 - TextBox">
            <a:extLst>
              <a:ext uri="{FF2B5EF4-FFF2-40B4-BE49-F238E27FC236}">
                <a16:creationId xmlns:a16="http://schemas.microsoft.com/office/drawing/2014/main" xmlns="" id="{81C543AF-5A78-47DC-BF22-6F6083339F21}"/>
              </a:ext>
            </a:extLst>
          </p:cNvPr>
          <p:cNvSpPr txBox="1"/>
          <p:nvPr/>
        </p:nvSpPr>
        <p:spPr>
          <a:xfrm>
            <a:off x="4187031" y="1478597"/>
            <a:ext cx="3095625" cy="5238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l-GR" sz="2800" b="1" dirty="0">
                <a:effectLst>
                  <a:outerShdw blurRad="38100" dist="38100" dir="2700000" algn="tl">
                    <a:srgbClr val="000000">
                      <a:alpha val="43137"/>
                    </a:srgbClr>
                  </a:outerShdw>
                </a:effectLst>
              </a:rPr>
              <a:t>ΟΣΤΡΑΚΙΑ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96863"/>
            <a:ext cx="10515600" cy="1325562"/>
          </a:xfrm>
        </p:spPr>
        <p:txBody>
          <a:bodyPr rtlCol="0">
            <a:normAutofit/>
          </a:bodyPr>
          <a:lstStyle/>
          <a:p>
            <a:pPr eaLnBrk="1" fontAlgn="auto" hangingPunct="1">
              <a:spcAft>
                <a:spcPts val="0"/>
              </a:spcAft>
              <a:defRPr/>
            </a:pPr>
            <a:r>
              <a:rPr lang="el-GR" sz="3200" b="1" dirty="0">
                <a:latin typeface="+mn-lt"/>
              </a:rPr>
              <a:t>                       </a:t>
            </a:r>
          </a:p>
        </p:txBody>
      </p:sp>
      <p:sp>
        <p:nvSpPr>
          <p:cNvPr id="3" name="Θέση περιεχομένου 2"/>
          <p:cNvSpPr>
            <a:spLocks noGrp="1"/>
          </p:cNvSpPr>
          <p:nvPr>
            <p:ph idx="1"/>
          </p:nvPr>
        </p:nvSpPr>
        <p:spPr/>
        <p:txBody>
          <a:bodyPr rtlCol="0">
            <a:normAutofit/>
          </a:bodyPr>
          <a:lstStyle/>
          <a:p>
            <a:pPr eaLnBrk="1" fontAlgn="auto" hangingPunct="1">
              <a:spcAft>
                <a:spcPts val="0"/>
              </a:spcAft>
              <a:buFont typeface="Wingdings" panose="05000000000000000000" pitchFamily="2" charset="2"/>
              <a:buChar char="Ø"/>
              <a:defRPr/>
            </a:pPr>
            <a:endParaRPr lang="el-GR" sz="2400" b="1" dirty="0"/>
          </a:p>
          <a:p>
            <a:pPr eaLnBrk="1" fontAlgn="auto" hangingPunct="1">
              <a:spcAft>
                <a:spcPts val="0"/>
              </a:spcAft>
              <a:buFont typeface="Wingdings" panose="05000000000000000000" pitchFamily="2" charset="2"/>
              <a:buChar char="Ø"/>
              <a:defRPr/>
            </a:pPr>
            <a:r>
              <a:rPr lang="el-GR" sz="2400" b="1" dirty="0"/>
              <a:t>Θεραπεία</a:t>
            </a:r>
          </a:p>
          <a:p>
            <a:pPr lvl="1" eaLnBrk="1" fontAlgn="auto" hangingPunct="1">
              <a:spcAft>
                <a:spcPts val="0"/>
              </a:spcAft>
              <a:buFont typeface="Wingdings" panose="05000000000000000000" pitchFamily="2" charset="2"/>
              <a:buChar char="ü"/>
              <a:defRPr/>
            </a:pPr>
            <a:r>
              <a:rPr lang="el-GR" b="1" dirty="0"/>
              <a:t> </a:t>
            </a:r>
            <a:r>
              <a:rPr lang="el-GR" dirty="0" err="1"/>
              <a:t>Συμπτωματική</a:t>
            </a:r>
            <a:r>
              <a:rPr lang="el-GR" dirty="0"/>
              <a:t> με αντιπυρετικά</a:t>
            </a:r>
          </a:p>
          <a:p>
            <a:pPr lvl="1" eaLnBrk="1" fontAlgn="auto" hangingPunct="1">
              <a:spcAft>
                <a:spcPts val="0"/>
              </a:spcAft>
              <a:buFont typeface="Wingdings" panose="05000000000000000000" pitchFamily="2" charset="2"/>
              <a:buChar char="ü"/>
              <a:defRPr/>
            </a:pPr>
            <a:r>
              <a:rPr lang="el-GR" dirty="0" err="1"/>
              <a:t>Πενικιλλίνη</a:t>
            </a:r>
            <a:r>
              <a:rPr lang="el-GR" dirty="0"/>
              <a:t>/ </a:t>
            </a:r>
            <a:r>
              <a:rPr lang="el-GR" dirty="0" err="1"/>
              <a:t>μακρολίδες</a:t>
            </a:r>
            <a:r>
              <a:rPr lang="el-GR" dirty="0"/>
              <a:t> σε αλλεργικούς ασθενείς</a:t>
            </a:r>
          </a:p>
          <a:p>
            <a:pPr lvl="1" eaLnBrk="1" fontAlgn="auto" hangingPunct="1">
              <a:spcAft>
                <a:spcPts val="0"/>
              </a:spcAft>
              <a:buFont typeface="Wingdings" panose="05000000000000000000" pitchFamily="2" charset="2"/>
              <a:buChar char="ü"/>
              <a:defRPr/>
            </a:pPr>
            <a:r>
              <a:rPr lang="el-GR" dirty="0"/>
              <a:t>Διάρκεια 10 ημέρες</a:t>
            </a:r>
            <a:r>
              <a:rPr lang="el-GR" b="1" dirty="0"/>
              <a:t>                                                                                                                                                                               </a:t>
            </a:r>
          </a:p>
          <a:p>
            <a:pPr marL="0" indent="0" eaLnBrk="1" fontAlgn="auto" hangingPunct="1">
              <a:spcAft>
                <a:spcPts val="0"/>
              </a:spcAft>
              <a:buFont typeface="Arial" panose="020B0604020202020204" pitchFamily="34" charset="0"/>
              <a:buNone/>
              <a:defRPr/>
            </a:pPr>
            <a:r>
              <a:rPr lang="el-GR" b="1" dirty="0"/>
              <a:t>                        </a:t>
            </a:r>
          </a:p>
          <a:p>
            <a:pPr marL="0" indent="0" algn="r" eaLnBrk="1" fontAlgn="auto" hangingPunct="1">
              <a:spcAft>
                <a:spcPts val="0"/>
              </a:spcAft>
              <a:buFont typeface="Arial" panose="020B0604020202020204" pitchFamily="34" charset="0"/>
              <a:buNone/>
              <a:defRPr/>
            </a:pPr>
            <a:r>
              <a:rPr lang="el-GR" b="1" dirty="0"/>
              <a:t>                       </a:t>
            </a:r>
          </a:p>
          <a:p>
            <a:pPr marL="0" indent="0" eaLnBrk="1" fontAlgn="auto" hangingPunct="1">
              <a:spcAft>
                <a:spcPts val="0"/>
              </a:spcAft>
              <a:buFont typeface="Arial" panose="020B0604020202020204" pitchFamily="34" charset="0"/>
              <a:buNone/>
              <a:defRPr/>
            </a:pPr>
            <a:r>
              <a:rPr lang="el-GR" b="1" dirty="0"/>
              <a:t>                    </a:t>
            </a:r>
          </a:p>
        </p:txBody>
      </p:sp>
      <p:sp>
        <p:nvSpPr>
          <p:cNvPr id="4" name="Ορθογώνιο: Στρογγύλεμα γωνιών 3"/>
          <p:cNvSpPr/>
          <p:nvPr/>
        </p:nvSpPr>
        <p:spPr>
          <a:xfrm>
            <a:off x="1128713" y="4572000"/>
            <a:ext cx="9064625" cy="1162050"/>
          </a:xfrm>
          <a:prstGeom prst="roundRect">
            <a:avLst>
              <a:gd name="adj" fmla="val 0"/>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l-GR" sz="2400" b="1" dirty="0">
                <a:solidFill>
                  <a:schemeClr val="bg1"/>
                </a:solidFill>
              </a:rPr>
              <a:t>Χορηγείται προφύλαξη με </a:t>
            </a:r>
            <a:r>
              <a:rPr lang="el-GR" sz="2400" b="1" dirty="0" err="1">
                <a:solidFill>
                  <a:schemeClr val="bg1"/>
                </a:solidFill>
              </a:rPr>
              <a:t>πενικιλλίνη</a:t>
            </a:r>
            <a:r>
              <a:rPr lang="el-GR" sz="2400" b="1" dirty="0">
                <a:solidFill>
                  <a:schemeClr val="bg1"/>
                </a:solidFill>
              </a:rPr>
              <a:t> σε άτομα του περιβάλλοντος του ασθενούς με υψηλό κίνδυνο επιπλοκών από στρεπτοκοκκική λοίμωξη</a:t>
            </a:r>
          </a:p>
        </p:txBody>
      </p:sp>
      <mc:AlternateContent xmlns:mc="http://schemas.openxmlformats.org/markup-compatibility/2006" xmlns:a14="http://schemas.microsoft.com/office/drawing/2010/main">
        <mc:Choice Requires="a14">
          <p:sp>
            <p:nvSpPr>
              <p:cNvPr id="5" name="Τίτλος 8">
                <a:extLst>
                  <a:ext uri="{FF2B5EF4-FFF2-40B4-BE49-F238E27FC236}">
                    <a16:creationId xmlns:a16="http://schemas.microsoft.com/office/drawing/2014/main" xmlns="" id="{C5563295-F863-4602-AC01-476AED24CD02}"/>
                  </a:ext>
                </a:extLst>
              </p:cNvPr>
              <p:cNvSpPr txBox="1">
                <a:spLocks/>
              </p:cNvSpPr>
              <p:nvPr/>
            </p:nvSpPr>
            <p:spPr bwMode="auto">
              <a:xfrm>
                <a:off x="0" y="14605"/>
                <a:ext cx="12192000" cy="118713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14:m>
                  <m:oMath xmlns:m="http://schemas.openxmlformats.org/officeDocument/2006/math">
                    <m:sSup>
                      <m:sSupPr>
                        <m:ctrlPr>
                          <a:rPr lang="el-GR" sz="3200" b="1" i="1" smtClean="0">
                            <a:solidFill>
                              <a:srgbClr val="C00000"/>
                            </a:solidFill>
                            <a:latin typeface="Cambria Math"/>
                          </a:rPr>
                        </m:ctrlPr>
                      </m:sSupPr>
                      <m:e>
                        <m:r>
                          <a:rPr lang="el-GR" sz="3200" b="1" i="1">
                            <a:solidFill>
                              <a:srgbClr val="C00000"/>
                            </a:solidFill>
                            <a:latin typeface="Cambria Math" panose="02040503050406030204" pitchFamily="18" charset="0"/>
                          </a:rPr>
                          <m:t>    </m:t>
                        </m:r>
                        <m:r>
                          <a:rPr lang="el-GR" sz="3200" b="1" i="1" smtClean="0">
                            <a:solidFill>
                              <a:srgbClr val="C00000"/>
                            </a:solidFill>
                            <a:latin typeface="Cambria Math" panose="02040503050406030204" pitchFamily="18" charset="0"/>
                          </a:rPr>
                          <m:t>𝟔</m:t>
                        </m:r>
                      </m:e>
                      <m:sup>
                        <m:r>
                          <a:rPr lang="el-GR" sz="3200" b="1" i="1">
                            <a:solidFill>
                              <a:srgbClr val="C00000"/>
                            </a:solidFill>
                            <a:latin typeface="Cambria Math" panose="02040503050406030204" pitchFamily="18" charset="0"/>
                          </a:rPr>
                          <m:t>𝜼</m:t>
                        </m:r>
                        <m:r>
                          <a:rPr lang="el-GR" sz="3200" b="1" i="1">
                            <a:solidFill>
                              <a:srgbClr val="C00000"/>
                            </a:solidFill>
                            <a:latin typeface="Cambria Math" panose="02040503050406030204" pitchFamily="18" charset="0"/>
                          </a:rPr>
                          <m:t> </m:t>
                        </m:r>
                      </m:sup>
                    </m:sSup>
                  </m:oMath>
                </a14:m>
                <a:r>
                  <a:rPr lang="el-GR" sz="3200" b="1" dirty="0">
                    <a:solidFill>
                      <a:srgbClr val="C00000"/>
                    </a:solidFill>
                    <a:latin typeface="+mn-lt"/>
                  </a:rPr>
                  <a:t>Περίπτωση: </a:t>
                </a:r>
                <a:r>
                  <a:rPr lang="el-GR" sz="3200" b="1" dirty="0" err="1">
                    <a:latin typeface="+mn-lt"/>
                  </a:rPr>
                  <a:t>Κηλιδοβλατιδώδες</a:t>
                </a:r>
                <a:r>
                  <a:rPr lang="el-GR" sz="3200" b="1" dirty="0">
                    <a:latin typeface="+mn-lt"/>
                  </a:rPr>
                  <a:t>/</a:t>
                </a:r>
                <a:r>
                  <a:rPr lang="el-GR" sz="3200" b="1" dirty="0" err="1">
                    <a:latin typeface="+mn-lt"/>
                  </a:rPr>
                  <a:t>μικροκηλιδώδες</a:t>
                </a:r>
                <a:r>
                  <a:rPr lang="el-GR" sz="3200" b="1" dirty="0">
                    <a:latin typeface="+mn-lt"/>
                  </a:rPr>
                  <a:t>          </a:t>
                </a:r>
                <a:br>
                  <a:rPr lang="el-GR" sz="3200" b="1" dirty="0">
                    <a:latin typeface="+mn-lt"/>
                  </a:rPr>
                </a:br>
                <a:r>
                  <a:rPr lang="el-GR" sz="3200" b="1" dirty="0">
                    <a:latin typeface="+mn-lt"/>
                  </a:rPr>
                  <a:t>                                ερύθημα με </a:t>
                </a:r>
                <a:r>
                  <a:rPr lang="el-GR" sz="3200" b="1" dirty="0" err="1">
                    <a:latin typeface="+mn-lt"/>
                  </a:rPr>
                  <a:t>φαρυγγοαμυγδαλίτιδα</a:t>
                </a:r>
                <a:r>
                  <a:rPr lang="el-GR" sz="3200" b="1" dirty="0">
                    <a:latin typeface="+mn-lt"/>
                  </a:rPr>
                  <a:t> και πυρετό</a:t>
                </a:r>
                <a:endParaRPr lang="en-US" sz="3200" dirty="0">
                  <a:latin typeface="+mn-lt"/>
                </a:endParaRPr>
              </a:p>
            </p:txBody>
          </p:sp>
        </mc:Choice>
        <mc:Fallback xmlns="">
          <p:sp>
            <p:nvSpPr>
              <p:cNvPr id="5" name="Τίτλος 8">
                <a:extLst>
                  <a:ext uri="{FF2B5EF4-FFF2-40B4-BE49-F238E27FC236}">
                    <a16:creationId xmlns:a14="http://schemas.microsoft.com/office/drawing/2010/main" xmlns="" xmlns:a16="http://schemas.microsoft.com/office/drawing/2014/main" id="{C5563295-F863-4602-AC01-476AED24CD02}"/>
                  </a:ext>
                </a:extLst>
              </p:cNvPr>
              <p:cNvSpPr txBox="1">
                <a:spLocks noRot="1" noChangeAspect="1" noMove="1" noResize="1" noEditPoints="1" noAdjustHandles="1" noChangeArrowheads="1" noChangeShapeType="1" noTextEdit="1"/>
              </p:cNvSpPr>
              <p:nvPr/>
            </p:nvSpPr>
            <p:spPr bwMode="auto">
              <a:xfrm>
                <a:off x="0" y="14605"/>
                <a:ext cx="12192000" cy="1187133"/>
              </a:xfrm>
              <a:prstGeom prst="rect">
                <a:avLst/>
              </a:prstGeom>
              <a:blipFill>
                <a:blip r:embed="rId2" cstate="print"/>
                <a:stretch>
                  <a:fillRect t="-1026" b="-7692"/>
                </a:stretch>
              </a:blipFill>
              <a:ln w="9525">
                <a:noFill/>
                <a:miter lim="800000"/>
                <a:headEnd/>
                <a:tailEnd/>
              </a:ln>
            </p:spPr>
            <p:txBody>
              <a:bodyPr/>
              <a:lstStyle/>
              <a:p>
                <a:r>
                  <a:rPr lang="en-US">
                    <a:noFill/>
                  </a:rPr>
                  <a:t> </a:t>
                </a:r>
              </a:p>
            </p:txBody>
          </p:sp>
        </mc:Fallback>
      </mc:AlternateContent>
      <p:cxnSp>
        <p:nvCxnSpPr>
          <p:cNvPr id="6" name="3 - Ευθεία γραμμή σύνδεσης">
            <a:extLst>
              <a:ext uri="{FF2B5EF4-FFF2-40B4-BE49-F238E27FC236}">
                <a16:creationId xmlns:a16="http://schemas.microsoft.com/office/drawing/2014/main" xmlns="" id="{011082A2-02BE-460F-A29C-3B63CC81D868}"/>
              </a:ext>
            </a:extLst>
          </p:cNvPr>
          <p:cNvCxnSpPr/>
          <p:nvPr/>
        </p:nvCxnSpPr>
        <p:spPr>
          <a:xfrm flipV="1">
            <a:off x="736600" y="126523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7" name="6 - TextBox">
            <a:extLst>
              <a:ext uri="{FF2B5EF4-FFF2-40B4-BE49-F238E27FC236}">
                <a16:creationId xmlns:a16="http://schemas.microsoft.com/office/drawing/2014/main" xmlns="" id="{F4014193-963F-4814-BF2F-CC3F3629A80B}"/>
              </a:ext>
            </a:extLst>
          </p:cNvPr>
          <p:cNvSpPr txBox="1"/>
          <p:nvPr/>
        </p:nvSpPr>
        <p:spPr>
          <a:xfrm>
            <a:off x="4187031" y="1478597"/>
            <a:ext cx="3095625" cy="5238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l-GR" sz="2800" b="1" dirty="0">
                <a:effectLst>
                  <a:outerShdw blurRad="38100" dist="38100" dir="2700000" algn="tl">
                    <a:srgbClr val="000000">
                      <a:alpha val="43137"/>
                    </a:srgbClr>
                  </a:outerShdw>
                </a:effectLst>
              </a:rPr>
              <a:t>ΟΣΤΡΑΚΙΑ</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07331" y="84773"/>
            <a:ext cx="9144000" cy="696912"/>
          </a:xfrm>
        </p:spPr>
        <p:txBody>
          <a:bodyPr rtlCol="0">
            <a:normAutofit/>
          </a:bodyPr>
          <a:lstStyle/>
          <a:p>
            <a:pPr eaLnBrk="1" fontAlgn="auto" hangingPunct="1">
              <a:spcAft>
                <a:spcPts val="0"/>
              </a:spcAft>
              <a:defRPr/>
            </a:pPr>
            <a:r>
              <a:rPr lang="el-GR" sz="3200" b="1" dirty="0">
                <a:latin typeface="+mn-lt"/>
              </a:rPr>
              <a:t>Διαγνωστική προσέγγιση</a:t>
            </a:r>
          </a:p>
        </p:txBody>
      </p:sp>
      <p:sp>
        <p:nvSpPr>
          <p:cNvPr id="3" name="Υπότιτλος 2"/>
          <p:cNvSpPr>
            <a:spLocks noGrp="1"/>
          </p:cNvSpPr>
          <p:nvPr>
            <p:ph type="subTitle" idx="1"/>
          </p:nvPr>
        </p:nvSpPr>
        <p:spPr>
          <a:xfrm>
            <a:off x="231775" y="1377950"/>
            <a:ext cx="11771313" cy="5191125"/>
          </a:xfrm>
        </p:spPr>
        <p:txBody>
          <a:bodyPr rtlCol="0">
            <a:normAutofit/>
          </a:bodyPr>
          <a:lstStyle/>
          <a:p>
            <a:pPr marL="342900" indent="-342900" eaLnBrk="1" fontAlgn="auto" hangingPunct="1">
              <a:spcAft>
                <a:spcPts val="0"/>
              </a:spcAft>
              <a:buFont typeface="Wingdings" panose="05000000000000000000" pitchFamily="2" charset="2"/>
              <a:buChar char="q"/>
              <a:defRPr/>
            </a:pPr>
            <a:endParaRPr lang="el-GR" dirty="0"/>
          </a:p>
          <a:p>
            <a:pPr lvl="1" algn="l" eaLnBrk="1" fontAlgn="auto" hangingPunct="1">
              <a:spcAft>
                <a:spcPts val="0"/>
              </a:spcAft>
              <a:buFont typeface="Arial" panose="020B0604020202020204" pitchFamily="34" charset="0"/>
              <a:buNone/>
              <a:defRPr/>
            </a:pPr>
            <a:endParaRPr lang="el-GR" sz="2800" dirty="0"/>
          </a:p>
          <a:p>
            <a:pPr lvl="1" algn="l" eaLnBrk="1" fontAlgn="auto" hangingPunct="1">
              <a:spcAft>
                <a:spcPts val="0"/>
              </a:spcAft>
              <a:buFont typeface="Arial" panose="020B0604020202020204" pitchFamily="34" charset="0"/>
              <a:buNone/>
              <a:defRPr/>
            </a:pPr>
            <a:endParaRPr lang="el-GR" sz="2800" dirty="0"/>
          </a:p>
          <a:p>
            <a:pPr marL="800100" lvl="1" indent="-342900" algn="l" eaLnBrk="1" fontAlgn="auto" hangingPunct="1">
              <a:spcAft>
                <a:spcPts val="0"/>
              </a:spcAft>
              <a:buFont typeface="Wingdings" panose="05000000000000000000" pitchFamily="2" charset="2"/>
              <a:buChar char="Ø"/>
              <a:defRPr/>
            </a:pPr>
            <a:r>
              <a:rPr lang="el-GR" sz="2400" dirty="0"/>
              <a:t>Λεπτομερές ιστορικό </a:t>
            </a:r>
            <a:r>
              <a:rPr lang="el-GR" sz="2400" dirty="0">
                <a:solidFill>
                  <a:srgbClr val="0070C0"/>
                </a:solidFill>
              </a:rPr>
              <a:t>(</a:t>
            </a:r>
            <a:r>
              <a:rPr lang="el-GR" sz="2400" b="1" dirty="0">
                <a:solidFill>
                  <a:srgbClr val="0070C0"/>
                </a:solidFill>
              </a:rPr>
              <a:t>ηλικία</a:t>
            </a:r>
            <a:r>
              <a:rPr lang="el-GR" sz="2400" dirty="0"/>
              <a:t>, </a:t>
            </a:r>
            <a:r>
              <a:rPr lang="el-GR" sz="2400" b="1" dirty="0">
                <a:solidFill>
                  <a:srgbClr val="0070C0"/>
                </a:solidFill>
              </a:rPr>
              <a:t>ταξίδι στο εξωτερικό</a:t>
            </a:r>
            <a:r>
              <a:rPr lang="el-GR" sz="2400" dirty="0"/>
              <a:t>)</a:t>
            </a:r>
            <a:endParaRPr lang="en-US" sz="2400" dirty="0"/>
          </a:p>
          <a:p>
            <a:pPr marL="800100" lvl="1" indent="-342900" algn="l" eaLnBrk="1" fontAlgn="auto" hangingPunct="1">
              <a:spcAft>
                <a:spcPts val="0"/>
              </a:spcAft>
              <a:buFont typeface="Wingdings" panose="05000000000000000000" pitchFamily="2" charset="2"/>
              <a:buChar char="Ø"/>
              <a:defRPr/>
            </a:pPr>
            <a:endParaRPr lang="en-US" sz="2400" dirty="0"/>
          </a:p>
          <a:p>
            <a:pPr marL="800100" lvl="1" indent="-342900" algn="l" eaLnBrk="1" fontAlgn="auto" hangingPunct="1">
              <a:spcAft>
                <a:spcPts val="0"/>
              </a:spcAft>
              <a:buFont typeface="Wingdings" panose="05000000000000000000" pitchFamily="2" charset="2"/>
              <a:buChar char="Ø"/>
              <a:defRPr/>
            </a:pPr>
            <a:r>
              <a:rPr lang="el-GR" sz="2400" dirty="0"/>
              <a:t>Επιδημιολογία </a:t>
            </a:r>
          </a:p>
          <a:p>
            <a:pPr marL="800100" lvl="1" indent="-342900" algn="l" eaLnBrk="1" fontAlgn="auto" hangingPunct="1">
              <a:spcAft>
                <a:spcPts val="0"/>
              </a:spcAft>
              <a:buFont typeface="Wingdings" panose="05000000000000000000" pitchFamily="2" charset="2"/>
              <a:buChar char="Ø"/>
              <a:defRPr/>
            </a:pPr>
            <a:endParaRPr lang="el-GR" sz="2400" dirty="0"/>
          </a:p>
          <a:p>
            <a:pPr marL="800100" lvl="1" indent="-342900" algn="l" eaLnBrk="1" fontAlgn="auto" hangingPunct="1">
              <a:spcAft>
                <a:spcPts val="0"/>
              </a:spcAft>
              <a:buFont typeface="Wingdings" panose="05000000000000000000" pitchFamily="2" charset="2"/>
              <a:buChar char="Ø"/>
              <a:defRPr/>
            </a:pPr>
            <a:r>
              <a:rPr lang="el-GR" sz="2400" dirty="0"/>
              <a:t>Κλινική εξέταση (</a:t>
            </a:r>
            <a:r>
              <a:rPr lang="el-GR" sz="2400" b="1" dirty="0">
                <a:solidFill>
                  <a:srgbClr val="0070C0"/>
                </a:solidFill>
              </a:rPr>
              <a:t>ακριβής περιγραφή εξανθήματος</a:t>
            </a:r>
            <a:r>
              <a:rPr lang="el-GR" sz="2400" dirty="0"/>
              <a:t>, </a:t>
            </a:r>
            <a:r>
              <a:rPr lang="el-GR" sz="2400" b="1" dirty="0">
                <a:solidFill>
                  <a:srgbClr val="0070C0"/>
                </a:solidFill>
              </a:rPr>
              <a:t>υποχώρηση ή όχι με την πίεση</a:t>
            </a:r>
            <a:r>
              <a:rPr lang="el-GR" sz="2400" dirty="0"/>
              <a:t>)</a:t>
            </a:r>
          </a:p>
          <a:p>
            <a:pPr marL="800100" lvl="1" indent="-342900" algn="l" eaLnBrk="1" fontAlgn="auto" hangingPunct="1">
              <a:spcAft>
                <a:spcPts val="0"/>
              </a:spcAft>
              <a:buFont typeface="Wingdings" panose="05000000000000000000" pitchFamily="2" charset="2"/>
              <a:buChar char="Ø"/>
              <a:defRPr/>
            </a:pPr>
            <a:endParaRPr lang="el-GR" sz="2400" dirty="0"/>
          </a:p>
          <a:p>
            <a:pPr lvl="1" algn="l" eaLnBrk="1" fontAlgn="auto" hangingPunct="1">
              <a:spcAft>
                <a:spcPts val="0"/>
              </a:spcAft>
              <a:buFont typeface="Arial" panose="020B0604020202020204" pitchFamily="34" charset="0"/>
              <a:buNone/>
              <a:defRPr/>
            </a:pPr>
            <a:endParaRPr lang="el-GR" sz="2400" dirty="0"/>
          </a:p>
          <a:p>
            <a:pPr lvl="1" algn="l" eaLnBrk="1" fontAlgn="auto" hangingPunct="1">
              <a:spcAft>
                <a:spcPts val="0"/>
              </a:spcAft>
              <a:buFont typeface="Arial" panose="020B0604020202020204" pitchFamily="34" charset="0"/>
              <a:buNone/>
              <a:defRPr/>
            </a:pPr>
            <a:endParaRPr lang="el-GR" sz="2400" dirty="0"/>
          </a:p>
          <a:p>
            <a:pPr lvl="1" algn="l" eaLnBrk="1" fontAlgn="auto" hangingPunct="1">
              <a:spcAft>
                <a:spcPts val="0"/>
              </a:spcAft>
              <a:buFont typeface="Arial" panose="020B0604020202020204" pitchFamily="34" charset="0"/>
              <a:buNone/>
              <a:defRPr/>
            </a:pPr>
            <a:endParaRPr lang="el-GR" sz="2400" dirty="0"/>
          </a:p>
          <a:p>
            <a:pPr lvl="1" algn="l" eaLnBrk="1" fontAlgn="auto" hangingPunct="1">
              <a:spcAft>
                <a:spcPts val="0"/>
              </a:spcAft>
              <a:buFont typeface="Arial" panose="020B0604020202020204" pitchFamily="34" charset="0"/>
              <a:buNone/>
              <a:defRPr/>
            </a:pPr>
            <a:endParaRPr lang="el-GR" sz="2800" dirty="0"/>
          </a:p>
          <a:p>
            <a:pPr marL="342900" indent="-342900" eaLnBrk="1" fontAlgn="auto" hangingPunct="1">
              <a:spcAft>
                <a:spcPts val="0"/>
              </a:spcAft>
              <a:buFont typeface="Wingdings" panose="05000000000000000000" pitchFamily="2" charset="2"/>
              <a:buChar char="q"/>
              <a:defRPr/>
            </a:pPr>
            <a:endParaRPr lang="el-GR" dirty="0"/>
          </a:p>
          <a:p>
            <a:pPr algn="l" eaLnBrk="1" fontAlgn="auto" hangingPunct="1">
              <a:spcAft>
                <a:spcPts val="0"/>
              </a:spcAft>
              <a:buFont typeface="Arial" panose="020B0604020202020204" pitchFamily="34" charset="0"/>
              <a:buNone/>
              <a:defRPr/>
            </a:pPr>
            <a:endParaRPr lang="el-GR" dirty="0"/>
          </a:p>
        </p:txBody>
      </p:sp>
      <p:sp>
        <p:nvSpPr>
          <p:cNvPr id="5" name="Ορθογώνιο 4"/>
          <p:cNvSpPr/>
          <p:nvPr/>
        </p:nvSpPr>
        <p:spPr>
          <a:xfrm>
            <a:off x="925513" y="5621338"/>
            <a:ext cx="10307637" cy="82391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l-GR" sz="2400" dirty="0">
                <a:solidFill>
                  <a:schemeClr val="bg1"/>
                </a:solidFill>
              </a:rPr>
              <a:t>Τα δερματικά εξανθήματα είναι μη ειδικά. Σε κάποια νοσήματα όμως αποτελούν </a:t>
            </a:r>
            <a:r>
              <a:rPr lang="el-GR" sz="2400" b="1" dirty="0">
                <a:solidFill>
                  <a:schemeClr val="tx1"/>
                </a:solidFill>
              </a:rPr>
              <a:t>χαρακτηριστικό εύρημα </a:t>
            </a:r>
            <a:r>
              <a:rPr lang="el-GR" sz="2400" dirty="0">
                <a:solidFill>
                  <a:schemeClr val="bg1"/>
                </a:solidFill>
              </a:rPr>
              <a:t>που θέτει τη διάγνωση.</a:t>
            </a:r>
          </a:p>
        </p:txBody>
      </p:sp>
      <p:cxnSp>
        <p:nvCxnSpPr>
          <p:cNvPr id="6" name="3 - Ευθεία γραμμή σύνδεσης">
            <a:extLst>
              <a:ext uri="{FF2B5EF4-FFF2-40B4-BE49-F238E27FC236}">
                <a16:creationId xmlns:a16="http://schemas.microsoft.com/office/drawing/2014/main" xmlns="" id="{0F588086-3D8A-4458-880D-921EF812B943}"/>
              </a:ext>
            </a:extLst>
          </p:cNvPr>
          <p:cNvCxnSpPr/>
          <p:nvPr/>
        </p:nvCxnSpPr>
        <p:spPr>
          <a:xfrm flipV="1">
            <a:off x="790575" y="1006317"/>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Θέση περιεχομένου 2"/>
          <p:cNvSpPr>
            <a:spLocks noGrp="1"/>
          </p:cNvSpPr>
          <p:nvPr>
            <p:ph idx="1"/>
          </p:nvPr>
        </p:nvSpPr>
        <p:spPr>
          <a:xfrm>
            <a:off x="673100" y="1880324"/>
            <a:ext cx="6005513" cy="2746375"/>
          </a:xfrm>
        </p:spPr>
        <p:txBody>
          <a:bodyPr/>
          <a:lstStyle/>
          <a:p>
            <a:pPr eaLnBrk="1" hangingPunct="1"/>
            <a:endParaRPr lang="el-GR" sz="2400" dirty="0"/>
          </a:p>
          <a:p>
            <a:pPr eaLnBrk="1" hangingPunct="1">
              <a:buFont typeface="Wingdings" panose="05000000000000000000" pitchFamily="2" charset="2"/>
              <a:buChar char="Ø"/>
            </a:pPr>
            <a:r>
              <a:rPr lang="el-GR" sz="2400" dirty="0"/>
              <a:t>Πυρετός, ευερεθιστότητα</a:t>
            </a:r>
          </a:p>
          <a:p>
            <a:pPr eaLnBrk="1" hangingPunct="1">
              <a:buFont typeface="Wingdings" panose="05000000000000000000" pitchFamily="2" charset="2"/>
              <a:buChar char="Ø"/>
            </a:pPr>
            <a:r>
              <a:rPr lang="el-GR" sz="2400" dirty="0"/>
              <a:t>Εντοπισμένη, πυώδη λοίμωξη στο πρόσωπο</a:t>
            </a:r>
          </a:p>
          <a:p>
            <a:pPr eaLnBrk="1" hangingPunct="1">
              <a:buFont typeface="Wingdings" panose="05000000000000000000" pitchFamily="2" charset="2"/>
              <a:buChar char="Ø"/>
            </a:pPr>
            <a:r>
              <a:rPr lang="el-GR" sz="2400" dirty="0"/>
              <a:t>Διάσπαρτο </a:t>
            </a:r>
            <a:r>
              <a:rPr lang="el-GR" sz="2400" dirty="0" err="1"/>
              <a:t>οστρακιοειδές</a:t>
            </a:r>
            <a:r>
              <a:rPr lang="el-GR" sz="2400" dirty="0"/>
              <a:t> εξάνθημα </a:t>
            </a:r>
          </a:p>
          <a:p>
            <a:pPr eaLnBrk="1" hangingPunct="1">
              <a:buFont typeface="Wingdings" panose="05000000000000000000" pitchFamily="2" charset="2"/>
              <a:buChar char="Ø"/>
            </a:pPr>
            <a:r>
              <a:rPr lang="el-GR" sz="2400" b="1" dirty="0"/>
              <a:t>Αποχωρισμός της επιδερμίδας με ήπια πίεση(</a:t>
            </a:r>
            <a:r>
              <a:rPr lang="el-GR" sz="2400" b="1" dirty="0">
                <a:solidFill>
                  <a:srgbClr val="0070C0"/>
                </a:solidFill>
              </a:rPr>
              <a:t>σημείο </a:t>
            </a:r>
            <a:r>
              <a:rPr lang="en-US" sz="2400" b="1" dirty="0" err="1">
                <a:solidFill>
                  <a:srgbClr val="0070C0"/>
                </a:solidFill>
              </a:rPr>
              <a:t>Nikolsky</a:t>
            </a:r>
            <a:r>
              <a:rPr lang="en-US" sz="2400" b="1" dirty="0"/>
              <a:t>)</a:t>
            </a:r>
            <a:endParaRPr lang="el-GR" sz="2400" b="1" dirty="0"/>
          </a:p>
        </p:txBody>
      </p:sp>
      <p:pic>
        <p:nvPicPr>
          <p:cNvPr id="4" name="Εικόνα 3"/>
          <p:cNvPicPr>
            <a:picLocks noChangeAspect="1"/>
          </p:cNvPicPr>
          <p:nvPr/>
        </p:nvPicPr>
        <p:blipFill>
          <a:blip r:embed="rId2" cstate="print"/>
          <a:srcRect/>
          <a:stretch>
            <a:fillRect/>
          </a:stretch>
        </p:blipFill>
        <p:spPr bwMode="auto">
          <a:xfrm>
            <a:off x="8088313" y="1450975"/>
            <a:ext cx="3711575" cy="5200650"/>
          </a:xfrm>
          <a:prstGeom prst="rect">
            <a:avLst/>
          </a:prstGeom>
          <a:noFill/>
          <a:ln w="9525">
            <a:noFill/>
            <a:miter lim="800000"/>
            <a:headEnd/>
            <a:tailEnd/>
          </a:ln>
          <a:effectLst>
            <a:outerShdw algn="tl" rotWithShape="0">
              <a:srgbClr val="000000">
                <a:alpha val="70000"/>
              </a:srgbClr>
            </a:outerShdw>
          </a:effectLst>
        </p:spPr>
      </p:pic>
      <p:sp>
        <p:nvSpPr>
          <p:cNvPr id="5" name="Βέλος: Κάτω 4"/>
          <p:cNvSpPr/>
          <p:nvPr/>
        </p:nvSpPr>
        <p:spPr>
          <a:xfrm rot="9393774">
            <a:off x="10091738" y="3984625"/>
            <a:ext cx="484187" cy="129857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7" name="Ορθογώνιο 6"/>
          <p:cNvSpPr/>
          <p:nvPr/>
        </p:nvSpPr>
        <p:spPr>
          <a:xfrm rot="20798018">
            <a:off x="8961438" y="2492375"/>
            <a:ext cx="555625" cy="2222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pic>
        <p:nvPicPr>
          <p:cNvPr id="21511" name="Εικόνα 8"/>
          <p:cNvPicPr>
            <a:picLocks noChangeAspect="1"/>
          </p:cNvPicPr>
          <p:nvPr/>
        </p:nvPicPr>
        <p:blipFill>
          <a:blip r:embed="rId3" cstate="print"/>
          <a:srcRect/>
          <a:stretch>
            <a:fillRect/>
          </a:stretch>
        </p:blipFill>
        <p:spPr bwMode="auto">
          <a:xfrm rot="473842">
            <a:off x="10026650" y="2238375"/>
            <a:ext cx="615950" cy="365125"/>
          </a:xfrm>
          <a:prstGeom prst="rect">
            <a:avLst/>
          </a:prstGeom>
          <a:noFill/>
          <a:ln w="9525">
            <a:noFill/>
            <a:miter lim="800000"/>
            <a:headEnd/>
            <a:tailEnd/>
          </a:ln>
        </p:spPr>
      </p:pic>
      <mc:AlternateContent xmlns:mc="http://schemas.openxmlformats.org/markup-compatibility/2006" xmlns:a14="http://schemas.microsoft.com/office/drawing/2010/main">
        <mc:Choice Requires="a14">
          <p:sp>
            <p:nvSpPr>
              <p:cNvPr id="10" name="Τίτλος 8">
                <a:extLst>
                  <a:ext uri="{FF2B5EF4-FFF2-40B4-BE49-F238E27FC236}">
                    <a16:creationId xmlns:a16="http://schemas.microsoft.com/office/drawing/2014/main" xmlns="" id="{12BB4F86-7EB7-4945-99C6-CE7FC73A5ADB}"/>
                  </a:ext>
                </a:extLst>
              </p:cNvPr>
              <p:cNvSpPr txBox="1">
                <a:spLocks noGrp="1"/>
              </p:cNvSpPr>
              <p:nvPr>
                <p:ph type="title"/>
              </p:nvPr>
            </p:nvSpPr>
            <p:spPr bwMode="auto">
              <a:xfrm>
                <a:off x="0" y="14605"/>
                <a:ext cx="121920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14:m>
                  <m:oMath xmlns:m="http://schemas.openxmlformats.org/officeDocument/2006/math">
                    <m:sSup>
                      <m:sSupPr>
                        <m:ctrlPr>
                          <a:rPr lang="el-GR" sz="3200" b="1" i="1" smtClean="0">
                            <a:solidFill>
                              <a:srgbClr val="C00000"/>
                            </a:solidFill>
                            <a:latin typeface="Cambria Math"/>
                          </a:rPr>
                        </m:ctrlPr>
                      </m:sSupPr>
                      <m:e>
                        <m:r>
                          <a:rPr lang="el-GR" sz="3200" b="1" i="1">
                            <a:solidFill>
                              <a:srgbClr val="C00000"/>
                            </a:solidFill>
                            <a:latin typeface="Cambria Math" panose="02040503050406030204" pitchFamily="18" charset="0"/>
                          </a:rPr>
                          <m:t>    </m:t>
                        </m:r>
                        <m:r>
                          <a:rPr lang="el-GR" sz="3200" b="1" i="1" smtClean="0">
                            <a:solidFill>
                              <a:srgbClr val="C00000"/>
                            </a:solidFill>
                            <a:latin typeface="Cambria Math" panose="02040503050406030204" pitchFamily="18" charset="0"/>
                          </a:rPr>
                          <m:t>𝟕</m:t>
                        </m:r>
                      </m:e>
                      <m:sup>
                        <m:r>
                          <a:rPr lang="el-GR" sz="3200" b="1" i="1">
                            <a:solidFill>
                              <a:srgbClr val="C00000"/>
                            </a:solidFill>
                            <a:latin typeface="Cambria Math" panose="02040503050406030204" pitchFamily="18" charset="0"/>
                          </a:rPr>
                          <m:t>𝜼</m:t>
                        </m:r>
                        <m:r>
                          <a:rPr lang="el-GR" sz="3200" b="1" i="1">
                            <a:solidFill>
                              <a:srgbClr val="C00000"/>
                            </a:solidFill>
                            <a:latin typeface="Cambria Math" panose="02040503050406030204" pitchFamily="18" charset="0"/>
                          </a:rPr>
                          <m:t> </m:t>
                        </m:r>
                      </m:sup>
                    </m:sSup>
                  </m:oMath>
                </a14:m>
                <a:r>
                  <a:rPr lang="el-GR" sz="3200" b="1" dirty="0">
                    <a:solidFill>
                      <a:srgbClr val="C00000"/>
                    </a:solidFill>
                    <a:latin typeface="+mn-lt"/>
                  </a:rPr>
                  <a:t>Περίπτωση: </a:t>
                </a:r>
                <a:r>
                  <a:rPr lang="el-GR" sz="3200" b="1" dirty="0" err="1">
                    <a:latin typeface="+mn-lt"/>
                  </a:rPr>
                  <a:t>Κηλιδοβλατιδώδες</a:t>
                </a:r>
                <a:r>
                  <a:rPr lang="el-GR" sz="3200" b="1" dirty="0">
                    <a:latin typeface="+mn-lt"/>
                  </a:rPr>
                  <a:t> ερύθημα με πυρετό και       </a:t>
                </a:r>
                <a:br>
                  <a:rPr lang="el-GR" sz="3200" b="1" dirty="0">
                    <a:latin typeface="+mn-lt"/>
                  </a:rPr>
                </a:br>
                <a:r>
                  <a:rPr lang="el-GR" sz="3200" b="1" dirty="0">
                    <a:latin typeface="+mn-lt"/>
                  </a:rPr>
                  <a:t>                                αποκόλληση </a:t>
                </a:r>
                <a:r>
                  <a:rPr lang="el-GR" sz="3200" b="1" dirty="0" err="1">
                    <a:latin typeface="+mn-lt"/>
                  </a:rPr>
                  <a:t>επιδερμίδος</a:t>
                </a:r>
                <a:endParaRPr lang="en-US" sz="3200" dirty="0">
                  <a:latin typeface="+mn-lt"/>
                </a:endParaRPr>
              </a:p>
            </p:txBody>
          </p:sp>
        </mc:Choice>
        <mc:Fallback xmlns="">
          <p:sp>
            <p:nvSpPr>
              <p:cNvPr id="10" name="Τίτλος 8">
                <a:extLst>
                  <a:ext uri="{FF2B5EF4-FFF2-40B4-BE49-F238E27FC236}">
                    <a16:creationId xmlns:a14="http://schemas.microsoft.com/office/drawing/2010/main" xmlns="" xmlns:a16="http://schemas.microsoft.com/office/drawing/2014/main" id="{12BB4F86-7EB7-4945-99C6-CE7FC73A5ADB}"/>
                  </a:ext>
                </a:extLst>
              </p:cNvPr>
              <p:cNvSpPr txBox="1">
                <a:spLocks noGrp="1" noRot="1" noChangeAspect="1" noMove="1" noResize="1" noEditPoints="1" noAdjustHandles="1" noChangeArrowheads="1" noChangeShapeType="1" noTextEdit="1"/>
              </p:cNvSpPr>
              <p:nvPr>
                <p:ph type="title"/>
              </p:nvPr>
            </p:nvSpPr>
            <p:spPr bwMode="auto">
              <a:xfrm>
                <a:off x="0" y="14605"/>
                <a:ext cx="12192000" cy="1325563"/>
              </a:xfrm>
              <a:prstGeom prst="rect">
                <a:avLst/>
              </a:prstGeom>
              <a:blipFill>
                <a:blip r:embed="rId4" cstate="print"/>
                <a:stretch>
                  <a:fillRect b="-1835"/>
                </a:stretch>
              </a:blipFill>
              <a:ln w="9525">
                <a:noFill/>
                <a:miter lim="800000"/>
                <a:headEnd/>
                <a:tailEnd/>
              </a:ln>
            </p:spPr>
            <p:txBody>
              <a:bodyPr/>
              <a:lstStyle/>
              <a:p>
                <a:r>
                  <a:rPr lang="en-US">
                    <a:noFill/>
                  </a:rPr>
                  <a:t> </a:t>
                </a:r>
              </a:p>
            </p:txBody>
          </p:sp>
        </mc:Fallback>
      </mc:AlternateContent>
      <p:cxnSp>
        <p:nvCxnSpPr>
          <p:cNvPr id="11" name="3 - Ευθεία γραμμή σύνδεσης">
            <a:extLst>
              <a:ext uri="{FF2B5EF4-FFF2-40B4-BE49-F238E27FC236}">
                <a16:creationId xmlns:a16="http://schemas.microsoft.com/office/drawing/2014/main" xmlns="" id="{B91E9E53-D3F2-4156-A483-DB2F819AF5BC}"/>
              </a:ext>
            </a:extLst>
          </p:cNvPr>
          <p:cNvCxnSpPr/>
          <p:nvPr/>
        </p:nvCxnSpPr>
        <p:spPr>
          <a:xfrm flipV="1">
            <a:off x="736600" y="126523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Θέση περιεχομένου 2">
            <a:extLst>
              <a:ext uri="{FF2B5EF4-FFF2-40B4-BE49-F238E27FC236}">
                <a16:creationId xmlns:a16="http://schemas.microsoft.com/office/drawing/2014/main" xmlns="" id="{B58760E7-A4EF-4EA6-A15E-5C4777EA1EA7}"/>
              </a:ext>
            </a:extLst>
          </p:cNvPr>
          <p:cNvSpPr txBox="1">
            <a:spLocks/>
          </p:cNvSpPr>
          <p:nvPr/>
        </p:nvSpPr>
        <p:spPr bwMode="auto">
          <a:xfrm>
            <a:off x="673100" y="3429000"/>
            <a:ext cx="5359400" cy="24557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buFont typeface="Arial" charset="0"/>
              <a:buNone/>
            </a:pPr>
            <a:endParaRPr lang="el-GR" dirty="0"/>
          </a:p>
          <a:p>
            <a:pPr marL="0" indent="0" eaLnBrk="1" hangingPunct="1">
              <a:buFont typeface="Arial" charset="0"/>
              <a:buNone/>
            </a:pPr>
            <a:endParaRPr lang="el-GR" dirty="0"/>
          </a:p>
          <a:p>
            <a:pPr eaLnBrk="1" hangingPunct="1">
              <a:buFont typeface="Wingdings" panose="05000000000000000000" pitchFamily="2" charset="2"/>
              <a:buChar char="Ø"/>
            </a:pPr>
            <a:r>
              <a:rPr lang="el-GR" sz="2400" dirty="0"/>
              <a:t>Εντός 24-48 ωρών εμφανίζονται </a:t>
            </a:r>
            <a:r>
              <a:rPr lang="el-GR" sz="2400" b="1" dirty="0">
                <a:solidFill>
                  <a:srgbClr val="0070C0"/>
                </a:solidFill>
              </a:rPr>
              <a:t>φυσαλίδες</a:t>
            </a:r>
            <a:r>
              <a:rPr lang="el-GR" sz="2400" dirty="0"/>
              <a:t> οι οποίες </a:t>
            </a:r>
            <a:r>
              <a:rPr lang="el-GR" sz="2400" dirty="0" err="1"/>
              <a:t>ρήγνυνται</a:t>
            </a:r>
            <a:r>
              <a:rPr lang="el-GR" sz="2400" dirty="0"/>
              <a:t> με ελαφρά πίεση</a:t>
            </a:r>
          </a:p>
        </p:txBody>
      </p:sp>
      <p:pic>
        <p:nvPicPr>
          <p:cNvPr id="12" name="Εικόνα 11">
            <a:extLst>
              <a:ext uri="{FF2B5EF4-FFF2-40B4-BE49-F238E27FC236}">
                <a16:creationId xmlns:a16="http://schemas.microsoft.com/office/drawing/2014/main" xmlns="" id="{4028DF5C-9075-41BB-9F99-DBA332BB1D68}"/>
              </a:ext>
            </a:extLst>
          </p:cNvPr>
          <p:cNvPicPr>
            <a:picLocks noChangeAspect="1"/>
          </p:cNvPicPr>
          <p:nvPr/>
        </p:nvPicPr>
        <p:blipFill>
          <a:blip r:embed="rId5" cstate="print"/>
          <a:stretch>
            <a:fillRect/>
          </a:stretch>
        </p:blipFill>
        <p:spPr>
          <a:xfrm>
            <a:off x="7818121" y="1143318"/>
            <a:ext cx="4232592" cy="5740401"/>
          </a:xfrm>
          <a:prstGeom prst="rect">
            <a:avLst/>
          </a:prstGeom>
        </p:spPr>
      </p:pic>
      <p:sp>
        <p:nvSpPr>
          <p:cNvPr id="16" name="Ορθογώνιο 15">
            <a:extLst>
              <a:ext uri="{FF2B5EF4-FFF2-40B4-BE49-F238E27FC236}">
                <a16:creationId xmlns:a16="http://schemas.microsoft.com/office/drawing/2014/main" xmlns="" id="{FDEBE878-0D04-4974-BFB1-3866D94846BB}"/>
              </a:ext>
            </a:extLst>
          </p:cNvPr>
          <p:cNvSpPr/>
          <p:nvPr/>
        </p:nvSpPr>
        <p:spPr>
          <a:xfrm>
            <a:off x="3301684" y="5325923"/>
            <a:ext cx="4265612" cy="1412875"/>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fontAlgn="auto">
              <a:spcBef>
                <a:spcPts val="0"/>
              </a:spcBef>
              <a:spcAft>
                <a:spcPts val="0"/>
              </a:spcAft>
              <a:defRPr/>
            </a:pPr>
            <a:r>
              <a:rPr lang="el-GR" sz="2800" b="1" dirty="0"/>
              <a:t>Σταφυλοκοκκικό σύνδρομο αποκόλλησης </a:t>
            </a:r>
            <a:r>
              <a:rPr lang="el-GR" sz="2800" b="1" dirty="0" err="1"/>
              <a:t>επιδερμίδος</a:t>
            </a:r>
            <a:r>
              <a:rPr lang="el-GR" sz="2800" b="1" dirty="0"/>
              <a:t>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342900"/>
            <a:ext cx="10515600" cy="1325563"/>
          </a:xfrm>
        </p:spPr>
        <p:txBody>
          <a:bodyPr rtlCol="0">
            <a:normAutofit/>
          </a:bodyPr>
          <a:lstStyle/>
          <a:p>
            <a:pPr eaLnBrk="1" fontAlgn="auto" hangingPunct="1">
              <a:spcAft>
                <a:spcPts val="0"/>
              </a:spcAft>
              <a:defRPr/>
            </a:pPr>
            <a:r>
              <a:rPr lang="el-GR" sz="4000" b="1" dirty="0">
                <a:latin typeface="+mn-lt"/>
              </a:rPr>
              <a:t>                      </a:t>
            </a:r>
          </a:p>
        </p:txBody>
      </p:sp>
      <p:sp>
        <p:nvSpPr>
          <p:cNvPr id="3" name="Θέση περιεχομένου 2"/>
          <p:cNvSpPr>
            <a:spLocks noGrp="1"/>
          </p:cNvSpPr>
          <p:nvPr>
            <p:ph idx="1"/>
          </p:nvPr>
        </p:nvSpPr>
        <p:spPr>
          <a:xfrm>
            <a:off x="448310" y="2452054"/>
            <a:ext cx="7178675" cy="4351338"/>
          </a:xfrm>
        </p:spPr>
        <p:txBody>
          <a:bodyPr rtlCol="0">
            <a:normAutofit/>
          </a:bodyPr>
          <a:lstStyle/>
          <a:p>
            <a:pPr eaLnBrk="1" fontAlgn="auto" hangingPunct="1">
              <a:spcAft>
                <a:spcPts val="0"/>
              </a:spcAft>
              <a:buFont typeface="Wingdings" panose="05000000000000000000" pitchFamily="2" charset="2"/>
              <a:buChar char="Ø"/>
              <a:defRPr/>
            </a:pPr>
            <a:r>
              <a:rPr lang="el-GR" sz="2400" b="1" dirty="0"/>
              <a:t>Διάγνωση</a:t>
            </a:r>
          </a:p>
          <a:p>
            <a:pPr lvl="1" eaLnBrk="1" fontAlgn="auto" hangingPunct="1">
              <a:spcAft>
                <a:spcPts val="0"/>
              </a:spcAft>
              <a:buFont typeface="Wingdings" panose="05000000000000000000" pitchFamily="2" charset="2"/>
              <a:buChar char="ü"/>
              <a:defRPr/>
            </a:pPr>
            <a:r>
              <a:rPr lang="el-GR" dirty="0"/>
              <a:t>κλινική εικόνα- </a:t>
            </a:r>
            <a:r>
              <a:rPr lang="el-GR" b="1" dirty="0">
                <a:solidFill>
                  <a:srgbClr val="0070C0"/>
                </a:solidFill>
              </a:rPr>
              <a:t>σημείο </a:t>
            </a:r>
            <a:r>
              <a:rPr lang="en-US" b="1" dirty="0" err="1">
                <a:solidFill>
                  <a:srgbClr val="0070C0"/>
                </a:solidFill>
              </a:rPr>
              <a:t>Nikolsky</a:t>
            </a:r>
            <a:endParaRPr lang="en-US" b="1" dirty="0">
              <a:solidFill>
                <a:srgbClr val="0070C0"/>
              </a:solidFill>
            </a:endParaRPr>
          </a:p>
          <a:p>
            <a:pPr lvl="1" eaLnBrk="1" fontAlgn="auto" hangingPunct="1">
              <a:spcAft>
                <a:spcPts val="0"/>
              </a:spcAft>
              <a:buFont typeface="Wingdings" panose="05000000000000000000" pitchFamily="2" charset="2"/>
              <a:buChar char="ü"/>
              <a:defRPr/>
            </a:pPr>
            <a:r>
              <a:rPr lang="el-GR" dirty="0" err="1"/>
              <a:t>Καλλιέργιες</a:t>
            </a:r>
            <a:r>
              <a:rPr lang="el-GR" dirty="0"/>
              <a:t> δέρματος, ούρων, αίματος</a:t>
            </a:r>
          </a:p>
          <a:p>
            <a:pPr lvl="1" eaLnBrk="1" fontAlgn="auto" hangingPunct="1">
              <a:spcAft>
                <a:spcPts val="0"/>
              </a:spcAft>
              <a:buFont typeface="Wingdings" panose="05000000000000000000" pitchFamily="2" charset="2"/>
              <a:buChar char="ü"/>
              <a:defRPr/>
            </a:pPr>
            <a:r>
              <a:rPr lang="el-GR" dirty="0"/>
              <a:t>Βιοψία δέρματος (διαχωρισμός της επιδερμίδας στο ύψος της κοκκιώδους κυτταρικής στιβάδας</a:t>
            </a:r>
          </a:p>
          <a:p>
            <a:pPr eaLnBrk="1" fontAlgn="auto" hangingPunct="1">
              <a:spcAft>
                <a:spcPts val="0"/>
              </a:spcAft>
              <a:buFont typeface="Wingdings" panose="05000000000000000000" pitchFamily="2" charset="2"/>
              <a:buChar char="Ø"/>
              <a:defRPr/>
            </a:pPr>
            <a:r>
              <a:rPr lang="el-GR" sz="2400" b="1" dirty="0"/>
              <a:t>Θεραπεία</a:t>
            </a:r>
            <a:r>
              <a:rPr lang="el-GR" dirty="0"/>
              <a:t> </a:t>
            </a:r>
          </a:p>
          <a:p>
            <a:pPr lvl="1" eaLnBrk="1" fontAlgn="auto" hangingPunct="1">
              <a:spcAft>
                <a:spcPts val="0"/>
              </a:spcAft>
              <a:buFont typeface="Wingdings" panose="05000000000000000000" pitchFamily="2" charset="2"/>
              <a:buChar char="ü"/>
              <a:defRPr/>
            </a:pPr>
            <a:r>
              <a:rPr lang="el-GR" dirty="0"/>
              <a:t>Χορήγηση υγρών παρεντερικά</a:t>
            </a:r>
          </a:p>
          <a:p>
            <a:pPr lvl="1" eaLnBrk="1" fontAlgn="auto" hangingPunct="1">
              <a:spcAft>
                <a:spcPts val="0"/>
              </a:spcAft>
              <a:buFont typeface="Wingdings" panose="05000000000000000000" pitchFamily="2" charset="2"/>
              <a:buChar char="ü"/>
              <a:defRPr/>
            </a:pPr>
            <a:r>
              <a:rPr lang="el-GR" dirty="0" err="1"/>
              <a:t>Κλοξακιλλίνη</a:t>
            </a:r>
            <a:r>
              <a:rPr lang="el-GR" dirty="0"/>
              <a:t>, </a:t>
            </a:r>
            <a:r>
              <a:rPr lang="el-GR" dirty="0" err="1"/>
              <a:t>κλινδαμυκίνη</a:t>
            </a:r>
            <a:r>
              <a:rPr lang="el-GR" dirty="0"/>
              <a:t> ΕΦ</a:t>
            </a:r>
          </a:p>
        </p:txBody>
      </p:sp>
      <p:sp>
        <p:nvSpPr>
          <p:cNvPr id="6" name="Οβάλ 5"/>
          <p:cNvSpPr/>
          <p:nvPr/>
        </p:nvSpPr>
        <p:spPr>
          <a:xfrm>
            <a:off x="5227320" y="4452936"/>
            <a:ext cx="3344545" cy="2299256"/>
          </a:xfrm>
          <a:prstGeom prst="ellipse">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l-GR" sz="2000" b="1" dirty="0">
                <a:solidFill>
                  <a:schemeClr val="tx1"/>
                </a:solidFill>
              </a:rPr>
              <a:t>Δ/Δ</a:t>
            </a:r>
          </a:p>
          <a:p>
            <a:pPr algn="ctr" fontAlgn="auto">
              <a:spcBef>
                <a:spcPts val="0"/>
              </a:spcBef>
              <a:spcAft>
                <a:spcPts val="0"/>
              </a:spcAft>
              <a:defRPr/>
            </a:pPr>
            <a:r>
              <a:rPr lang="el-GR" sz="2000" b="1" dirty="0">
                <a:solidFill>
                  <a:schemeClr val="tx1"/>
                </a:solidFill>
              </a:rPr>
              <a:t>Σύνδρομο </a:t>
            </a:r>
            <a:r>
              <a:rPr lang="el-GR" sz="2000" b="1" dirty="0" err="1">
                <a:solidFill>
                  <a:schemeClr val="tx1"/>
                </a:solidFill>
              </a:rPr>
              <a:t>Lyell</a:t>
            </a:r>
            <a:endParaRPr lang="el-GR" sz="2000" b="1" dirty="0">
              <a:solidFill>
                <a:schemeClr val="tx1"/>
              </a:solidFill>
            </a:endParaRPr>
          </a:p>
          <a:p>
            <a:pPr algn="ctr" fontAlgn="auto">
              <a:spcBef>
                <a:spcPts val="0"/>
              </a:spcBef>
              <a:spcAft>
                <a:spcPts val="0"/>
              </a:spcAft>
              <a:defRPr/>
            </a:pPr>
            <a:r>
              <a:rPr lang="el-GR" sz="2000" dirty="0">
                <a:solidFill>
                  <a:schemeClr val="tx1"/>
                </a:solidFill>
              </a:rPr>
              <a:t>Τοξική </a:t>
            </a:r>
            <a:r>
              <a:rPr lang="el-GR" sz="2000" dirty="0" err="1">
                <a:solidFill>
                  <a:schemeClr val="tx1"/>
                </a:solidFill>
              </a:rPr>
              <a:t>επιδερμονεκρόλυση</a:t>
            </a:r>
            <a:r>
              <a:rPr lang="el-GR" sz="2000" dirty="0">
                <a:solidFill>
                  <a:schemeClr val="tx1"/>
                </a:solidFill>
              </a:rPr>
              <a:t> από ΜΗΣΑΦ, </a:t>
            </a:r>
            <a:r>
              <a:rPr lang="el-GR" sz="2000" dirty="0" err="1">
                <a:solidFill>
                  <a:schemeClr val="tx1"/>
                </a:solidFill>
              </a:rPr>
              <a:t>χημειοθεραπευτικά,αντιβιοτικά</a:t>
            </a:r>
            <a:endParaRPr lang="el-GR" sz="2000" dirty="0">
              <a:solidFill>
                <a:schemeClr val="tx1"/>
              </a:solidFill>
            </a:endParaRPr>
          </a:p>
        </p:txBody>
      </p:sp>
      <p:sp>
        <p:nvSpPr>
          <p:cNvPr id="8" name="Ορθογώνιο 7"/>
          <p:cNvSpPr/>
          <p:nvPr/>
        </p:nvSpPr>
        <p:spPr>
          <a:xfrm>
            <a:off x="8571865" y="2147170"/>
            <a:ext cx="3590925" cy="3044350"/>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Σταφυλοκοκκικές τοξίνες Α και Β</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Υψηλού κινδύνου ηλικία &lt;5 ετών, </a:t>
            </a:r>
            <a:r>
              <a:rPr lang="el-GR" sz="2400" dirty="0" err="1">
                <a:solidFill>
                  <a:schemeClr val="bg1"/>
                </a:solidFill>
              </a:rPr>
              <a:t>ανοσοανεπάρκειες</a:t>
            </a:r>
            <a:r>
              <a:rPr lang="el-GR" sz="2400" dirty="0">
                <a:solidFill>
                  <a:schemeClr val="bg1"/>
                </a:solidFill>
              </a:rPr>
              <a:t> και επηρεασμένη νεφρική λειτουργία</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Μετάδοση με επαφή</a:t>
            </a:r>
          </a:p>
        </p:txBody>
      </p:sp>
      <p:sp>
        <p:nvSpPr>
          <p:cNvPr id="4" name="Ορθογώνιο 3">
            <a:extLst>
              <a:ext uri="{FF2B5EF4-FFF2-40B4-BE49-F238E27FC236}">
                <a16:creationId xmlns:a16="http://schemas.microsoft.com/office/drawing/2014/main" xmlns="" id="{2352863B-3ACE-46E8-9225-9E145231C854}"/>
              </a:ext>
            </a:extLst>
          </p:cNvPr>
          <p:cNvSpPr/>
          <p:nvPr/>
        </p:nvSpPr>
        <p:spPr>
          <a:xfrm>
            <a:off x="2460784" y="1403985"/>
            <a:ext cx="7208520" cy="542290"/>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fontAlgn="auto">
              <a:spcBef>
                <a:spcPts val="0"/>
              </a:spcBef>
              <a:spcAft>
                <a:spcPts val="0"/>
              </a:spcAft>
              <a:defRPr/>
            </a:pPr>
            <a:r>
              <a:rPr lang="el-GR" sz="2400" b="1" dirty="0">
                <a:solidFill>
                  <a:schemeClr val="bg1"/>
                </a:solidFill>
              </a:rPr>
              <a:t>Σταφυλοκοκκικό σύνδρομο αποκόλλησης </a:t>
            </a:r>
            <a:r>
              <a:rPr lang="el-GR" sz="2400" b="1" dirty="0" err="1">
                <a:solidFill>
                  <a:schemeClr val="bg1"/>
                </a:solidFill>
              </a:rPr>
              <a:t>επιδερμίδος</a:t>
            </a:r>
            <a:r>
              <a:rPr lang="el-GR" sz="2400" b="1" dirty="0">
                <a:solidFill>
                  <a:schemeClr val="bg1"/>
                </a:solidFill>
              </a:rPr>
              <a:t> </a:t>
            </a:r>
            <a:endParaRPr lang="el-GR" sz="2400" dirty="0">
              <a:solidFill>
                <a:schemeClr val="bg1"/>
              </a:solidFill>
            </a:endParaRPr>
          </a:p>
        </p:txBody>
      </p:sp>
      <mc:AlternateContent xmlns:mc="http://schemas.openxmlformats.org/markup-compatibility/2006" xmlns:a14="http://schemas.microsoft.com/office/drawing/2010/main">
        <mc:Choice Requires="a14">
          <p:sp>
            <p:nvSpPr>
              <p:cNvPr id="9" name="Τίτλος 8">
                <a:extLst>
                  <a:ext uri="{FF2B5EF4-FFF2-40B4-BE49-F238E27FC236}">
                    <a16:creationId xmlns:a16="http://schemas.microsoft.com/office/drawing/2014/main" xmlns="" id="{C13AFFDB-FC42-4C26-BBA8-60C6EA4241D7}"/>
                  </a:ext>
                </a:extLst>
              </p:cNvPr>
              <p:cNvSpPr txBox="1">
                <a:spLocks/>
              </p:cNvSpPr>
              <p:nvPr/>
            </p:nvSpPr>
            <p:spPr bwMode="auto">
              <a:xfrm>
                <a:off x="0" y="14605"/>
                <a:ext cx="121920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14:m>
                  <m:oMath xmlns:m="http://schemas.openxmlformats.org/officeDocument/2006/math">
                    <m:sSup>
                      <m:sSupPr>
                        <m:ctrlPr>
                          <a:rPr lang="el-GR" sz="3200" b="1" i="1" smtClean="0">
                            <a:solidFill>
                              <a:srgbClr val="C00000"/>
                            </a:solidFill>
                            <a:latin typeface="Cambria Math"/>
                          </a:rPr>
                        </m:ctrlPr>
                      </m:sSupPr>
                      <m:e>
                        <m:r>
                          <a:rPr lang="el-GR" sz="3200" b="1" i="1">
                            <a:solidFill>
                              <a:srgbClr val="C00000"/>
                            </a:solidFill>
                            <a:latin typeface="Cambria Math" panose="02040503050406030204" pitchFamily="18" charset="0"/>
                          </a:rPr>
                          <m:t>    </m:t>
                        </m:r>
                        <m:r>
                          <a:rPr lang="el-GR" sz="3200" b="1" i="1" smtClean="0">
                            <a:solidFill>
                              <a:srgbClr val="C00000"/>
                            </a:solidFill>
                            <a:latin typeface="Cambria Math" panose="02040503050406030204" pitchFamily="18" charset="0"/>
                          </a:rPr>
                          <m:t>𝟕</m:t>
                        </m:r>
                      </m:e>
                      <m:sup>
                        <m:r>
                          <a:rPr lang="el-GR" sz="3200" b="1" i="1">
                            <a:solidFill>
                              <a:srgbClr val="C00000"/>
                            </a:solidFill>
                            <a:latin typeface="Cambria Math" panose="02040503050406030204" pitchFamily="18" charset="0"/>
                          </a:rPr>
                          <m:t>𝜼</m:t>
                        </m:r>
                        <m:r>
                          <a:rPr lang="el-GR" sz="3200" b="1" i="1">
                            <a:solidFill>
                              <a:srgbClr val="C00000"/>
                            </a:solidFill>
                            <a:latin typeface="Cambria Math" panose="02040503050406030204" pitchFamily="18" charset="0"/>
                          </a:rPr>
                          <m:t> </m:t>
                        </m:r>
                      </m:sup>
                    </m:sSup>
                  </m:oMath>
                </a14:m>
                <a:r>
                  <a:rPr lang="el-GR" sz="3200" b="1" dirty="0">
                    <a:solidFill>
                      <a:srgbClr val="C00000"/>
                    </a:solidFill>
                    <a:latin typeface="+mn-lt"/>
                  </a:rPr>
                  <a:t>Περίπτωση: </a:t>
                </a:r>
                <a:r>
                  <a:rPr lang="el-GR" sz="3200" b="1" dirty="0" err="1">
                    <a:latin typeface="+mn-lt"/>
                  </a:rPr>
                  <a:t>Κηλιδοβλατιδώδες</a:t>
                </a:r>
                <a:r>
                  <a:rPr lang="el-GR" sz="3200" b="1" dirty="0">
                    <a:latin typeface="+mn-lt"/>
                  </a:rPr>
                  <a:t> ερύθημα με πυρετό και       </a:t>
                </a:r>
                <a:br>
                  <a:rPr lang="el-GR" sz="3200" b="1" dirty="0">
                    <a:latin typeface="+mn-lt"/>
                  </a:rPr>
                </a:br>
                <a:r>
                  <a:rPr lang="el-GR" sz="3200" b="1" dirty="0">
                    <a:latin typeface="+mn-lt"/>
                  </a:rPr>
                  <a:t>                                αποκόλληση </a:t>
                </a:r>
                <a:r>
                  <a:rPr lang="el-GR" sz="3200" b="1" dirty="0" err="1">
                    <a:latin typeface="+mn-lt"/>
                  </a:rPr>
                  <a:t>επιδερμίδος</a:t>
                </a:r>
                <a:endParaRPr lang="en-US" sz="3200" dirty="0">
                  <a:latin typeface="+mn-lt"/>
                </a:endParaRPr>
              </a:p>
            </p:txBody>
          </p:sp>
        </mc:Choice>
        <mc:Fallback xmlns="">
          <p:sp>
            <p:nvSpPr>
              <p:cNvPr id="9" name="Τίτλος 8">
                <a:extLst>
                  <a:ext uri="{FF2B5EF4-FFF2-40B4-BE49-F238E27FC236}">
                    <a16:creationId xmlns:a14="http://schemas.microsoft.com/office/drawing/2010/main" xmlns="" xmlns:a16="http://schemas.microsoft.com/office/drawing/2014/main" id="{C13AFFDB-FC42-4C26-BBA8-60C6EA4241D7}"/>
                  </a:ext>
                </a:extLst>
              </p:cNvPr>
              <p:cNvSpPr txBox="1">
                <a:spLocks noRot="1" noChangeAspect="1" noMove="1" noResize="1" noEditPoints="1" noAdjustHandles="1" noChangeArrowheads="1" noChangeShapeType="1" noTextEdit="1"/>
              </p:cNvSpPr>
              <p:nvPr/>
            </p:nvSpPr>
            <p:spPr bwMode="auto">
              <a:xfrm>
                <a:off x="0" y="14605"/>
                <a:ext cx="12192000" cy="1325563"/>
              </a:xfrm>
              <a:prstGeom prst="rect">
                <a:avLst/>
              </a:prstGeom>
              <a:blipFill>
                <a:blip r:embed="rId2" cstate="print"/>
                <a:stretch>
                  <a:fillRect b="-1835"/>
                </a:stretch>
              </a:blipFill>
              <a:ln w="9525">
                <a:noFill/>
                <a:miter lim="800000"/>
                <a:headEnd/>
                <a:tailEnd/>
              </a:ln>
            </p:spPr>
            <p:txBody>
              <a:bodyPr/>
              <a:lstStyle/>
              <a:p>
                <a:r>
                  <a:rPr lang="en-US">
                    <a:noFill/>
                  </a:rPr>
                  <a:t> </a:t>
                </a:r>
              </a:p>
            </p:txBody>
          </p:sp>
        </mc:Fallback>
      </mc:AlternateContent>
      <p:cxnSp>
        <p:nvCxnSpPr>
          <p:cNvPr id="10" name="3 - Ευθεία γραμμή σύνδεσης">
            <a:extLst>
              <a:ext uri="{FF2B5EF4-FFF2-40B4-BE49-F238E27FC236}">
                <a16:creationId xmlns:a16="http://schemas.microsoft.com/office/drawing/2014/main" xmlns="" id="{DDA4544C-8912-4E04-AADF-A01A3AD7E563}"/>
              </a:ext>
            </a:extLst>
          </p:cNvPr>
          <p:cNvCxnSpPr/>
          <p:nvPr/>
        </p:nvCxnSpPr>
        <p:spPr>
          <a:xfrm flipV="1">
            <a:off x="776288" y="1252221"/>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Θέση περιεχομένου 2"/>
          <p:cNvSpPr>
            <a:spLocks noGrp="1"/>
          </p:cNvSpPr>
          <p:nvPr>
            <p:ph idx="1"/>
          </p:nvPr>
        </p:nvSpPr>
        <p:spPr>
          <a:xfrm>
            <a:off x="838200" y="1825625"/>
            <a:ext cx="6229350" cy="4351338"/>
          </a:xfrm>
        </p:spPr>
        <p:txBody>
          <a:bodyPr/>
          <a:lstStyle/>
          <a:p>
            <a:pPr eaLnBrk="1" hangingPunct="1">
              <a:buFont typeface="Wingdings" panose="05000000000000000000" pitchFamily="2" charset="2"/>
              <a:buChar char="Ø"/>
            </a:pPr>
            <a:r>
              <a:rPr lang="el-GR" sz="2400" dirty="0"/>
              <a:t>Υψηλός πυρετός</a:t>
            </a:r>
          </a:p>
          <a:p>
            <a:pPr eaLnBrk="1" hangingPunct="1">
              <a:buFont typeface="Wingdings" panose="05000000000000000000" pitchFamily="2" charset="2"/>
              <a:buChar char="Ø"/>
            </a:pPr>
            <a:r>
              <a:rPr lang="el-GR" sz="2400" dirty="0"/>
              <a:t>Κοιλιακό άλγος, διάρροια</a:t>
            </a:r>
          </a:p>
          <a:p>
            <a:pPr eaLnBrk="1" hangingPunct="1">
              <a:buFont typeface="Wingdings" panose="05000000000000000000" pitchFamily="2" charset="2"/>
              <a:buChar char="Ø"/>
            </a:pPr>
            <a:r>
              <a:rPr lang="el-GR" sz="2400" dirty="0"/>
              <a:t>Διάχυτο </a:t>
            </a:r>
            <a:r>
              <a:rPr lang="el-GR" sz="2400" dirty="0" err="1"/>
              <a:t>κηλιδοβλατιδώδες</a:t>
            </a:r>
            <a:r>
              <a:rPr lang="el-GR" sz="2400" dirty="0"/>
              <a:t> ερύθημα</a:t>
            </a:r>
          </a:p>
        </p:txBody>
      </p:sp>
      <p:pic>
        <p:nvPicPr>
          <p:cNvPr id="4" name="Εικόνα 3"/>
          <p:cNvPicPr>
            <a:picLocks noChangeAspect="1"/>
          </p:cNvPicPr>
          <p:nvPr/>
        </p:nvPicPr>
        <p:blipFill rotWithShape="1">
          <a:blip r:embed="rId2" cstate="print"/>
          <a:srcRect l="149" r="-1" b="11141"/>
          <a:stretch/>
        </p:blipFill>
        <p:spPr>
          <a:xfrm>
            <a:off x="7315200" y="1547813"/>
            <a:ext cx="4613275" cy="4265612"/>
          </a:xfrm>
          <a:prstGeom prst="rect">
            <a:avLst/>
          </a:prstGeom>
          <a:ln>
            <a:noFill/>
          </a:ln>
          <a:effectLst>
            <a:outerShdw blurRad="190500" algn="tl" rotWithShape="0">
              <a:srgbClr val="000000">
                <a:alpha val="70000"/>
              </a:srgbClr>
            </a:outerShdw>
          </a:effectLst>
        </p:spPr>
      </p:pic>
      <p:sp>
        <p:nvSpPr>
          <p:cNvPr id="5" name="TextBox 4"/>
          <p:cNvSpPr txBox="1">
            <a:spLocks noChangeArrowheads="1"/>
          </p:cNvSpPr>
          <p:nvPr/>
        </p:nvSpPr>
        <p:spPr bwMode="auto">
          <a:xfrm>
            <a:off x="838200" y="3679825"/>
            <a:ext cx="5370513" cy="1200150"/>
          </a:xfrm>
          <a:prstGeom prst="rect">
            <a:avLst/>
          </a:prstGeom>
          <a:noFill/>
          <a:ln w="9525">
            <a:noFill/>
            <a:miter lim="800000"/>
            <a:headEnd/>
            <a:tailEnd/>
          </a:ln>
        </p:spPr>
        <p:txBody>
          <a:bodyPr>
            <a:spAutoFit/>
          </a:bodyPr>
          <a:lstStyle/>
          <a:p>
            <a:pPr marL="457200" indent="-457200">
              <a:buFont typeface="Wingdings" panose="05000000000000000000" pitchFamily="2" charset="2"/>
              <a:buChar char="Ø"/>
            </a:pPr>
            <a:r>
              <a:rPr lang="el-GR" sz="2400" b="1" dirty="0">
                <a:latin typeface="Calibri" pitchFamily="34" charset="0"/>
              </a:rPr>
              <a:t> Υπόταση</a:t>
            </a:r>
          </a:p>
          <a:p>
            <a:pPr marL="457200" indent="-457200">
              <a:buFont typeface="Wingdings" panose="05000000000000000000" pitchFamily="2" charset="2"/>
              <a:buChar char="Ø"/>
            </a:pPr>
            <a:r>
              <a:rPr lang="el-GR" sz="2400" b="1" dirty="0">
                <a:latin typeface="Calibri" pitchFamily="34" charset="0"/>
              </a:rPr>
              <a:t> Πιθανή εστία σταφυλοκοκκικής   </a:t>
            </a:r>
          </a:p>
          <a:p>
            <a:r>
              <a:rPr lang="el-GR" sz="2400" b="1" dirty="0">
                <a:latin typeface="Calibri" pitchFamily="34" charset="0"/>
              </a:rPr>
              <a:t>        λοίμωξης</a:t>
            </a:r>
          </a:p>
        </p:txBody>
      </p:sp>
      <p:sp>
        <p:nvSpPr>
          <p:cNvPr id="7" name="Ορθογώνιο 6"/>
          <p:cNvSpPr/>
          <p:nvPr/>
        </p:nvSpPr>
        <p:spPr>
          <a:xfrm>
            <a:off x="1038225" y="5213350"/>
            <a:ext cx="4719638" cy="1200150"/>
          </a:xfrm>
          <a:prstGeom prst="rect">
            <a:avLst/>
          </a:prstGeom>
          <a:ln/>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r>
              <a:rPr lang="el-GR" sz="2800" b="1" dirty="0">
                <a:solidFill>
                  <a:schemeClr val="bg1"/>
                </a:solidFill>
              </a:rPr>
              <a:t>Σύνδρομο σταφυλοκοκκικής τοξικής καταπληξίας</a:t>
            </a:r>
          </a:p>
        </p:txBody>
      </p:sp>
      <mc:AlternateContent xmlns:mc="http://schemas.openxmlformats.org/markup-compatibility/2006" xmlns:a14="http://schemas.microsoft.com/office/drawing/2010/main">
        <mc:Choice Requires="a14">
          <p:sp>
            <p:nvSpPr>
              <p:cNvPr id="9" name="Τίτλος 8">
                <a:extLst>
                  <a:ext uri="{FF2B5EF4-FFF2-40B4-BE49-F238E27FC236}">
                    <a16:creationId xmlns:a16="http://schemas.microsoft.com/office/drawing/2014/main" xmlns="" id="{A1BA85EF-F671-43AE-A079-7F5A77847E81}"/>
                  </a:ext>
                </a:extLst>
              </p:cNvPr>
              <p:cNvSpPr txBox="1">
                <a:spLocks noGrp="1"/>
              </p:cNvSpPr>
              <p:nvPr>
                <p:ph type="title"/>
              </p:nvPr>
            </p:nvSpPr>
            <p:spPr bwMode="auto">
              <a:xfrm>
                <a:off x="0" y="1"/>
                <a:ext cx="12192000" cy="138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14:m>
                  <m:oMath xmlns:m="http://schemas.openxmlformats.org/officeDocument/2006/math">
                    <m:sSup>
                      <m:sSupPr>
                        <m:ctrlPr>
                          <a:rPr lang="el-GR" sz="3200" b="1" i="1" smtClean="0">
                            <a:solidFill>
                              <a:srgbClr val="C00000"/>
                            </a:solidFill>
                            <a:latin typeface="Cambria Math"/>
                          </a:rPr>
                        </m:ctrlPr>
                      </m:sSupPr>
                      <m:e>
                        <m:r>
                          <a:rPr lang="el-GR" sz="3200" b="1" i="1">
                            <a:solidFill>
                              <a:srgbClr val="C00000"/>
                            </a:solidFill>
                            <a:latin typeface="Cambria Math" panose="02040503050406030204" pitchFamily="18" charset="0"/>
                          </a:rPr>
                          <m:t>    </m:t>
                        </m:r>
                        <m:r>
                          <a:rPr lang="el-GR" sz="3200" b="1" i="1" smtClean="0">
                            <a:solidFill>
                              <a:srgbClr val="C00000"/>
                            </a:solidFill>
                            <a:latin typeface="Cambria Math" panose="02040503050406030204" pitchFamily="18" charset="0"/>
                          </a:rPr>
                          <m:t>𝟕</m:t>
                        </m:r>
                      </m:e>
                      <m:sup>
                        <m:r>
                          <a:rPr lang="el-GR" sz="3200" b="1" i="1">
                            <a:solidFill>
                              <a:srgbClr val="C00000"/>
                            </a:solidFill>
                            <a:latin typeface="Cambria Math" panose="02040503050406030204" pitchFamily="18" charset="0"/>
                          </a:rPr>
                          <m:t>𝜼</m:t>
                        </m:r>
                        <m:r>
                          <a:rPr lang="el-GR" sz="3200" b="1" i="1">
                            <a:solidFill>
                              <a:srgbClr val="C00000"/>
                            </a:solidFill>
                            <a:latin typeface="Cambria Math" panose="02040503050406030204" pitchFamily="18" charset="0"/>
                          </a:rPr>
                          <m:t> </m:t>
                        </m:r>
                      </m:sup>
                    </m:sSup>
                  </m:oMath>
                </a14:m>
                <a:r>
                  <a:rPr lang="el-GR" sz="3200" b="1" dirty="0">
                    <a:solidFill>
                      <a:srgbClr val="C00000"/>
                    </a:solidFill>
                    <a:latin typeface="+mn-lt"/>
                  </a:rPr>
                  <a:t>Περίπτωση: </a:t>
                </a:r>
                <a:r>
                  <a:rPr lang="el-GR" sz="3200" b="1" dirty="0" err="1">
                    <a:latin typeface="+mn-lt"/>
                  </a:rPr>
                  <a:t>Κηλιδοβλατιδώδες</a:t>
                </a:r>
                <a:r>
                  <a:rPr lang="el-GR" sz="3200" b="1" dirty="0">
                    <a:latin typeface="+mn-lt"/>
                  </a:rPr>
                  <a:t> ερύθημα με πυρετό,  υπόταση    </a:t>
                </a:r>
                <a:br>
                  <a:rPr lang="el-GR" sz="3200" b="1" dirty="0">
                    <a:latin typeface="+mn-lt"/>
                  </a:rPr>
                </a:br>
                <a:r>
                  <a:rPr lang="el-GR" sz="3200" b="1" dirty="0">
                    <a:latin typeface="+mn-lt"/>
                  </a:rPr>
                  <a:t>                                και εστιακή λοίμωξη</a:t>
                </a:r>
                <a:endParaRPr lang="en-US" sz="3200" dirty="0">
                  <a:latin typeface="+mn-lt"/>
                </a:endParaRPr>
              </a:p>
            </p:txBody>
          </p:sp>
        </mc:Choice>
        <mc:Fallback xmlns="">
          <p:sp>
            <p:nvSpPr>
              <p:cNvPr id="9" name="Τίτλος 8">
                <a:extLst>
                  <a:ext uri="{FF2B5EF4-FFF2-40B4-BE49-F238E27FC236}">
                    <a16:creationId xmlns:a14="http://schemas.microsoft.com/office/drawing/2010/main" xmlns="" xmlns:a16="http://schemas.microsoft.com/office/drawing/2014/main" id="{A1BA85EF-F671-43AE-A079-7F5A77847E81}"/>
                  </a:ext>
                </a:extLst>
              </p:cNvPr>
              <p:cNvSpPr txBox="1">
                <a:spLocks noGrp="1" noRot="1" noChangeAspect="1" noMove="1" noResize="1" noEditPoints="1" noAdjustHandles="1" noChangeArrowheads="1" noChangeShapeType="1" noTextEdit="1"/>
              </p:cNvSpPr>
              <p:nvPr>
                <p:ph type="title"/>
              </p:nvPr>
            </p:nvSpPr>
            <p:spPr bwMode="auto">
              <a:xfrm>
                <a:off x="0" y="1"/>
                <a:ext cx="12192000" cy="1385888"/>
              </a:xfrm>
              <a:prstGeom prst="rect">
                <a:avLst/>
              </a:prstGeom>
              <a:blipFill>
                <a:blip r:embed="rId3" cstate="print"/>
                <a:stretch>
                  <a:fillRect/>
                </a:stretch>
              </a:blipFill>
              <a:ln w="9525">
                <a:noFill/>
                <a:miter lim="800000"/>
                <a:headEnd/>
                <a:tailEnd/>
              </a:ln>
            </p:spPr>
            <p:txBody>
              <a:bodyPr/>
              <a:lstStyle/>
              <a:p>
                <a:r>
                  <a:rPr lang="en-US">
                    <a:noFill/>
                  </a:rPr>
                  <a:t> </a:t>
                </a:r>
              </a:p>
            </p:txBody>
          </p:sp>
        </mc:Fallback>
      </mc:AlternateContent>
      <p:cxnSp>
        <p:nvCxnSpPr>
          <p:cNvPr id="10" name="3 - Ευθεία γραμμή σύνδεσης">
            <a:extLst>
              <a:ext uri="{FF2B5EF4-FFF2-40B4-BE49-F238E27FC236}">
                <a16:creationId xmlns:a16="http://schemas.microsoft.com/office/drawing/2014/main" xmlns="" id="{68498418-3185-455D-BC8E-A44491A817C1}"/>
              </a:ext>
            </a:extLst>
          </p:cNvPr>
          <p:cNvCxnSpPr/>
          <p:nvPr/>
        </p:nvCxnSpPr>
        <p:spPr>
          <a:xfrm flipV="1">
            <a:off x="776288" y="1252221"/>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403225"/>
            <a:ext cx="10515600" cy="1117600"/>
          </a:xfrm>
        </p:spPr>
        <p:txBody>
          <a:bodyPr rtlCol="0">
            <a:normAutofit/>
          </a:bodyPr>
          <a:lstStyle/>
          <a:p>
            <a:pPr eaLnBrk="1" fontAlgn="auto" hangingPunct="1">
              <a:spcAft>
                <a:spcPts val="0"/>
              </a:spcAft>
              <a:defRPr/>
            </a:pPr>
            <a:r>
              <a:rPr lang="el-GR" sz="4000" b="1" dirty="0">
                <a:latin typeface="+mn-lt"/>
              </a:rPr>
              <a:t>           </a:t>
            </a:r>
            <a:r>
              <a:rPr lang="el-GR" sz="3600" b="1" dirty="0">
                <a:latin typeface="+mn-lt"/>
              </a:rPr>
              <a:t> </a:t>
            </a:r>
          </a:p>
        </p:txBody>
      </p:sp>
      <p:sp>
        <p:nvSpPr>
          <p:cNvPr id="3" name="Θέση περιεχομένου 2"/>
          <p:cNvSpPr>
            <a:spLocks noGrp="1"/>
          </p:cNvSpPr>
          <p:nvPr>
            <p:ph idx="1"/>
          </p:nvPr>
        </p:nvSpPr>
        <p:spPr>
          <a:xfrm>
            <a:off x="304800" y="2128204"/>
            <a:ext cx="6977063" cy="4729796"/>
          </a:xfrm>
        </p:spPr>
        <p:txBody>
          <a:bodyPr rtlCol="0">
            <a:normAutofit/>
          </a:bodyPr>
          <a:lstStyle/>
          <a:p>
            <a:pPr eaLnBrk="1" fontAlgn="auto" hangingPunct="1">
              <a:spcAft>
                <a:spcPts val="0"/>
              </a:spcAft>
              <a:buFont typeface="Wingdings" panose="05000000000000000000" pitchFamily="2" charset="2"/>
              <a:buChar char="Ø"/>
              <a:defRPr/>
            </a:pPr>
            <a:r>
              <a:rPr lang="el-GR" sz="2400" b="1" dirty="0"/>
              <a:t>Διάγνωση</a:t>
            </a:r>
          </a:p>
          <a:p>
            <a:pPr lvl="1" eaLnBrk="1" fontAlgn="auto" hangingPunct="1">
              <a:spcAft>
                <a:spcPts val="0"/>
              </a:spcAft>
              <a:buFont typeface="Wingdings" panose="05000000000000000000" pitchFamily="2" charset="2"/>
              <a:buChar char="ü"/>
              <a:defRPr/>
            </a:pPr>
            <a:r>
              <a:rPr lang="el-GR" dirty="0"/>
              <a:t>Καλλιέργεια υλικού από την εστία λοίμωξης</a:t>
            </a:r>
          </a:p>
          <a:p>
            <a:pPr eaLnBrk="1" fontAlgn="auto" hangingPunct="1">
              <a:spcAft>
                <a:spcPts val="0"/>
              </a:spcAft>
              <a:buFont typeface="Arial" panose="020B0604020202020204" pitchFamily="34" charset="0"/>
              <a:buChar char="•"/>
              <a:defRPr/>
            </a:pPr>
            <a:endParaRPr lang="el-GR" dirty="0"/>
          </a:p>
          <a:p>
            <a:pPr eaLnBrk="1" fontAlgn="auto" hangingPunct="1">
              <a:spcAft>
                <a:spcPts val="0"/>
              </a:spcAft>
              <a:buFont typeface="Arial" panose="020B0604020202020204" pitchFamily="34" charset="0"/>
              <a:buChar char="•"/>
              <a:defRPr/>
            </a:pPr>
            <a:endParaRPr lang="el-GR" dirty="0"/>
          </a:p>
          <a:p>
            <a:pPr eaLnBrk="1" fontAlgn="auto" hangingPunct="1">
              <a:spcAft>
                <a:spcPts val="0"/>
              </a:spcAft>
              <a:buFont typeface="Arial" panose="020B0604020202020204" pitchFamily="34" charset="0"/>
              <a:buChar char="•"/>
              <a:defRPr/>
            </a:pPr>
            <a:endParaRPr lang="el-GR" dirty="0"/>
          </a:p>
          <a:p>
            <a:pPr eaLnBrk="1" fontAlgn="auto" hangingPunct="1">
              <a:spcAft>
                <a:spcPts val="0"/>
              </a:spcAft>
              <a:buFont typeface="Wingdings" panose="05000000000000000000" pitchFamily="2" charset="2"/>
              <a:buChar char="Ø"/>
              <a:defRPr/>
            </a:pPr>
            <a:r>
              <a:rPr lang="el-GR" sz="2400" b="1" dirty="0"/>
              <a:t> </a:t>
            </a:r>
            <a:r>
              <a:rPr lang="el-GR" sz="3200" b="1" dirty="0"/>
              <a:t> </a:t>
            </a:r>
            <a:r>
              <a:rPr lang="el-GR" sz="2400" b="1" dirty="0"/>
              <a:t>Αντιμετώπιση</a:t>
            </a:r>
            <a:r>
              <a:rPr lang="el-GR" sz="3000" b="1" dirty="0"/>
              <a:t> </a:t>
            </a:r>
          </a:p>
          <a:p>
            <a:pPr lvl="1" eaLnBrk="1" fontAlgn="auto" hangingPunct="1">
              <a:spcAft>
                <a:spcPts val="0"/>
              </a:spcAft>
              <a:buFont typeface="Arial" panose="020B0604020202020204" pitchFamily="34" charset="0"/>
              <a:buChar char="•"/>
              <a:defRPr/>
            </a:pPr>
            <a:r>
              <a:rPr lang="el-GR" dirty="0"/>
              <a:t>Χορήγηση υγρών</a:t>
            </a:r>
            <a:r>
              <a:rPr lang="en-US" dirty="0"/>
              <a:t> </a:t>
            </a:r>
            <a:r>
              <a:rPr lang="el-GR" dirty="0"/>
              <a:t>παρεντερικά</a:t>
            </a:r>
          </a:p>
          <a:p>
            <a:pPr lvl="1" eaLnBrk="1" fontAlgn="auto" hangingPunct="1">
              <a:spcAft>
                <a:spcPts val="0"/>
              </a:spcAft>
              <a:buFont typeface="Arial" panose="020B0604020202020204" pitchFamily="34" charset="0"/>
              <a:buChar char="•"/>
              <a:defRPr/>
            </a:pPr>
            <a:r>
              <a:rPr lang="el-GR" dirty="0" err="1"/>
              <a:t>Κλοξακιλλίνη</a:t>
            </a:r>
            <a:r>
              <a:rPr lang="el-GR" dirty="0"/>
              <a:t>, </a:t>
            </a:r>
            <a:r>
              <a:rPr lang="el-GR" dirty="0" err="1"/>
              <a:t>κλινδαμυκίνη</a:t>
            </a:r>
            <a:r>
              <a:rPr lang="el-GR" dirty="0"/>
              <a:t> ΕΦ</a:t>
            </a:r>
          </a:p>
          <a:p>
            <a:pPr lvl="1" eaLnBrk="1" fontAlgn="auto" hangingPunct="1">
              <a:spcAft>
                <a:spcPts val="0"/>
              </a:spcAft>
              <a:buFont typeface="Arial" panose="020B0604020202020204" pitchFamily="34" charset="0"/>
              <a:buChar char="•"/>
              <a:defRPr/>
            </a:pPr>
            <a:r>
              <a:rPr lang="el-GR" dirty="0"/>
              <a:t>Χειρουργική παροχέτευση εστιακής διαπύησης</a:t>
            </a:r>
          </a:p>
          <a:p>
            <a:pPr eaLnBrk="1" fontAlgn="auto" hangingPunct="1">
              <a:spcAft>
                <a:spcPts val="0"/>
              </a:spcAft>
              <a:buFont typeface="Arial" panose="020B0604020202020204" pitchFamily="34" charset="0"/>
              <a:buChar char="•"/>
              <a:defRPr/>
            </a:pPr>
            <a:endParaRPr lang="el-GR" dirty="0"/>
          </a:p>
        </p:txBody>
      </p:sp>
      <p:sp>
        <p:nvSpPr>
          <p:cNvPr id="4" name="Ορθογώνιο: Στρογγύλεμα γωνιών 3"/>
          <p:cNvSpPr/>
          <p:nvPr/>
        </p:nvSpPr>
        <p:spPr>
          <a:xfrm>
            <a:off x="1851025" y="3146425"/>
            <a:ext cx="3184525" cy="996950"/>
          </a:xfrm>
          <a:prstGeom prst="roundRect">
            <a:avLst>
              <a:gd name="adj" fmla="val 0"/>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l-GR" sz="2400" b="1" dirty="0">
                <a:solidFill>
                  <a:schemeClr val="bg1"/>
                </a:solidFill>
              </a:rPr>
              <a:t>Έλεγχος νεφρικής και ηπατικής λειτουργίας</a:t>
            </a:r>
          </a:p>
        </p:txBody>
      </p:sp>
      <p:sp>
        <p:nvSpPr>
          <p:cNvPr id="5" name="Οβάλ 4"/>
          <p:cNvSpPr/>
          <p:nvPr/>
        </p:nvSpPr>
        <p:spPr>
          <a:xfrm>
            <a:off x="7952105" y="2430939"/>
            <a:ext cx="3935095" cy="1385888"/>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l-GR" sz="2400" dirty="0">
                <a:solidFill>
                  <a:schemeClr val="bg1"/>
                </a:solidFill>
              </a:rPr>
              <a:t>Εντεροτοξίνη  </a:t>
            </a:r>
            <a:r>
              <a:rPr lang="en-US" sz="2400" dirty="0">
                <a:solidFill>
                  <a:schemeClr val="bg1"/>
                </a:solidFill>
              </a:rPr>
              <a:t>TSST</a:t>
            </a:r>
            <a:r>
              <a:rPr lang="el-GR" sz="2400" dirty="0">
                <a:solidFill>
                  <a:schemeClr val="bg1"/>
                </a:solidFill>
              </a:rPr>
              <a:t>-1 Βακτηριαιμία &lt;5%  </a:t>
            </a:r>
          </a:p>
        </p:txBody>
      </p:sp>
      <mc:AlternateContent xmlns:mc="http://schemas.openxmlformats.org/markup-compatibility/2006" xmlns:a14="http://schemas.microsoft.com/office/drawing/2010/main">
        <mc:Choice Requires="a14">
          <p:sp>
            <p:nvSpPr>
              <p:cNvPr id="6" name="Τίτλος 8">
                <a:extLst>
                  <a:ext uri="{FF2B5EF4-FFF2-40B4-BE49-F238E27FC236}">
                    <a16:creationId xmlns:a16="http://schemas.microsoft.com/office/drawing/2014/main" xmlns="" id="{4CCD19E6-F845-4F51-8519-FB92026D2260}"/>
                  </a:ext>
                </a:extLst>
              </p:cNvPr>
              <p:cNvSpPr txBox="1">
                <a:spLocks/>
              </p:cNvSpPr>
              <p:nvPr/>
            </p:nvSpPr>
            <p:spPr bwMode="auto">
              <a:xfrm>
                <a:off x="0" y="1"/>
                <a:ext cx="12192000" cy="13858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14:m>
                  <m:oMath xmlns:m="http://schemas.openxmlformats.org/officeDocument/2006/math">
                    <m:sSup>
                      <m:sSupPr>
                        <m:ctrlPr>
                          <a:rPr lang="el-GR" sz="3200" b="1" i="1" smtClean="0">
                            <a:solidFill>
                              <a:srgbClr val="C00000"/>
                            </a:solidFill>
                            <a:latin typeface="Cambria Math"/>
                          </a:rPr>
                        </m:ctrlPr>
                      </m:sSupPr>
                      <m:e>
                        <m:r>
                          <a:rPr lang="el-GR" sz="3200" b="1" i="1">
                            <a:solidFill>
                              <a:srgbClr val="C00000"/>
                            </a:solidFill>
                            <a:latin typeface="Cambria Math" panose="02040503050406030204" pitchFamily="18" charset="0"/>
                          </a:rPr>
                          <m:t>    </m:t>
                        </m:r>
                        <m:r>
                          <a:rPr lang="el-GR" sz="3200" b="1" i="1" smtClean="0">
                            <a:solidFill>
                              <a:srgbClr val="C00000"/>
                            </a:solidFill>
                            <a:latin typeface="Cambria Math" panose="02040503050406030204" pitchFamily="18" charset="0"/>
                          </a:rPr>
                          <m:t>𝟕</m:t>
                        </m:r>
                      </m:e>
                      <m:sup>
                        <m:r>
                          <a:rPr lang="el-GR" sz="3200" b="1" i="1">
                            <a:solidFill>
                              <a:srgbClr val="C00000"/>
                            </a:solidFill>
                            <a:latin typeface="Cambria Math" panose="02040503050406030204" pitchFamily="18" charset="0"/>
                          </a:rPr>
                          <m:t>𝜼</m:t>
                        </m:r>
                        <m:r>
                          <a:rPr lang="el-GR" sz="3200" b="1" i="1">
                            <a:solidFill>
                              <a:srgbClr val="C00000"/>
                            </a:solidFill>
                            <a:latin typeface="Cambria Math" panose="02040503050406030204" pitchFamily="18" charset="0"/>
                          </a:rPr>
                          <m:t> </m:t>
                        </m:r>
                      </m:sup>
                    </m:sSup>
                  </m:oMath>
                </a14:m>
                <a:r>
                  <a:rPr lang="el-GR" sz="3200" b="1" dirty="0">
                    <a:solidFill>
                      <a:srgbClr val="C00000"/>
                    </a:solidFill>
                    <a:latin typeface="+mn-lt"/>
                  </a:rPr>
                  <a:t>Περίπτωση: </a:t>
                </a:r>
                <a:r>
                  <a:rPr lang="el-GR" sz="3200" b="1" dirty="0" err="1">
                    <a:latin typeface="+mn-lt"/>
                  </a:rPr>
                  <a:t>Κηλιδοβλατιδώδες</a:t>
                </a:r>
                <a:r>
                  <a:rPr lang="el-GR" sz="3200" b="1" dirty="0">
                    <a:latin typeface="+mn-lt"/>
                  </a:rPr>
                  <a:t> ερύθημα με πυρετό,  υπόταση    </a:t>
                </a:r>
                <a:br>
                  <a:rPr lang="el-GR" sz="3200" b="1" dirty="0">
                    <a:latin typeface="+mn-lt"/>
                  </a:rPr>
                </a:br>
                <a:r>
                  <a:rPr lang="el-GR" sz="3200" b="1" dirty="0">
                    <a:latin typeface="+mn-lt"/>
                  </a:rPr>
                  <a:t>                                και εστιακή λοίμωξη</a:t>
                </a:r>
                <a:endParaRPr lang="en-US" sz="3200" dirty="0">
                  <a:latin typeface="+mn-lt"/>
                </a:endParaRPr>
              </a:p>
            </p:txBody>
          </p:sp>
        </mc:Choice>
        <mc:Fallback xmlns="">
          <p:sp>
            <p:nvSpPr>
              <p:cNvPr id="6" name="Τίτλος 8">
                <a:extLst>
                  <a:ext uri="{FF2B5EF4-FFF2-40B4-BE49-F238E27FC236}">
                    <a16:creationId xmlns:a14="http://schemas.microsoft.com/office/drawing/2010/main" xmlns="" xmlns:a16="http://schemas.microsoft.com/office/drawing/2014/main" id="{4CCD19E6-F845-4F51-8519-FB92026D2260}"/>
                  </a:ext>
                </a:extLst>
              </p:cNvPr>
              <p:cNvSpPr txBox="1">
                <a:spLocks noRot="1" noChangeAspect="1" noMove="1" noResize="1" noEditPoints="1" noAdjustHandles="1" noChangeArrowheads="1" noChangeShapeType="1" noTextEdit="1"/>
              </p:cNvSpPr>
              <p:nvPr/>
            </p:nvSpPr>
            <p:spPr bwMode="auto">
              <a:xfrm>
                <a:off x="0" y="1"/>
                <a:ext cx="12192000" cy="1385888"/>
              </a:xfrm>
              <a:prstGeom prst="rect">
                <a:avLst/>
              </a:prstGeom>
              <a:blipFill>
                <a:blip r:embed="rId2" cstate="print"/>
                <a:stretch>
                  <a:fillRect/>
                </a:stretch>
              </a:blipFill>
              <a:ln w="9525">
                <a:noFill/>
                <a:miter lim="800000"/>
                <a:headEnd/>
                <a:tailEnd/>
              </a:ln>
            </p:spPr>
            <p:txBody>
              <a:bodyPr/>
              <a:lstStyle/>
              <a:p>
                <a:r>
                  <a:rPr lang="en-US">
                    <a:noFill/>
                  </a:rPr>
                  <a:t> </a:t>
                </a:r>
              </a:p>
            </p:txBody>
          </p:sp>
        </mc:Fallback>
      </mc:AlternateContent>
      <p:sp>
        <p:nvSpPr>
          <p:cNvPr id="9" name="Ορθογώνιο 8">
            <a:extLst>
              <a:ext uri="{FF2B5EF4-FFF2-40B4-BE49-F238E27FC236}">
                <a16:creationId xmlns:a16="http://schemas.microsoft.com/office/drawing/2014/main" xmlns="" id="{B2C5850C-8267-4597-BC95-1D9BD3AE7171}"/>
              </a:ext>
            </a:extLst>
          </p:cNvPr>
          <p:cNvSpPr/>
          <p:nvPr/>
        </p:nvSpPr>
        <p:spPr>
          <a:xfrm>
            <a:off x="2788444" y="1518288"/>
            <a:ext cx="6553200" cy="477835"/>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fontAlgn="auto">
              <a:spcBef>
                <a:spcPts val="0"/>
              </a:spcBef>
              <a:spcAft>
                <a:spcPts val="0"/>
              </a:spcAft>
              <a:defRPr/>
            </a:pPr>
            <a:r>
              <a:rPr lang="el-GR" sz="2400" b="1" dirty="0">
                <a:solidFill>
                  <a:schemeClr val="bg1"/>
                </a:solidFill>
              </a:rPr>
              <a:t>Σύνδρομο σταφυλοκοκκικής τοξικής καταπληξίας</a:t>
            </a:r>
          </a:p>
        </p:txBody>
      </p:sp>
      <p:cxnSp>
        <p:nvCxnSpPr>
          <p:cNvPr id="10" name="3 - Ευθεία γραμμή σύνδεσης">
            <a:extLst>
              <a:ext uri="{FF2B5EF4-FFF2-40B4-BE49-F238E27FC236}">
                <a16:creationId xmlns:a16="http://schemas.microsoft.com/office/drawing/2014/main" xmlns="" id="{21EEFEF4-A9A9-41CE-8D41-91297B384644}"/>
              </a:ext>
            </a:extLst>
          </p:cNvPr>
          <p:cNvCxnSpPr/>
          <p:nvPr/>
        </p:nvCxnSpPr>
        <p:spPr>
          <a:xfrm flipV="1">
            <a:off x="776288" y="1252221"/>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6033"/>
            <a:ext cx="10515600" cy="1036637"/>
          </a:xfrm>
        </p:spPr>
        <p:txBody>
          <a:bodyPr rtlCol="0">
            <a:normAutofit/>
          </a:bodyPr>
          <a:lstStyle/>
          <a:p>
            <a:pPr eaLnBrk="1" fontAlgn="auto" hangingPunct="1">
              <a:spcAft>
                <a:spcPts val="0"/>
              </a:spcAft>
              <a:defRPr/>
            </a:pPr>
            <a:r>
              <a:rPr lang="el-GR" sz="4000" b="1" dirty="0">
                <a:latin typeface="+mn-lt"/>
              </a:rPr>
              <a:t>                  </a:t>
            </a:r>
            <a:r>
              <a:rPr lang="el-GR" sz="3200" b="1" dirty="0" err="1">
                <a:latin typeface="+mn-lt"/>
              </a:rPr>
              <a:t>Ρικετσιώσεις</a:t>
            </a:r>
            <a:r>
              <a:rPr lang="el-GR" sz="3200" b="1" dirty="0">
                <a:latin typeface="+mn-lt"/>
              </a:rPr>
              <a:t> - εξανθηματικός τύφος</a:t>
            </a:r>
          </a:p>
        </p:txBody>
      </p:sp>
      <p:sp>
        <p:nvSpPr>
          <p:cNvPr id="3" name="Θέση περιεχομένου 2"/>
          <p:cNvSpPr>
            <a:spLocks noGrp="1"/>
          </p:cNvSpPr>
          <p:nvPr>
            <p:ph idx="1"/>
          </p:nvPr>
        </p:nvSpPr>
        <p:spPr>
          <a:xfrm>
            <a:off x="1022033" y="1766888"/>
            <a:ext cx="6129337" cy="5091112"/>
          </a:xfrm>
        </p:spPr>
        <p:txBody>
          <a:bodyPr rtlCol="0">
            <a:normAutofit/>
          </a:bodyPr>
          <a:lstStyle/>
          <a:p>
            <a:pPr eaLnBrk="1" fontAlgn="auto" hangingPunct="1">
              <a:spcAft>
                <a:spcPts val="0"/>
              </a:spcAft>
              <a:buFont typeface="Wingdings" panose="05000000000000000000" pitchFamily="2" charset="2"/>
              <a:buChar char="Ø"/>
              <a:defRPr/>
            </a:pPr>
            <a:endParaRPr lang="el-GR" sz="2400" b="1" dirty="0"/>
          </a:p>
          <a:p>
            <a:pPr eaLnBrk="1" fontAlgn="auto" hangingPunct="1">
              <a:spcAft>
                <a:spcPts val="0"/>
              </a:spcAft>
              <a:buFont typeface="Wingdings" panose="05000000000000000000" pitchFamily="2" charset="2"/>
              <a:buChar char="Ø"/>
              <a:defRPr/>
            </a:pPr>
            <a:r>
              <a:rPr lang="el-GR" sz="2400" b="1" dirty="0"/>
              <a:t>Κλινική εικόνα</a:t>
            </a:r>
            <a:endParaRPr lang="el-GR" dirty="0"/>
          </a:p>
          <a:p>
            <a:pPr lvl="1" eaLnBrk="1" fontAlgn="auto" hangingPunct="1">
              <a:spcAft>
                <a:spcPts val="0"/>
              </a:spcAft>
              <a:buClr>
                <a:schemeClr val="tx1"/>
              </a:buClr>
              <a:buFont typeface="Arial" panose="020B0604020202020204" pitchFamily="34" charset="0"/>
              <a:buChar char="•"/>
              <a:defRPr/>
            </a:pPr>
            <a:r>
              <a:rPr lang="el-GR" dirty="0"/>
              <a:t>Πυρετό, έντονη κεφαλαλγία</a:t>
            </a:r>
            <a:r>
              <a:rPr lang="en-US" dirty="0"/>
              <a:t>, </a:t>
            </a:r>
            <a:r>
              <a:rPr lang="el-GR" dirty="0"/>
              <a:t>μυαλγίες</a:t>
            </a:r>
          </a:p>
          <a:p>
            <a:pPr lvl="1" eaLnBrk="1" fontAlgn="auto" hangingPunct="1">
              <a:spcAft>
                <a:spcPts val="0"/>
              </a:spcAft>
              <a:buClr>
                <a:schemeClr val="tx1"/>
              </a:buClr>
              <a:buFont typeface="Arial" panose="020B0604020202020204" pitchFamily="34" charset="0"/>
              <a:buChar char="•"/>
              <a:defRPr/>
            </a:pPr>
            <a:r>
              <a:rPr lang="el-GR" b="1" dirty="0" err="1">
                <a:solidFill>
                  <a:srgbClr val="0070C0"/>
                </a:solidFill>
              </a:rPr>
              <a:t>Κηλιδοβλατιδώδες</a:t>
            </a:r>
            <a:r>
              <a:rPr lang="el-GR" b="1" dirty="0">
                <a:solidFill>
                  <a:srgbClr val="0070C0"/>
                </a:solidFill>
              </a:rPr>
              <a:t> εξάνθημα</a:t>
            </a:r>
            <a:endParaRPr lang="en-US" b="1" dirty="0">
              <a:solidFill>
                <a:srgbClr val="0070C0"/>
              </a:solidFill>
            </a:endParaRPr>
          </a:p>
          <a:p>
            <a:pPr lvl="1" eaLnBrk="1" fontAlgn="auto" hangingPunct="1">
              <a:spcAft>
                <a:spcPts val="0"/>
              </a:spcAft>
              <a:buClr>
                <a:schemeClr val="tx1"/>
              </a:buClr>
              <a:buFont typeface="Arial" panose="020B0604020202020204" pitchFamily="34" charset="0"/>
              <a:buChar char="•"/>
              <a:defRPr/>
            </a:pPr>
            <a:r>
              <a:rPr lang="el-GR" dirty="0"/>
              <a:t>Πνευμονία , νευρολογική συμμετοχή</a:t>
            </a:r>
          </a:p>
          <a:p>
            <a:pPr eaLnBrk="1" fontAlgn="auto" hangingPunct="1">
              <a:spcAft>
                <a:spcPts val="0"/>
              </a:spcAft>
              <a:buFont typeface="Wingdings" panose="05000000000000000000" pitchFamily="2" charset="2"/>
              <a:buChar char="Ø"/>
              <a:defRPr/>
            </a:pPr>
            <a:r>
              <a:rPr lang="el-GR" sz="2400" b="1" dirty="0"/>
              <a:t>Διάγνωση:</a:t>
            </a:r>
            <a:r>
              <a:rPr lang="el-GR" sz="3200" b="1" dirty="0"/>
              <a:t> </a:t>
            </a:r>
            <a:r>
              <a:rPr lang="el-GR" sz="2400" dirty="0"/>
              <a:t>ανεύρεση </a:t>
            </a:r>
            <a:r>
              <a:rPr lang="en-US" sz="2400" dirty="0"/>
              <a:t>IgM, IgG</a:t>
            </a:r>
            <a:endParaRPr lang="el-GR" sz="2400" dirty="0"/>
          </a:p>
          <a:p>
            <a:pPr eaLnBrk="1" fontAlgn="auto" hangingPunct="1">
              <a:spcAft>
                <a:spcPts val="0"/>
              </a:spcAft>
              <a:buFont typeface="Wingdings" panose="05000000000000000000" pitchFamily="2" charset="2"/>
              <a:buChar char="Ø"/>
              <a:defRPr/>
            </a:pPr>
            <a:r>
              <a:rPr lang="el-GR" sz="2400" b="1" dirty="0"/>
              <a:t>Θεραπεία</a:t>
            </a:r>
          </a:p>
          <a:p>
            <a:pPr lvl="1" eaLnBrk="1" fontAlgn="auto" hangingPunct="1">
              <a:spcAft>
                <a:spcPts val="0"/>
              </a:spcAft>
              <a:buFont typeface="Wingdings" panose="05000000000000000000" pitchFamily="2" charset="2"/>
              <a:buChar char="ü"/>
              <a:defRPr/>
            </a:pPr>
            <a:r>
              <a:rPr lang="el-GR" dirty="0"/>
              <a:t>Χορήγηση </a:t>
            </a:r>
            <a:r>
              <a:rPr lang="el-GR" dirty="0" err="1"/>
              <a:t>τετρακυκλίνης</a:t>
            </a:r>
            <a:r>
              <a:rPr lang="el-GR" dirty="0"/>
              <a:t> σε μεγάλα παιδιά ενώ σε μικρότερα </a:t>
            </a:r>
            <a:r>
              <a:rPr lang="el-GR" dirty="0" err="1"/>
              <a:t>χλωραμφενικόλη</a:t>
            </a:r>
            <a:r>
              <a:rPr lang="el-GR" dirty="0"/>
              <a:t> </a:t>
            </a:r>
          </a:p>
        </p:txBody>
      </p:sp>
      <p:sp>
        <p:nvSpPr>
          <p:cNvPr id="5" name="Ορθογώνιο 4"/>
          <p:cNvSpPr/>
          <p:nvPr/>
        </p:nvSpPr>
        <p:spPr>
          <a:xfrm>
            <a:off x="8294688" y="1766888"/>
            <a:ext cx="3668712" cy="1810356"/>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342900" indent="-342900" fontAlgn="auto">
              <a:spcBef>
                <a:spcPts val="0"/>
              </a:spcBef>
              <a:spcAft>
                <a:spcPts val="0"/>
              </a:spcAft>
              <a:buFont typeface="Wingdings" panose="05000000000000000000" pitchFamily="2" charset="2"/>
              <a:buChar char="ü"/>
              <a:defRPr/>
            </a:pPr>
            <a:r>
              <a:rPr lang="en-US" sz="2400" dirty="0">
                <a:solidFill>
                  <a:schemeClr val="bg1"/>
                </a:solidFill>
              </a:rPr>
              <a:t>Rickettsia prowazekii</a:t>
            </a:r>
            <a:endParaRPr lang="el-GR" sz="2400" dirty="0">
              <a:solidFill>
                <a:schemeClr val="bg1"/>
              </a:solidFill>
            </a:endParaRP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Μετάδοση από τρωκτικά μέσω </a:t>
            </a:r>
            <a:r>
              <a:rPr lang="el-GR" sz="2400" dirty="0" err="1">
                <a:solidFill>
                  <a:schemeClr val="bg1"/>
                </a:solidFill>
              </a:rPr>
              <a:t>αρθρόποδων</a:t>
            </a:r>
            <a:endParaRPr lang="el-GR" sz="2400" dirty="0">
              <a:solidFill>
                <a:schemeClr val="bg1"/>
              </a:solidFill>
            </a:endParaRP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Περίοδος επώασης 7-14 ημέρες</a:t>
            </a:r>
          </a:p>
        </p:txBody>
      </p:sp>
      <p:cxnSp>
        <p:nvCxnSpPr>
          <p:cNvPr id="6" name="3 - Ευθεία γραμμή σύνδεσης">
            <a:extLst>
              <a:ext uri="{FF2B5EF4-FFF2-40B4-BE49-F238E27FC236}">
                <a16:creationId xmlns:a16="http://schemas.microsoft.com/office/drawing/2014/main" xmlns="" id="{0DEBB091-EFD5-485B-8649-FF9CE3E3DB7E}"/>
              </a:ext>
            </a:extLst>
          </p:cNvPr>
          <p:cNvCxnSpPr/>
          <p:nvPr/>
        </p:nvCxnSpPr>
        <p:spPr>
          <a:xfrm flipV="1">
            <a:off x="776288" y="1115061"/>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xmlns="" id="{205DC0D7-EFA2-4500-BA6A-8BB7A794600E}"/>
              </a:ext>
            </a:extLst>
          </p:cNvPr>
          <p:cNvPicPr>
            <a:picLocks noChangeAspect="1"/>
          </p:cNvPicPr>
          <p:nvPr/>
        </p:nvPicPr>
        <p:blipFill>
          <a:blip r:embed="rId2" cstate="print"/>
          <a:stretch>
            <a:fillRect/>
          </a:stretch>
        </p:blipFill>
        <p:spPr>
          <a:xfrm>
            <a:off x="7428131" y="1663658"/>
            <a:ext cx="4535269" cy="382717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4130"/>
            <a:ext cx="10515600" cy="881063"/>
          </a:xfrm>
        </p:spPr>
        <p:txBody>
          <a:bodyPr rtlCol="0">
            <a:normAutofit/>
          </a:bodyPr>
          <a:lstStyle/>
          <a:p>
            <a:pPr eaLnBrk="1" fontAlgn="auto" hangingPunct="1">
              <a:spcAft>
                <a:spcPts val="0"/>
              </a:spcAft>
              <a:defRPr/>
            </a:pPr>
            <a:r>
              <a:rPr lang="el-GR" sz="4000" b="1" dirty="0">
                <a:latin typeface="+mn-lt"/>
              </a:rPr>
              <a:t>                        </a:t>
            </a:r>
            <a:r>
              <a:rPr lang="el-GR" sz="3200" b="1" dirty="0" err="1">
                <a:latin typeface="+mn-lt"/>
              </a:rPr>
              <a:t>Κηλιδοβλατιδώδες</a:t>
            </a:r>
            <a:r>
              <a:rPr lang="el-GR" sz="3200" b="1" dirty="0">
                <a:latin typeface="+mn-lt"/>
              </a:rPr>
              <a:t> εξάνθημα</a:t>
            </a:r>
          </a:p>
        </p:txBody>
      </p:sp>
      <p:sp>
        <p:nvSpPr>
          <p:cNvPr id="27651" name="Θέση περιεχομένου 2"/>
          <p:cNvSpPr>
            <a:spLocks noGrp="1"/>
          </p:cNvSpPr>
          <p:nvPr>
            <p:ph idx="1"/>
          </p:nvPr>
        </p:nvSpPr>
        <p:spPr>
          <a:xfrm>
            <a:off x="838200" y="2865121"/>
            <a:ext cx="10515600" cy="3749992"/>
          </a:xfrm>
        </p:spPr>
        <p:txBody>
          <a:bodyPr/>
          <a:lstStyle/>
          <a:p>
            <a:pPr eaLnBrk="1" hangingPunct="1">
              <a:buFont typeface="Wingdings" panose="05000000000000000000" pitchFamily="2" charset="2"/>
              <a:buChar char="Ø"/>
            </a:pPr>
            <a:r>
              <a:rPr lang="el-GR" sz="2400" dirty="0"/>
              <a:t>Νόσος </a:t>
            </a:r>
            <a:r>
              <a:rPr lang="en-US" sz="2400" dirty="0"/>
              <a:t>Kawasaki</a:t>
            </a:r>
          </a:p>
          <a:p>
            <a:pPr eaLnBrk="1" hangingPunct="1">
              <a:buFont typeface="Wingdings" panose="05000000000000000000" pitchFamily="2" charset="2"/>
              <a:buChar char="Ø"/>
            </a:pPr>
            <a:endParaRPr lang="en-US" sz="2400" dirty="0"/>
          </a:p>
          <a:p>
            <a:pPr eaLnBrk="1" hangingPunct="1">
              <a:buFont typeface="Wingdings" panose="05000000000000000000" pitchFamily="2" charset="2"/>
              <a:buChar char="Ø"/>
            </a:pPr>
            <a:r>
              <a:rPr lang="el-GR" sz="2400" dirty="0"/>
              <a:t>Ιδιοπαθής νεανική αρθρίτιδα</a:t>
            </a:r>
          </a:p>
          <a:p>
            <a:pPr eaLnBrk="1" hangingPunct="1">
              <a:buFont typeface="Wingdings" panose="05000000000000000000" pitchFamily="2" charset="2"/>
              <a:buChar char="Ø"/>
            </a:pPr>
            <a:endParaRPr lang="el-GR" sz="2400" dirty="0"/>
          </a:p>
          <a:p>
            <a:pPr eaLnBrk="1" hangingPunct="1">
              <a:buFont typeface="Wingdings" panose="05000000000000000000" pitchFamily="2" charset="2"/>
              <a:buChar char="Ø"/>
            </a:pPr>
            <a:r>
              <a:rPr lang="el-GR" sz="2400" dirty="0"/>
              <a:t>Φάρμακα </a:t>
            </a:r>
          </a:p>
          <a:p>
            <a:pPr eaLnBrk="1" hangingPunct="1">
              <a:buFont typeface="Wingdings" panose="05000000000000000000" pitchFamily="2" charset="2"/>
              <a:buChar char="Ø"/>
            </a:pPr>
            <a:endParaRPr lang="el-GR" dirty="0"/>
          </a:p>
        </p:txBody>
      </p:sp>
      <p:cxnSp>
        <p:nvCxnSpPr>
          <p:cNvPr id="11" name="3 - Ευθεία γραμμή σύνδεσης">
            <a:extLst>
              <a:ext uri="{FF2B5EF4-FFF2-40B4-BE49-F238E27FC236}">
                <a16:creationId xmlns:a16="http://schemas.microsoft.com/office/drawing/2014/main" xmlns="" id="{A21E5A93-E4E0-4588-9A85-058C14E7F4F0}"/>
              </a:ext>
            </a:extLst>
          </p:cNvPr>
          <p:cNvCxnSpPr/>
          <p:nvPr/>
        </p:nvCxnSpPr>
        <p:spPr>
          <a:xfrm flipV="1">
            <a:off x="776288" y="962661"/>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Ορθογώνιο 12">
            <a:extLst>
              <a:ext uri="{FF2B5EF4-FFF2-40B4-BE49-F238E27FC236}">
                <a16:creationId xmlns:a16="http://schemas.microsoft.com/office/drawing/2014/main" xmlns="" id="{6E846A71-E7BA-443F-8D6D-275EF91FE514}"/>
              </a:ext>
            </a:extLst>
          </p:cNvPr>
          <p:cNvSpPr/>
          <p:nvPr/>
        </p:nvSpPr>
        <p:spPr>
          <a:xfrm>
            <a:off x="776288" y="1718627"/>
            <a:ext cx="3087688" cy="741680"/>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l-GR" sz="2800" b="1" dirty="0"/>
              <a:t>Μη λοιμώδη αίτια </a:t>
            </a:r>
            <a:endParaRPr lang="en-US"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223"/>
            <a:ext cx="10515600" cy="900112"/>
          </a:xfrm>
        </p:spPr>
        <p:txBody>
          <a:bodyPr rtlCol="0">
            <a:normAutofit/>
          </a:bodyPr>
          <a:lstStyle/>
          <a:p>
            <a:pPr eaLnBrk="1" fontAlgn="auto" hangingPunct="1">
              <a:spcAft>
                <a:spcPts val="0"/>
              </a:spcAft>
              <a:defRPr/>
            </a:pPr>
            <a:r>
              <a:rPr lang="en-US" sz="4000" b="1" dirty="0">
                <a:latin typeface="+mn-lt"/>
              </a:rPr>
              <a:t>                  </a:t>
            </a:r>
            <a:r>
              <a:rPr lang="el-GR" sz="4000" b="1" dirty="0">
                <a:latin typeface="+mn-lt"/>
              </a:rPr>
              <a:t>              </a:t>
            </a:r>
            <a:r>
              <a:rPr lang="el-GR" sz="3200" b="1" dirty="0">
                <a:latin typeface="+mn-lt"/>
              </a:rPr>
              <a:t>Νόσος </a:t>
            </a:r>
            <a:r>
              <a:rPr lang="en-US" sz="3200" b="1" dirty="0">
                <a:latin typeface="+mn-lt"/>
              </a:rPr>
              <a:t>Kawasaki</a:t>
            </a:r>
            <a:endParaRPr lang="el-GR" sz="3200" b="1" dirty="0">
              <a:latin typeface="+mn-lt"/>
            </a:endParaRPr>
          </a:p>
        </p:txBody>
      </p:sp>
      <p:sp>
        <p:nvSpPr>
          <p:cNvPr id="28675" name="Θέση περιεχομένου 2"/>
          <p:cNvSpPr>
            <a:spLocks noGrp="1"/>
          </p:cNvSpPr>
          <p:nvPr>
            <p:ph idx="1"/>
          </p:nvPr>
        </p:nvSpPr>
        <p:spPr>
          <a:xfrm>
            <a:off x="158750" y="1298575"/>
            <a:ext cx="6557963" cy="5316538"/>
          </a:xfrm>
        </p:spPr>
        <p:txBody>
          <a:bodyPr/>
          <a:lstStyle/>
          <a:p>
            <a:pPr eaLnBrk="1" hangingPunct="1">
              <a:buFont typeface="Wingdings" panose="05000000000000000000" pitchFamily="2" charset="2"/>
              <a:buChar char="Ø"/>
            </a:pPr>
            <a:r>
              <a:rPr lang="el-GR" sz="2400" b="1" dirty="0"/>
              <a:t>Σε πλήρη έκφραση της νόσου αρκεί για τη διάγνωση η κλινική εικόνα</a:t>
            </a:r>
          </a:p>
          <a:p>
            <a:pPr marL="0" indent="0" eaLnBrk="1" hangingPunct="1">
              <a:buFont typeface="Arial" charset="0"/>
              <a:buNone/>
            </a:pPr>
            <a:r>
              <a:rPr lang="el-GR" b="1" dirty="0"/>
              <a:t>                  Διαγνωστικά κριτήρια</a:t>
            </a:r>
          </a:p>
        </p:txBody>
      </p:sp>
      <p:graphicFrame>
        <p:nvGraphicFramePr>
          <p:cNvPr id="5" name="Πίνακας 4"/>
          <p:cNvGraphicFramePr>
            <a:graphicFrameLocks noGrp="1"/>
          </p:cNvGraphicFramePr>
          <p:nvPr>
            <p:extLst>
              <p:ext uri="{D42A27DB-BD31-4B8C-83A1-F6EECF244321}">
                <p14:modId xmlns:p14="http://schemas.microsoft.com/office/powerpoint/2010/main" val="1714869544"/>
              </p:ext>
            </p:extLst>
          </p:nvPr>
        </p:nvGraphicFramePr>
        <p:xfrm>
          <a:off x="158750" y="2598738"/>
          <a:ext cx="7088188" cy="3974783"/>
        </p:xfrm>
        <a:graphic>
          <a:graphicData uri="http://schemas.openxmlformats.org/drawingml/2006/table">
            <a:tbl>
              <a:tblPr/>
              <a:tblGrid>
                <a:gridCol w="7088188">
                  <a:extLst>
                    <a:ext uri="{9D8B030D-6E8A-4147-A177-3AD203B41FA5}">
                      <a16:colId xmlns:a16="http://schemas.microsoft.com/office/drawing/2014/main" xmlns="" val="20000"/>
                    </a:ext>
                  </a:extLst>
                </a:gridCol>
              </a:tblGrid>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800" b="1" i="0" u="none" strike="noStrike" cap="none" normalizeH="0" baseline="0" dirty="0">
                          <a:ln>
                            <a:noFill/>
                          </a:ln>
                          <a:solidFill>
                            <a:schemeClr val="tx1"/>
                          </a:solidFill>
                          <a:effectLst/>
                          <a:latin typeface="Calibri" pitchFamily="34" charset="0"/>
                          <a:cs typeface="Arial" charset="0"/>
                        </a:rPr>
                        <a:t>Πυρετός ≥5 ημερών</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a:ln>
                            <a:noFill/>
                          </a:ln>
                          <a:solidFill>
                            <a:srgbClr val="000000"/>
                          </a:solidFill>
                          <a:effectLst/>
                          <a:latin typeface="Calibri" pitchFamily="34" charset="0"/>
                          <a:cs typeface="Arial" charset="0"/>
                        </a:rPr>
                        <a:t>Αμφοτερόπλευρη</a:t>
                      </a:r>
                      <a:r>
                        <a:rPr kumimoji="0" lang="el-GR" sz="2400" b="0" i="0" u="none" strike="noStrike" cap="none" normalizeH="0" baseline="0" dirty="0">
                          <a:ln>
                            <a:noFill/>
                          </a:ln>
                          <a:solidFill>
                            <a:srgbClr val="000000"/>
                          </a:solidFill>
                          <a:effectLst/>
                          <a:latin typeface="Calibri" pitchFamily="34" charset="0"/>
                          <a:cs typeface="Arial" charset="0"/>
                        </a:rPr>
                        <a:t> ΜΗ πυώδης επιπεφυκίτιδα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1"/>
                  </a:ext>
                </a:extLst>
              </a:tr>
              <a:tr h="619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err="1">
                          <a:ln>
                            <a:noFill/>
                          </a:ln>
                          <a:solidFill>
                            <a:srgbClr val="000000"/>
                          </a:solidFill>
                          <a:effectLst/>
                          <a:latin typeface="Calibri" pitchFamily="34" charset="0"/>
                          <a:cs typeface="Arial" charset="0"/>
                        </a:rPr>
                        <a:t>Χειλίτιδα</a:t>
                      </a:r>
                      <a:r>
                        <a:rPr kumimoji="0" lang="el-GR" sz="2400" b="0" i="0" u="none" strike="noStrike" cap="none" normalizeH="0" baseline="0" dirty="0">
                          <a:ln>
                            <a:noFill/>
                          </a:ln>
                          <a:solidFill>
                            <a:srgbClr val="000000"/>
                          </a:solidFill>
                          <a:effectLst/>
                          <a:latin typeface="Calibri" pitchFamily="34" charset="0"/>
                          <a:cs typeface="Arial" charset="0"/>
                        </a:rPr>
                        <a:t>, στοματίτιδα, ερυθρότητα </a:t>
                      </a:r>
                      <a:r>
                        <a:rPr kumimoji="0" lang="el-GR" sz="2400" b="0" i="0" u="none" strike="noStrike" cap="none" normalizeH="0" baseline="0" dirty="0" err="1">
                          <a:ln>
                            <a:noFill/>
                          </a:ln>
                          <a:solidFill>
                            <a:srgbClr val="000000"/>
                          </a:solidFill>
                          <a:effectLst/>
                          <a:latin typeface="Calibri" pitchFamily="34" charset="0"/>
                          <a:cs typeface="Arial" charset="0"/>
                        </a:rPr>
                        <a:t>στοματοφάρυγγα</a:t>
                      </a:r>
                      <a:endParaRPr kumimoji="0" lang="el-GR" sz="24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xmlns="" val="10002"/>
                  </a:ext>
                </a:extLst>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rgbClr val="000000"/>
                          </a:solidFill>
                          <a:effectLst/>
                          <a:latin typeface="Calibri" pitchFamily="34" charset="0"/>
                          <a:cs typeface="Arial" charset="0"/>
                        </a:rPr>
                        <a:t>Τραχηλική </a:t>
                      </a:r>
                      <a:r>
                        <a:rPr kumimoji="0" lang="el-GR" sz="2400" b="0" i="0" u="none" strike="noStrike" cap="none" normalizeH="0" baseline="0" dirty="0" err="1">
                          <a:ln>
                            <a:noFill/>
                          </a:ln>
                          <a:solidFill>
                            <a:srgbClr val="000000"/>
                          </a:solidFill>
                          <a:effectLst/>
                          <a:latin typeface="Calibri" pitchFamily="34" charset="0"/>
                          <a:cs typeface="Arial" charset="0"/>
                        </a:rPr>
                        <a:t>λεμφαδενοπάθεια</a:t>
                      </a:r>
                      <a:endParaRPr kumimoji="0" lang="el-GR" sz="2400" b="0" i="0" u="none" strike="noStrike" cap="none" normalizeH="0" baseline="0" dirty="0">
                        <a:ln>
                          <a:noFill/>
                        </a:ln>
                        <a:solidFill>
                          <a:srgbClr val="000000"/>
                        </a:solidFill>
                        <a:effectLst/>
                        <a:latin typeface="Calibri" pitchFamily="34"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3"/>
                  </a:ext>
                </a:extLst>
              </a:tr>
              <a:tr h="7953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1" i="0" u="none" strike="noStrike" cap="none" normalizeH="0" baseline="0" dirty="0">
                          <a:ln>
                            <a:noFill/>
                          </a:ln>
                          <a:solidFill>
                            <a:srgbClr val="0070C0"/>
                          </a:solidFill>
                          <a:effectLst/>
                          <a:latin typeface="Calibri" pitchFamily="34" charset="0"/>
                          <a:cs typeface="Arial" charset="0"/>
                        </a:rPr>
                        <a:t>Γενικευμένο ή συρρέον κατά τόπους </a:t>
                      </a:r>
                      <a:r>
                        <a:rPr kumimoji="0" lang="el-GR" sz="2400" b="1" i="0" u="none" strike="noStrike" cap="none" normalizeH="0" baseline="0" dirty="0" err="1">
                          <a:ln>
                            <a:noFill/>
                          </a:ln>
                          <a:solidFill>
                            <a:srgbClr val="0070C0"/>
                          </a:solidFill>
                          <a:effectLst/>
                          <a:latin typeface="Calibri" pitchFamily="34" charset="0"/>
                          <a:cs typeface="Arial" charset="0"/>
                        </a:rPr>
                        <a:t>κηλιδοβλατιδώδες</a:t>
                      </a:r>
                      <a:r>
                        <a:rPr kumimoji="0" lang="el-GR" sz="2400" b="1" i="0" u="none" strike="noStrike" cap="none" normalizeH="0" baseline="0" dirty="0">
                          <a:ln>
                            <a:noFill/>
                          </a:ln>
                          <a:solidFill>
                            <a:srgbClr val="0070C0"/>
                          </a:solidFill>
                          <a:effectLst/>
                          <a:latin typeface="Calibri" pitchFamily="34" charset="0"/>
                          <a:cs typeface="Arial" charset="0"/>
                        </a:rPr>
                        <a:t> ή </a:t>
                      </a:r>
                      <a:r>
                        <a:rPr kumimoji="0" lang="el-GR" sz="2400" b="1" i="0" u="none" strike="noStrike" cap="none" normalizeH="0" baseline="0" dirty="0" err="1">
                          <a:ln>
                            <a:noFill/>
                          </a:ln>
                          <a:solidFill>
                            <a:srgbClr val="0070C0"/>
                          </a:solidFill>
                          <a:effectLst/>
                          <a:latin typeface="Calibri" pitchFamily="34" charset="0"/>
                          <a:cs typeface="Arial" charset="0"/>
                        </a:rPr>
                        <a:t>ερυθηματώδες</a:t>
                      </a:r>
                      <a:r>
                        <a:rPr kumimoji="0" lang="el-GR" sz="2400" b="1" i="0" u="none" strike="noStrike" cap="none" normalizeH="0" baseline="0" dirty="0">
                          <a:ln>
                            <a:noFill/>
                          </a:ln>
                          <a:solidFill>
                            <a:srgbClr val="0070C0"/>
                          </a:solidFill>
                          <a:effectLst/>
                          <a:latin typeface="Calibri" pitchFamily="34" charset="0"/>
                          <a:cs typeface="Arial" charset="0"/>
                        </a:rPr>
                        <a:t> εξάνθημα</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BF5"/>
                    </a:solidFill>
                  </a:tcPr>
                </a:tc>
                <a:extLst>
                  <a:ext uri="{0D108BD9-81ED-4DB2-BD59-A6C34878D82A}">
                    <a16:rowId xmlns:a16="http://schemas.microsoft.com/office/drawing/2014/main" xmlns="" val="10004"/>
                  </a:ext>
                </a:extLst>
              </a:tr>
              <a:tr h="581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2400" b="0" i="0" u="none" strike="noStrike" cap="none" normalizeH="0" baseline="0" dirty="0">
                          <a:ln>
                            <a:noFill/>
                          </a:ln>
                          <a:solidFill>
                            <a:srgbClr val="000000"/>
                          </a:solidFill>
                          <a:effectLst/>
                          <a:latin typeface="Calibri" pitchFamily="34" charset="0"/>
                          <a:cs typeface="Arial" charset="0"/>
                        </a:rPr>
                        <a:t>Ερυθρότητα και οίδημα παλαμών και πελμάτων </a:t>
                      </a:r>
                      <a:r>
                        <a:rPr kumimoji="0" lang="el-GR" sz="2400" b="0" i="0" u="none" strike="noStrike" cap="none" normalizeH="0" baseline="0" dirty="0" err="1">
                          <a:ln>
                            <a:noFill/>
                          </a:ln>
                          <a:solidFill>
                            <a:srgbClr val="000000"/>
                          </a:solidFill>
                          <a:effectLst/>
                          <a:latin typeface="Calibri" pitchFamily="34" charset="0"/>
                          <a:cs typeface="Arial" charset="0"/>
                        </a:rPr>
                        <a:t>ακολοθούμενο</a:t>
                      </a:r>
                      <a:r>
                        <a:rPr kumimoji="0" lang="el-GR" sz="2400" b="0" i="0" u="none" strike="noStrike" cap="none" normalizeH="0" baseline="0" dirty="0">
                          <a:ln>
                            <a:noFill/>
                          </a:ln>
                          <a:solidFill>
                            <a:srgbClr val="000000"/>
                          </a:solidFill>
                          <a:effectLst/>
                          <a:latin typeface="Calibri" pitchFamily="34" charset="0"/>
                          <a:cs typeface="Arial" charset="0"/>
                        </a:rPr>
                        <a:t> από απολέπιση</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5EA"/>
                    </a:solidFill>
                  </a:tcPr>
                </a:tc>
                <a:extLst>
                  <a:ext uri="{0D108BD9-81ED-4DB2-BD59-A6C34878D82A}">
                    <a16:rowId xmlns:a16="http://schemas.microsoft.com/office/drawing/2014/main" xmlns="" val="10005"/>
                  </a:ext>
                </a:extLst>
              </a:tr>
            </a:tbl>
          </a:graphicData>
        </a:graphic>
      </p:graphicFrame>
      <p:sp>
        <p:nvSpPr>
          <p:cNvPr id="8" name="Διάγραμμα ροής: Εναλλακτική διεργασία 7"/>
          <p:cNvSpPr/>
          <p:nvPr/>
        </p:nvSpPr>
        <p:spPr>
          <a:xfrm>
            <a:off x="7750175" y="4117975"/>
            <a:ext cx="4002088" cy="2325688"/>
          </a:xfrm>
          <a:prstGeom prst="flowChartAlternateProcess">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l-GR" sz="2400" b="1" dirty="0">
                <a:solidFill>
                  <a:schemeClr val="tx1"/>
                </a:solidFill>
              </a:rPr>
              <a:t>   </a:t>
            </a:r>
            <a:r>
              <a:rPr lang="el-GR" sz="2400" b="1" dirty="0">
                <a:solidFill>
                  <a:schemeClr val="bg1"/>
                </a:solidFill>
              </a:rPr>
              <a:t>Σε ατελή νόσο(&lt;6μηνών)</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Εργαστηριακός έλεγχος (ΤΚΕ, CRP)</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Αποκλεισμός λοιμώξεων</a:t>
            </a:r>
          </a:p>
          <a:p>
            <a:pPr marL="342900" indent="-342900" fontAlgn="auto">
              <a:spcBef>
                <a:spcPts val="0"/>
              </a:spcBef>
              <a:spcAft>
                <a:spcPts val="0"/>
              </a:spcAft>
              <a:buFont typeface="Wingdings" panose="05000000000000000000" pitchFamily="2" charset="2"/>
              <a:buChar char="ü"/>
              <a:defRPr/>
            </a:pPr>
            <a:r>
              <a:rPr lang="el-GR" sz="2400" dirty="0" err="1">
                <a:solidFill>
                  <a:schemeClr val="bg1"/>
                </a:solidFill>
              </a:rPr>
              <a:t>Υπερηχοκαρδιογράφημα</a:t>
            </a:r>
            <a:r>
              <a:rPr lang="el-GR" sz="2400" dirty="0">
                <a:solidFill>
                  <a:schemeClr val="bg1"/>
                </a:solidFill>
              </a:rPr>
              <a:t> </a:t>
            </a:r>
          </a:p>
        </p:txBody>
      </p:sp>
      <p:sp>
        <p:nvSpPr>
          <p:cNvPr id="6" name="Ορθογώνιο 5"/>
          <p:cNvSpPr/>
          <p:nvPr/>
        </p:nvSpPr>
        <p:spPr>
          <a:xfrm>
            <a:off x="7132638" y="1138714"/>
            <a:ext cx="4900612" cy="1265237"/>
          </a:xfrm>
          <a:prstGeom prst="rect">
            <a:avLst/>
          </a:prstGeom>
        </p:spPr>
        <p:style>
          <a:lnRef idx="1">
            <a:schemeClr val="accent5"/>
          </a:lnRef>
          <a:fillRef idx="3">
            <a:schemeClr val="accent5"/>
          </a:fillRef>
          <a:effectRef idx="2">
            <a:schemeClr val="accent5"/>
          </a:effectRef>
          <a:fontRef idx="minor">
            <a:schemeClr val="lt1"/>
          </a:fontRef>
        </p:style>
        <p:txBody>
          <a:bodyPr anchor="ctr"/>
          <a:lstStyle/>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Συστηματική αγγειίτιδα μέσου μεγέθους αρτηριών (στεφανιαίες)</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Ηλικία &lt;5 ετών</a:t>
            </a:r>
          </a:p>
        </p:txBody>
      </p:sp>
      <p:cxnSp>
        <p:nvCxnSpPr>
          <p:cNvPr id="7" name="3 - Ευθεία γραμμή σύνδεσης">
            <a:extLst>
              <a:ext uri="{FF2B5EF4-FFF2-40B4-BE49-F238E27FC236}">
                <a16:creationId xmlns:a16="http://schemas.microsoft.com/office/drawing/2014/main" xmlns="" id="{28A8A5C6-0F9B-4F1E-BECE-DE1727D6D8E1}"/>
              </a:ext>
            </a:extLst>
          </p:cNvPr>
          <p:cNvCxnSpPr/>
          <p:nvPr/>
        </p:nvCxnSpPr>
        <p:spPr>
          <a:xfrm flipV="1">
            <a:off x="776288" y="916941"/>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9845"/>
            <a:ext cx="10515600" cy="842963"/>
          </a:xfrm>
        </p:spPr>
        <p:txBody>
          <a:bodyPr rtlCol="0">
            <a:normAutofit/>
          </a:bodyPr>
          <a:lstStyle/>
          <a:p>
            <a:pPr eaLnBrk="1" fontAlgn="auto" hangingPunct="1">
              <a:spcAft>
                <a:spcPts val="0"/>
              </a:spcAft>
              <a:defRPr/>
            </a:pPr>
            <a:r>
              <a:rPr lang="el-GR" sz="4000" b="1" dirty="0">
                <a:latin typeface="+mn-lt"/>
              </a:rPr>
              <a:t>                        </a:t>
            </a:r>
            <a:r>
              <a:rPr lang="el-GR" sz="3200" b="1" dirty="0">
                <a:latin typeface="+mn-lt"/>
              </a:rPr>
              <a:t>Ιδιοπαθής νεανική αρθρίτιδα</a:t>
            </a:r>
          </a:p>
        </p:txBody>
      </p:sp>
      <p:sp>
        <p:nvSpPr>
          <p:cNvPr id="29699" name="Θέση περιεχομένου 2"/>
          <p:cNvSpPr>
            <a:spLocks noGrp="1"/>
          </p:cNvSpPr>
          <p:nvPr>
            <p:ph idx="1"/>
          </p:nvPr>
        </p:nvSpPr>
        <p:spPr>
          <a:xfrm>
            <a:off x="384175" y="1208088"/>
            <a:ext cx="6953250" cy="3251200"/>
          </a:xfrm>
        </p:spPr>
        <p:txBody>
          <a:bodyPr/>
          <a:lstStyle/>
          <a:p>
            <a:pPr eaLnBrk="1" hangingPunct="1">
              <a:lnSpc>
                <a:spcPct val="80000"/>
              </a:lnSpc>
              <a:buFont typeface="Wingdings" pitchFamily="2" charset="2"/>
              <a:buChar char="q"/>
            </a:pPr>
            <a:endParaRPr lang="el-GR" sz="2600" dirty="0"/>
          </a:p>
          <a:p>
            <a:pPr eaLnBrk="1" hangingPunct="1">
              <a:lnSpc>
                <a:spcPct val="80000"/>
              </a:lnSpc>
              <a:buClr>
                <a:schemeClr val="tx1"/>
              </a:buClr>
              <a:buFont typeface="Wingdings" panose="05000000000000000000" pitchFamily="2" charset="2"/>
              <a:buChar char="Ø"/>
            </a:pPr>
            <a:r>
              <a:rPr lang="el-GR" sz="2400" b="1" dirty="0">
                <a:solidFill>
                  <a:srgbClr val="0070C0"/>
                </a:solidFill>
              </a:rPr>
              <a:t>Αρθρίτιδα</a:t>
            </a:r>
            <a:r>
              <a:rPr lang="el-GR" sz="2400" dirty="0"/>
              <a:t> </a:t>
            </a:r>
            <a:r>
              <a:rPr lang="el-GR" sz="2400" dirty="0">
                <a:ea typeface="Cambria Math" pitchFamily="18" charset="0"/>
                <a:cs typeface="Cambria Math" pitchFamily="18" charset="0"/>
              </a:rPr>
              <a:t>≥ 6 εβδομάδων</a:t>
            </a:r>
          </a:p>
          <a:p>
            <a:pPr eaLnBrk="1" hangingPunct="1">
              <a:lnSpc>
                <a:spcPct val="80000"/>
              </a:lnSpc>
              <a:buClr>
                <a:schemeClr val="tx1"/>
              </a:buClr>
              <a:buFont typeface="Wingdings" panose="05000000000000000000" pitchFamily="2" charset="2"/>
              <a:buChar char="Ø"/>
            </a:pPr>
            <a:r>
              <a:rPr lang="el-GR" sz="2400" dirty="0">
                <a:ea typeface="Cambria Math" pitchFamily="18" charset="0"/>
                <a:cs typeface="Cambria Math" pitchFamily="18" charset="0"/>
              </a:rPr>
              <a:t>Έναρξη πριν την ηλικία των 16 ετών</a:t>
            </a:r>
          </a:p>
          <a:p>
            <a:pPr eaLnBrk="1" hangingPunct="1">
              <a:lnSpc>
                <a:spcPct val="80000"/>
              </a:lnSpc>
              <a:buClr>
                <a:schemeClr val="tx1"/>
              </a:buClr>
              <a:buFont typeface="Wingdings" panose="05000000000000000000" pitchFamily="2" charset="2"/>
              <a:buChar char="Ø"/>
            </a:pPr>
            <a:r>
              <a:rPr lang="el-GR" sz="2400" b="1" dirty="0">
                <a:solidFill>
                  <a:srgbClr val="0070C0"/>
                </a:solidFill>
                <a:ea typeface="Cambria Math" pitchFamily="18" charset="0"/>
                <a:cs typeface="Cambria Math" pitchFamily="18" charset="0"/>
              </a:rPr>
              <a:t>Παροδική εμφάνιση </a:t>
            </a:r>
            <a:r>
              <a:rPr lang="el-GR" sz="2400" dirty="0">
                <a:ea typeface="Cambria Math" pitchFamily="18" charset="0"/>
                <a:cs typeface="Cambria Math" pitchFamily="18" charset="0"/>
              </a:rPr>
              <a:t>και αλλαγή θέσης εντόπισης του εξανθήματος</a:t>
            </a:r>
          </a:p>
          <a:p>
            <a:pPr eaLnBrk="1" hangingPunct="1">
              <a:lnSpc>
                <a:spcPct val="80000"/>
              </a:lnSpc>
              <a:buClr>
                <a:schemeClr val="tx1"/>
              </a:buClr>
              <a:buFont typeface="Wingdings" panose="05000000000000000000" pitchFamily="2" charset="2"/>
              <a:buChar char="Ø"/>
            </a:pPr>
            <a:r>
              <a:rPr lang="el-GR" sz="2400" b="1" dirty="0">
                <a:ea typeface="Cambria Math" pitchFamily="18" charset="0"/>
                <a:cs typeface="Cambria Math" pitchFamily="18" charset="0"/>
              </a:rPr>
              <a:t>Για τη διάγνωση απαιτείται αποκλεισμός άλλων αιτιών που μπορεί να εκδηλώσουν χρόνια αρθρίτιδα</a:t>
            </a:r>
          </a:p>
          <a:p>
            <a:pPr eaLnBrk="1" hangingPunct="1">
              <a:lnSpc>
                <a:spcPct val="80000"/>
              </a:lnSpc>
              <a:buFont typeface="Arial" charset="0"/>
              <a:buNone/>
            </a:pPr>
            <a:endParaRPr lang="el-GR" b="1" dirty="0">
              <a:ea typeface="Cambria Math" pitchFamily="18" charset="0"/>
              <a:cs typeface="Cambria Math" pitchFamily="18" charset="0"/>
            </a:endParaRPr>
          </a:p>
          <a:p>
            <a:pPr eaLnBrk="1" hangingPunct="1">
              <a:lnSpc>
                <a:spcPct val="80000"/>
              </a:lnSpc>
              <a:buFont typeface="Arial" charset="0"/>
              <a:buNone/>
            </a:pPr>
            <a:endParaRPr lang="el-GR" b="1" dirty="0"/>
          </a:p>
        </p:txBody>
      </p:sp>
      <p:sp>
        <p:nvSpPr>
          <p:cNvPr id="4" name="Φυσαλίδα ομιλίας: Ορθογώνιο με στρογγυλεμένες γωνίες 3"/>
          <p:cNvSpPr/>
          <p:nvPr/>
        </p:nvSpPr>
        <p:spPr>
          <a:xfrm>
            <a:off x="7924800" y="1430338"/>
            <a:ext cx="4052888" cy="1998662"/>
          </a:xfrm>
          <a:prstGeom prst="wedgeRoundRectCallout">
            <a:avLst>
              <a:gd name="adj1" fmla="val -68499"/>
              <a:gd name="adj2" fmla="val 45452"/>
              <a:gd name="adj3" fmla="val 16667"/>
            </a:avLst>
          </a:prstGeom>
        </p:spPr>
        <p:style>
          <a:lnRef idx="1">
            <a:schemeClr val="accent5"/>
          </a:lnRef>
          <a:fillRef idx="3">
            <a:schemeClr val="accent5"/>
          </a:fillRef>
          <a:effectRef idx="2">
            <a:schemeClr val="accent5"/>
          </a:effectRef>
          <a:fontRef idx="minor">
            <a:schemeClr val="lt1"/>
          </a:fontRef>
        </p:style>
        <p:txBody>
          <a:bodyPr anchor="ctr"/>
          <a:lstStyle/>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Λοιμώξεις</a:t>
            </a:r>
          </a:p>
          <a:p>
            <a:pPr marL="342900" indent="-342900" fontAlgn="auto">
              <a:spcBef>
                <a:spcPts val="0"/>
              </a:spcBef>
              <a:spcAft>
                <a:spcPts val="0"/>
              </a:spcAft>
              <a:buFont typeface="Wingdings" panose="05000000000000000000" pitchFamily="2" charset="2"/>
              <a:buChar char="ü"/>
              <a:defRPr/>
            </a:pPr>
            <a:r>
              <a:rPr lang="el-GR" sz="2400" dirty="0" err="1">
                <a:solidFill>
                  <a:schemeClr val="bg1"/>
                </a:solidFill>
              </a:rPr>
              <a:t>Μεταλοιμώδεις</a:t>
            </a:r>
            <a:r>
              <a:rPr lang="el-GR" sz="2400" dirty="0">
                <a:solidFill>
                  <a:schemeClr val="bg1"/>
                </a:solidFill>
              </a:rPr>
              <a:t> και αντιδραστικές αρθρίτιδες </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Αιματολογικά νοσήματα</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Νεοπλάσματα οστών</a:t>
            </a:r>
          </a:p>
        </p:txBody>
      </p:sp>
      <p:sp>
        <p:nvSpPr>
          <p:cNvPr id="5" name="Βέλος: Κάτω 4"/>
          <p:cNvSpPr/>
          <p:nvPr/>
        </p:nvSpPr>
        <p:spPr>
          <a:xfrm>
            <a:off x="3714750" y="4308475"/>
            <a:ext cx="609600" cy="993775"/>
          </a:xfrm>
          <a:prstGeom prst="downArrow">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endParaRPr lang="el-GR"/>
          </a:p>
        </p:txBody>
      </p:sp>
      <p:sp>
        <p:nvSpPr>
          <p:cNvPr id="7" name="Ορθογώνιο 6"/>
          <p:cNvSpPr/>
          <p:nvPr/>
        </p:nvSpPr>
        <p:spPr>
          <a:xfrm>
            <a:off x="214313" y="5519738"/>
            <a:ext cx="7123112" cy="1117600"/>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l-GR" sz="2400" b="1" dirty="0">
                <a:solidFill>
                  <a:schemeClr val="bg1"/>
                </a:solidFill>
              </a:rPr>
              <a:t>Πλήρης αιματολογικός, βιοχημικός, ορολογικός και απεικονιστικός έλεγχος </a:t>
            </a:r>
          </a:p>
        </p:txBody>
      </p:sp>
      <p:cxnSp>
        <p:nvCxnSpPr>
          <p:cNvPr id="8" name="3 - Ευθεία γραμμή σύνδεσης">
            <a:extLst>
              <a:ext uri="{FF2B5EF4-FFF2-40B4-BE49-F238E27FC236}">
                <a16:creationId xmlns:a16="http://schemas.microsoft.com/office/drawing/2014/main" xmlns="" id="{15C836F1-9D2D-4FC8-8BD7-D7F44E727AC0}"/>
              </a:ext>
            </a:extLst>
          </p:cNvPr>
          <p:cNvCxnSpPr/>
          <p:nvPr/>
        </p:nvCxnSpPr>
        <p:spPr>
          <a:xfrm flipV="1">
            <a:off x="776288" y="916941"/>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30810"/>
            <a:ext cx="10515600" cy="1325563"/>
          </a:xfrm>
        </p:spPr>
        <p:txBody>
          <a:bodyPr rtlCol="0">
            <a:normAutofit/>
          </a:bodyPr>
          <a:lstStyle/>
          <a:p>
            <a:pPr eaLnBrk="1" fontAlgn="auto" hangingPunct="1">
              <a:spcAft>
                <a:spcPts val="0"/>
              </a:spcAft>
              <a:defRPr/>
            </a:pPr>
            <a:r>
              <a:rPr lang="el-GR" sz="4000" b="1" dirty="0">
                <a:latin typeface="+mn-lt"/>
              </a:rPr>
              <a:t>                                   </a:t>
            </a:r>
            <a:r>
              <a:rPr lang="el-GR" sz="3200" b="1" dirty="0">
                <a:latin typeface="+mn-lt"/>
              </a:rPr>
              <a:t>Φάρμακα </a:t>
            </a:r>
          </a:p>
        </p:txBody>
      </p:sp>
      <p:sp>
        <p:nvSpPr>
          <p:cNvPr id="30723" name="Θέση περιεχομένου 2"/>
          <p:cNvSpPr>
            <a:spLocks noGrp="1"/>
          </p:cNvSpPr>
          <p:nvPr>
            <p:ph idx="1"/>
          </p:nvPr>
        </p:nvSpPr>
        <p:spPr>
          <a:xfrm>
            <a:off x="838200" y="1825625"/>
            <a:ext cx="5257800" cy="4351338"/>
          </a:xfrm>
        </p:spPr>
        <p:txBody>
          <a:bodyPr/>
          <a:lstStyle/>
          <a:p>
            <a:pPr eaLnBrk="1" hangingPunct="1">
              <a:buFont typeface="Wingdings" pitchFamily="2" charset="2"/>
              <a:buChar char="q"/>
            </a:pPr>
            <a:endParaRPr lang="el-GR" dirty="0"/>
          </a:p>
          <a:p>
            <a:pPr eaLnBrk="1" hangingPunct="1">
              <a:buFont typeface="Wingdings" panose="05000000000000000000" pitchFamily="2" charset="2"/>
              <a:buChar char="Ø"/>
            </a:pPr>
            <a:r>
              <a:rPr lang="el-GR" sz="2400" dirty="0"/>
              <a:t>Β-</a:t>
            </a:r>
            <a:r>
              <a:rPr lang="el-GR" sz="2400" dirty="0" err="1"/>
              <a:t>λακταμικά</a:t>
            </a:r>
            <a:r>
              <a:rPr lang="el-GR" sz="2400" dirty="0"/>
              <a:t> αντιβιοτικά</a:t>
            </a:r>
          </a:p>
          <a:p>
            <a:pPr eaLnBrk="1" hangingPunct="1">
              <a:buFont typeface="Wingdings" panose="05000000000000000000" pitchFamily="2" charset="2"/>
              <a:buChar char="Ø"/>
            </a:pPr>
            <a:r>
              <a:rPr lang="el-GR" sz="2400" dirty="0"/>
              <a:t>Μη </a:t>
            </a:r>
            <a:r>
              <a:rPr lang="el-GR" sz="2400" dirty="0" err="1"/>
              <a:t>στεροειδή</a:t>
            </a:r>
            <a:r>
              <a:rPr lang="el-GR" sz="2400" dirty="0"/>
              <a:t> αντιφλεγμονώδη</a:t>
            </a:r>
          </a:p>
          <a:p>
            <a:pPr eaLnBrk="1" hangingPunct="1">
              <a:buFont typeface="Wingdings" panose="05000000000000000000" pitchFamily="2" charset="2"/>
              <a:buChar char="Ø"/>
            </a:pPr>
            <a:r>
              <a:rPr lang="el-GR" sz="2400" dirty="0" err="1"/>
              <a:t>Σουλφοναμίδες</a:t>
            </a:r>
            <a:endParaRPr lang="el-GR" sz="2400" dirty="0"/>
          </a:p>
          <a:p>
            <a:pPr eaLnBrk="1" hangingPunct="1">
              <a:buFont typeface="Wingdings" panose="05000000000000000000" pitchFamily="2" charset="2"/>
              <a:buChar char="Ø"/>
            </a:pPr>
            <a:r>
              <a:rPr lang="el-GR" sz="2400" dirty="0" err="1"/>
              <a:t>Αλλοπουρινόλη</a:t>
            </a:r>
            <a:endParaRPr lang="el-GR" sz="2400" dirty="0"/>
          </a:p>
          <a:p>
            <a:pPr eaLnBrk="1" hangingPunct="1">
              <a:buFont typeface="Wingdings" panose="05000000000000000000" pitchFamily="2" charset="2"/>
              <a:buChar char="Ø"/>
            </a:pPr>
            <a:r>
              <a:rPr lang="el-GR" sz="2400" dirty="0"/>
              <a:t>Αντισπασμωδικά </a:t>
            </a:r>
          </a:p>
        </p:txBody>
      </p:sp>
      <p:sp>
        <p:nvSpPr>
          <p:cNvPr id="4" name="Οβάλ 3"/>
          <p:cNvSpPr/>
          <p:nvPr/>
        </p:nvSpPr>
        <p:spPr>
          <a:xfrm>
            <a:off x="5751830" y="1825625"/>
            <a:ext cx="3498850" cy="930592"/>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endParaRPr lang="el-GR" sz="2400" b="1" dirty="0">
              <a:solidFill>
                <a:schemeClr val="tx1"/>
              </a:solidFill>
            </a:endParaRPr>
          </a:p>
          <a:p>
            <a:pPr algn="ctr" fontAlgn="auto">
              <a:spcBef>
                <a:spcPts val="0"/>
              </a:spcBef>
              <a:spcAft>
                <a:spcPts val="0"/>
              </a:spcAft>
              <a:defRPr/>
            </a:pPr>
            <a:endParaRPr lang="el-GR" sz="2400" b="1" dirty="0">
              <a:solidFill>
                <a:schemeClr val="tx1"/>
              </a:solidFill>
            </a:endParaRPr>
          </a:p>
          <a:p>
            <a:pPr algn="ctr" fontAlgn="auto">
              <a:spcBef>
                <a:spcPts val="0"/>
              </a:spcBef>
              <a:spcAft>
                <a:spcPts val="0"/>
              </a:spcAft>
              <a:defRPr/>
            </a:pPr>
            <a:endParaRPr lang="el-GR" sz="2400" b="1" dirty="0">
              <a:solidFill>
                <a:schemeClr val="tx1"/>
              </a:solidFill>
            </a:endParaRPr>
          </a:p>
          <a:p>
            <a:pPr algn="ctr" fontAlgn="auto">
              <a:spcBef>
                <a:spcPts val="0"/>
              </a:spcBef>
              <a:spcAft>
                <a:spcPts val="0"/>
              </a:spcAft>
              <a:defRPr/>
            </a:pPr>
            <a:r>
              <a:rPr lang="el-GR" sz="2800" b="1" dirty="0">
                <a:solidFill>
                  <a:schemeClr val="bg1"/>
                </a:solidFill>
              </a:rPr>
              <a:t>Ιστορικό</a:t>
            </a:r>
            <a:endParaRPr lang="el-GR" sz="2800" dirty="0">
              <a:solidFill>
                <a:schemeClr val="bg1"/>
              </a:solidFill>
            </a:endParaRPr>
          </a:p>
          <a:p>
            <a:pPr algn="ctr" fontAlgn="auto">
              <a:spcBef>
                <a:spcPts val="0"/>
              </a:spcBef>
              <a:spcAft>
                <a:spcPts val="0"/>
              </a:spcAft>
              <a:defRPr/>
            </a:pPr>
            <a:endParaRPr lang="el-GR" sz="2400" b="1" dirty="0">
              <a:solidFill>
                <a:schemeClr val="tx1"/>
              </a:solidFill>
            </a:endParaRPr>
          </a:p>
          <a:p>
            <a:pPr algn="ctr" fontAlgn="auto">
              <a:spcBef>
                <a:spcPts val="0"/>
              </a:spcBef>
              <a:spcAft>
                <a:spcPts val="0"/>
              </a:spcAft>
              <a:defRPr/>
            </a:pPr>
            <a:r>
              <a:rPr lang="el-GR" sz="2400" b="1" dirty="0">
                <a:solidFill>
                  <a:schemeClr val="tx1"/>
                </a:solidFill>
              </a:rPr>
              <a:t> </a:t>
            </a:r>
          </a:p>
          <a:p>
            <a:pPr algn="ctr" fontAlgn="auto">
              <a:spcBef>
                <a:spcPts val="0"/>
              </a:spcBef>
              <a:spcAft>
                <a:spcPts val="0"/>
              </a:spcAft>
              <a:defRPr/>
            </a:pPr>
            <a:endParaRPr lang="el-GR" dirty="0"/>
          </a:p>
        </p:txBody>
      </p:sp>
      <p:cxnSp>
        <p:nvCxnSpPr>
          <p:cNvPr id="5" name="3 - Ευθεία γραμμή σύνδεσης">
            <a:extLst>
              <a:ext uri="{FF2B5EF4-FFF2-40B4-BE49-F238E27FC236}">
                <a16:creationId xmlns:a16="http://schemas.microsoft.com/office/drawing/2014/main" xmlns="" id="{14949B8B-846B-4A1F-92F8-50A45B6C66C1}"/>
              </a:ext>
            </a:extLst>
          </p:cNvPr>
          <p:cNvCxnSpPr/>
          <p:nvPr/>
        </p:nvCxnSpPr>
        <p:spPr>
          <a:xfrm flipV="1">
            <a:off x="776288" y="1084581"/>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7" name="Εικόνα 6">
            <a:extLst>
              <a:ext uri="{FF2B5EF4-FFF2-40B4-BE49-F238E27FC236}">
                <a16:creationId xmlns:a16="http://schemas.microsoft.com/office/drawing/2014/main" xmlns="" id="{C9F3A13B-927F-489C-A34A-8FB26FDFB449}"/>
              </a:ext>
            </a:extLst>
          </p:cNvPr>
          <p:cNvPicPr>
            <a:picLocks noChangeAspect="1"/>
          </p:cNvPicPr>
          <p:nvPr/>
        </p:nvPicPr>
        <p:blipFill>
          <a:blip r:embed="rId2" cstate="print"/>
          <a:stretch>
            <a:fillRect/>
          </a:stretch>
        </p:blipFill>
        <p:spPr>
          <a:xfrm>
            <a:off x="7352030" y="3712209"/>
            <a:ext cx="4718050" cy="3145791"/>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4225" y="9525"/>
            <a:ext cx="10515600" cy="1325563"/>
          </a:xfrm>
        </p:spPr>
        <p:txBody>
          <a:bodyPr rtlCol="0">
            <a:normAutofit/>
          </a:bodyPr>
          <a:lstStyle/>
          <a:p>
            <a:pPr algn="ctr" eaLnBrk="1" fontAlgn="auto" hangingPunct="1">
              <a:spcAft>
                <a:spcPts val="0"/>
              </a:spcAft>
              <a:defRPr/>
            </a:pPr>
            <a:r>
              <a:rPr lang="el-GR" sz="3600" b="1" dirty="0">
                <a:latin typeface="+mn-lt"/>
              </a:rPr>
              <a:t>ΦΥΣΑΛΙΔΩΔΕΣ ΕΞΑΝΘΗΜΑ</a:t>
            </a:r>
          </a:p>
        </p:txBody>
      </p:sp>
      <p:graphicFrame>
        <p:nvGraphicFramePr>
          <p:cNvPr id="6" name="5 - Πίνακας"/>
          <p:cNvGraphicFramePr>
            <a:graphicFrameLocks noGrp="1"/>
          </p:cNvGraphicFramePr>
          <p:nvPr/>
        </p:nvGraphicFramePr>
        <p:xfrm>
          <a:off x="682625" y="3554413"/>
          <a:ext cx="10822674" cy="2668762"/>
        </p:xfrm>
        <a:graphic>
          <a:graphicData uri="http://schemas.openxmlformats.org/drawingml/2006/table">
            <a:tbl>
              <a:tblPr firstRow="1" bandRow="1">
                <a:tableStyleId>{5C22544A-7EE6-4342-B048-85BDC9FD1C3A}</a:tableStyleId>
              </a:tblPr>
              <a:tblGrid>
                <a:gridCol w="3315053">
                  <a:extLst>
                    <a:ext uri="{9D8B030D-6E8A-4147-A177-3AD203B41FA5}">
                      <a16:colId xmlns:a16="http://schemas.microsoft.com/office/drawing/2014/main" xmlns="" val="20000"/>
                    </a:ext>
                  </a:extLst>
                </a:gridCol>
                <a:gridCol w="4192568">
                  <a:extLst>
                    <a:ext uri="{9D8B030D-6E8A-4147-A177-3AD203B41FA5}">
                      <a16:colId xmlns:a16="http://schemas.microsoft.com/office/drawing/2014/main" xmlns="" val="20001"/>
                    </a:ext>
                  </a:extLst>
                </a:gridCol>
                <a:gridCol w="3315053">
                  <a:extLst>
                    <a:ext uri="{9D8B030D-6E8A-4147-A177-3AD203B41FA5}">
                      <a16:colId xmlns:a16="http://schemas.microsoft.com/office/drawing/2014/main" xmlns="" val="20002"/>
                    </a:ext>
                  </a:extLst>
                </a:gridCol>
              </a:tblGrid>
              <a:tr h="432048">
                <a:tc>
                  <a:txBody>
                    <a:bodyPr/>
                    <a:lstStyle/>
                    <a:p>
                      <a:pPr algn="ctr"/>
                      <a:r>
                        <a:rPr lang="el-GR" dirty="0" err="1">
                          <a:effectLst>
                            <a:outerShdw blurRad="38100" dist="38100" dir="2700000" algn="tl">
                              <a:srgbClr val="000000">
                                <a:alpha val="43137"/>
                              </a:srgbClr>
                            </a:outerShdw>
                          </a:effectLst>
                        </a:rPr>
                        <a:t>Βακτηριακές</a:t>
                      </a:r>
                      <a:r>
                        <a:rPr lang="el-GR" baseline="0" dirty="0">
                          <a:effectLst>
                            <a:outerShdw blurRad="38100" dist="38100" dir="2700000" algn="tl">
                              <a:srgbClr val="000000">
                                <a:alpha val="43137"/>
                              </a:srgbClr>
                            </a:outerShdw>
                          </a:effectLst>
                        </a:rPr>
                        <a:t> λοιμώξεις</a:t>
                      </a:r>
                      <a:endParaRPr lang="el-GR" dirty="0">
                        <a:effectLst>
                          <a:outerShdw blurRad="38100" dist="38100" dir="2700000" algn="tl">
                            <a:srgbClr val="000000">
                              <a:alpha val="43137"/>
                            </a:srgbClr>
                          </a:outerShdw>
                        </a:effectLst>
                      </a:endParaRPr>
                    </a:p>
                  </a:txBody>
                  <a:tcPr/>
                </a:tc>
                <a:tc>
                  <a:txBody>
                    <a:bodyPr/>
                    <a:lstStyle/>
                    <a:p>
                      <a:pPr algn="ctr"/>
                      <a:r>
                        <a:rPr lang="el-GR" dirty="0">
                          <a:effectLst>
                            <a:outerShdw blurRad="38100" dist="38100" dir="2700000" algn="tl">
                              <a:srgbClr val="000000">
                                <a:alpha val="43137"/>
                              </a:srgbClr>
                            </a:outerShdw>
                          </a:effectLst>
                        </a:rPr>
                        <a:t>Ιογενείς λοιμώξεις</a:t>
                      </a:r>
                    </a:p>
                  </a:txBody>
                  <a:tcPr/>
                </a:tc>
                <a:tc>
                  <a:txBody>
                    <a:bodyPr/>
                    <a:lstStyle/>
                    <a:p>
                      <a:pPr algn="ctr"/>
                      <a:r>
                        <a:rPr lang="el-GR" dirty="0">
                          <a:effectLst>
                            <a:outerShdw blurRad="38100" dist="38100" dir="2700000" algn="tl">
                              <a:srgbClr val="000000">
                                <a:alpha val="43137"/>
                              </a:srgbClr>
                            </a:outerShdw>
                          </a:effectLst>
                        </a:rPr>
                        <a:t>Μη λοιμώδη αίτια</a:t>
                      </a:r>
                    </a:p>
                  </a:txBody>
                  <a:tcPr/>
                </a:tc>
                <a:extLst>
                  <a:ext uri="{0D108BD9-81ED-4DB2-BD59-A6C34878D82A}">
                    <a16:rowId xmlns:a16="http://schemas.microsoft.com/office/drawing/2014/main" xmlns="" val="10000"/>
                  </a:ext>
                </a:extLst>
              </a:tr>
              <a:tr h="370840">
                <a:tc>
                  <a:txBody>
                    <a:bodyPr/>
                    <a:lstStyle/>
                    <a:p>
                      <a:pPr algn="ctr"/>
                      <a:r>
                        <a:rPr lang="el-GR" dirty="0" err="1"/>
                        <a:t>Σταφυλοκοκκιαιμία</a:t>
                      </a:r>
                      <a:endParaRPr lang="el-GR" dirty="0"/>
                    </a:p>
                  </a:txBody>
                  <a:tcPr/>
                </a:tc>
                <a:tc>
                  <a:txBody>
                    <a:bodyPr/>
                    <a:lstStyle/>
                    <a:p>
                      <a:pPr algn="ctr"/>
                      <a:r>
                        <a:rPr lang="el-GR" b="1" dirty="0" err="1">
                          <a:effectLst/>
                        </a:rPr>
                        <a:t>Ανεμευλογιά</a:t>
                      </a:r>
                      <a:endParaRPr lang="el-GR" b="1" dirty="0">
                        <a:effectLst/>
                      </a:endParaRPr>
                    </a:p>
                  </a:txBody>
                  <a:tcPr/>
                </a:tc>
                <a:tc>
                  <a:txBody>
                    <a:bodyPr/>
                    <a:lstStyle/>
                    <a:p>
                      <a:pPr algn="ctr"/>
                      <a:r>
                        <a:rPr lang="el-GR" dirty="0"/>
                        <a:t>Αλλεργία</a:t>
                      </a:r>
                    </a:p>
                  </a:txBody>
                  <a:tcPr/>
                </a:tc>
                <a:extLst>
                  <a:ext uri="{0D108BD9-81ED-4DB2-BD59-A6C34878D82A}">
                    <a16:rowId xmlns:a16="http://schemas.microsoft.com/office/drawing/2014/main" xmlns="" val="10001"/>
                  </a:ext>
                </a:extLst>
              </a:tr>
              <a:tr h="357232">
                <a:tc>
                  <a:txBody>
                    <a:bodyPr/>
                    <a:lstStyle/>
                    <a:p>
                      <a:pPr algn="ctr"/>
                      <a:r>
                        <a:rPr lang="el-GR" dirty="0" err="1"/>
                        <a:t>Γονοκοκκιαιμία</a:t>
                      </a:r>
                      <a:endParaRPr lang="el-GR" dirty="0"/>
                    </a:p>
                  </a:txBody>
                  <a:tcPr/>
                </a:tc>
                <a:tc>
                  <a:txBody>
                    <a:bodyPr/>
                    <a:lstStyle/>
                    <a:p>
                      <a:pPr algn="ctr"/>
                      <a:r>
                        <a:rPr lang="el-GR" b="1" dirty="0" err="1">
                          <a:effectLst/>
                        </a:rPr>
                        <a:t>Έρπης</a:t>
                      </a:r>
                      <a:r>
                        <a:rPr lang="el-GR" b="1" dirty="0">
                          <a:effectLst/>
                        </a:rPr>
                        <a:t> απλός</a:t>
                      </a:r>
                    </a:p>
                  </a:txBody>
                  <a:tcPr/>
                </a:tc>
                <a:tc>
                  <a:txBody>
                    <a:bodyPr/>
                    <a:lstStyle/>
                    <a:p>
                      <a:pPr algn="ctr"/>
                      <a:r>
                        <a:rPr lang="el-GR" dirty="0"/>
                        <a:t>Δερματίτιδα από φυτά</a:t>
                      </a:r>
                    </a:p>
                  </a:txBody>
                  <a:tcPr/>
                </a:tc>
                <a:extLst>
                  <a:ext uri="{0D108BD9-81ED-4DB2-BD59-A6C34878D82A}">
                    <a16:rowId xmlns:a16="http://schemas.microsoft.com/office/drawing/2014/main" xmlns="" val="10002"/>
                  </a:ext>
                </a:extLst>
              </a:tr>
              <a:tr h="370840">
                <a:tc>
                  <a:txBody>
                    <a:bodyPr/>
                    <a:lstStyle/>
                    <a:p>
                      <a:pPr algn="ctr"/>
                      <a:r>
                        <a:rPr lang="el-GR" dirty="0"/>
                        <a:t>Μολυσματικό</a:t>
                      </a:r>
                      <a:r>
                        <a:rPr lang="el-GR" baseline="0" dirty="0"/>
                        <a:t> κηρίο</a:t>
                      </a:r>
                      <a:endParaRPr lang="el-GR" dirty="0"/>
                    </a:p>
                  </a:txBody>
                  <a:tcPr/>
                </a:tc>
                <a:tc>
                  <a:txBody>
                    <a:bodyPr/>
                    <a:lstStyle/>
                    <a:p>
                      <a:pPr algn="ctr"/>
                      <a:r>
                        <a:rPr lang="el-GR" b="1" dirty="0" err="1">
                          <a:effectLst/>
                        </a:rPr>
                        <a:t>Έρπης</a:t>
                      </a:r>
                      <a:r>
                        <a:rPr lang="el-GR" b="1" dirty="0">
                          <a:effectLst/>
                        </a:rPr>
                        <a:t> ζωστήρας</a:t>
                      </a:r>
                    </a:p>
                  </a:txBody>
                  <a:tcPr/>
                </a:tc>
                <a:tc>
                  <a:txBody>
                    <a:bodyPr/>
                    <a:lstStyle/>
                    <a:p>
                      <a:pPr algn="ctr"/>
                      <a:r>
                        <a:rPr lang="el-GR" dirty="0"/>
                        <a:t>Πολύμορφο </a:t>
                      </a:r>
                      <a:r>
                        <a:rPr lang="el-GR" dirty="0" err="1"/>
                        <a:t>ερύθυμα</a:t>
                      </a:r>
                      <a:endParaRPr lang="el-GR" dirty="0"/>
                    </a:p>
                  </a:txBody>
                  <a:tcPr/>
                </a:tc>
                <a:extLst>
                  <a:ext uri="{0D108BD9-81ED-4DB2-BD59-A6C34878D82A}">
                    <a16:rowId xmlns:a16="http://schemas.microsoft.com/office/drawing/2014/main" xmlns="" val="10003"/>
                  </a:ext>
                </a:extLst>
              </a:tr>
              <a:tr h="392674">
                <a:tc>
                  <a:txBody>
                    <a:bodyPr/>
                    <a:lstStyle/>
                    <a:p>
                      <a:pPr algn="ctr"/>
                      <a:r>
                        <a:rPr lang="el-GR" dirty="0" err="1"/>
                        <a:t>Θυλακίτιδα</a:t>
                      </a:r>
                      <a:r>
                        <a:rPr lang="el-GR" dirty="0"/>
                        <a:t> από</a:t>
                      </a:r>
                      <a:r>
                        <a:rPr lang="el-GR" baseline="0" dirty="0"/>
                        <a:t> </a:t>
                      </a:r>
                      <a:r>
                        <a:rPr lang="el-GR" baseline="0" dirty="0" err="1"/>
                        <a:t>ψευδομονάδα</a:t>
                      </a:r>
                      <a:endParaRPr lang="el-GR" dirty="0"/>
                    </a:p>
                  </a:txBody>
                  <a:tcPr/>
                </a:tc>
                <a:tc>
                  <a:txBody>
                    <a:bodyPr/>
                    <a:lstStyle/>
                    <a:p>
                      <a:pPr algn="ctr"/>
                      <a:r>
                        <a:rPr lang="el-GR" b="1" dirty="0">
                          <a:effectLst/>
                        </a:rPr>
                        <a:t>Νόσος ποδιών-χεριών-στόματος</a:t>
                      </a:r>
                    </a:p>
                  </a:txBody>
                  <a:tcPr/>
                </a:tc>
                <a:tc>
                  <a:txBody>
                    <a:bodyPr/>
                    <a:lstStyle/>
                    <a:p>
                      <a:pPr algn="ctr"/>
                      <a:r>
                        <a:rPr lang="el-GR" dirty="0"/>
                        <a:t>Έκζεμα μετά από εμβολιασμό</a:t>
                      </a:r>
                    </a:p>
                  </a:txBody>
                  <a:tcPr/>
                </a:tc>
                <a:extLst>
                  <a:ext uri="{0D108BD9-81ED-4DB2-BD59-A6C34878D82A}">
                    <a16:rowId xmlns:a16="http://schemas.microsoft.com/office/drawing/2014/main" xmlns="" val="10004"/>
                  </a:ext>
                </a:extLst>
              </a:tr>
              <a:tr h="16513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a:t>Vibrio</a:t>
                      </a:r>
                      <a:r>
                        <a:rPr lang="en-US" dirty="0"/>
                        <a:t> </a:t>
                      </a:r>
                      <a:r>
                        <a:rPr lang="en-US" dirty="0" err="1"/>
                        <a:t>vulnificus</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a:t>HIV</a:t>
                      </a:r>
                      <a:endParaRPr lang="el-GR" dirty="0"/>
                    </a:p>
                  </a:txBody>
                  <a:tcPr/>
                </a:tc>
                <a:tc>
                  <a:txBody>
                    <a:bodyPr/>
                    <a:lstStyle/>
                    <a:p>
                      <a:pPr algn="ctr"/>
                      <a:endParaRPr lang="el-GR" dirty="0"/>
                    </a:p>
                  </a:txBody>
                  <a:tcPr/>
                </a:tc>
                <a:extLst>
                  <a:ext uri="{0D108BD9-81ED-4DB2-BD59-A6C34878D82A}">
                    <a16:rowId xmlns:a16="http://schemas.microsoft.com/office/drawing/2014/main" xmlns="" val="10005"/>
                  </a:ext>
                </a:extLst>
              </a:tr>
              <a:tr h="370840">
                <a:tc>
                  <a:txBody>
                    <a:bodyPr/>
                    <a:lstStyle/>
                    <a:p>
                      <a:pPr algn="ctr"/>
                      <a:endParaRPr lang="el-GR" dirty="0"/>
                    </a:p>
                  </a:txBody>
                  <a:tcPr/>
                </a:tc>
                <a:tc>
                  <a:txBody>
                    <a:bodyPr/>
                    <a:lstStyle/>
                    <a:p>
                      <a:pPr algn="ctr"/>
                      <a:r>
                        <a:rPr lang="el-GR" dirty="0"/>
                        <a:t>Νόσος </a:t>
                      </a:r>
                      <a:r>
                        <a:rPr lang="en-US" dirty="0" err="1"/>
                        <a:t>Tsutsugamushi</a:t>
                      </a:r>
                      <a:endParaRPr lang="el-GR" dirty="0"/>
                    </a:p>
                  </a:txBody>
                  <a:tcPr/>
                </a:tc>
                <a:tc>
                  <a:txBody>
                    <a:bodyPr/>
                    <a:lstStyle/>
                    <a:p>
                      <a:pPr algn="ctr"/>
                      <a:endParaRPr lang="el-GR" dirty="0"/>
                    </a:p>
                  </a:txBody>
                  <a:tcPr/>
                </a:tc>
                <a:extLst>
                  <a:ext uri="{0D108BD9-81ED-4DB2-BD59-A6C34878D82A}">
                    <a16:rowId xmlns:a16="http://schemas.microsoft.com/office/drawing/2014/main" xmlns="" val="10006"/>
                  </a:ext>
                </a:extLst>
              </a:tr>
            </a:tbl>
          </a:graphicData>
        </a:graphic>
      </p:graphicFrame>
      <p:sp>
        <p:nvSpPr>
          <p:cNvPr id="8" name="7 - TextBox"/>
          <p:cNvSpPr txBox="1"/>
          <p:nvPr/>
        </p:nvSpPr>
        <p:spPr>
          <a:xfrm>
            <a:off x="4646613" y="2803525"/>
            <a:ext cx="3167062" cy="461963"/>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400" b="1" dirty="0">
                <a:solidFill>
                  <a:schemeClr val="bg1"/>
                </a:solidFill>
              </a:rPr>
              <a:t>Αίτια</a:t>
            </a:r>
          </a:p>
        </p:txBody>
      </p:sp>
      <p:sp>
        <p:nvSpPr>
          <p:cNvPr id="31782" name="4 - TextBox"/>
          <p:cNvSpPr txBox="1">
            <a:spLocks noChangeArrowheads="1"/>
          </p:cNvSpPr>
          <p:nvPr/>
        </p:nvSpPr>
        <p:spPr bwMode="auto">
          <a:xfrm>
            <a:off x="763588" y="1416050"/>
            <a:ext cx="10577512" cy="1200150"/>
          </a:xfrm>
          <a:prstGeom prst="rect">
            <a:avLst/>
          </a:prstGeom>
          <a:noFill/>
          <a:ln w="9525">
            <a:noFill/>
            <a:miter lim="800000"/>
            <a:headEnd/>
            <a:tailEnd/>
          </a:ln>
        </p:spPr>
        <p:txBody>
          <a:bodyPr>
            <a:spAutoFit/>
          </a:bodyPr>
          <a:lstStyle/>
          <a:p>
            <a:pPr lvl="1" algn="ctr"/>
            <a:r>
              <a:rPr lang="el-GR" sz="2400" dirty="0">
                <a:latin typeface="Calibri" pitchFamily="34" charset="0"/>
              </a:rPr>
              <a:t>Περιγεγραμμένα, επιδερμικά </a:t>
            </a:r>
            <a:r>
              <a:rPr lang="el-GR" sz="2400" b="1" dirty="0">
                <a:solidFill>
                  <a:srgbClr val="0070C0"/>
                </a:solidFill>
                <a:latin typeface="Calibri" pitchFamily="34" charset="0"/>
              </a:rPr>
              <a:t>επάρματα</a:t>
            </a:r>
            <a:r>
              <a:rPr lang="el-GR" sz="2400" dirty="0">
                <a:latin typeface="Calibri" pitchFamily="34" charset="0"/>
              </a:rPr>
              <a:t> </a:t>
            </a:r>
          </a:p>
          <a:p>
            <a:pPr lvl="1" algn="ctr"/>
            <a:r>
              <a:rPr lang="el-GR" sz="2400" dirty="0">
                <a:latin typeface="Calibri" pitchFamily="34" charset="0"/>
              </a:rPr>
              <a:t>Μέγεθος: 1-5 χιλιοστά </a:t>
            </a:r>
          </a:p>
          <a:p>
            <a:pPr lvl="1" algn="ctr"/>
            <a:r>
              <a:rPr lang="el-GR" sz="2400" dirty="0">
                <a:latin typeface="Calibri" pitchFamily="34" charset="0"/>
              </a:rPr>
              <a:t>Περιέχουν </a:t>
            </a:r>
            <a:r>
              <a:rPr lang="el-GR" sz="2400" b="1" dirty="0">
                <a:solidFill>
                  <a:srgbClr val="0070C0"/>
                </a:solidFill>
                <a:latin typeface="Calibri" pitchFamily="34" charset="0"/>
              </a:rPr>
              <a:t>υγρό</a:t>
            </a:r>
          </a:p>
        </p:txBody>
      </p:sp>
      <p:cxnSp>
        <p:nvCxnSpPr>
          <p:cNvPr id="9" name="8 - Ευθεία γραμμή σύνδεσης"/>
          <p:cNvCxnSpPr/>
          <p:nvPr/>
        </p:nvCxnSpPr>
        <p:spPr>
          <a:xfrm flipV="1">
            <a:off x="750888" y="111918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6137" y="80804"/>
            <a:ext cx="10515600" cy="538162"/>
          </a:xfrm>
        </p:spPr>
        <p:txBody>
          <a:bodyPr rtlCol="0">
            <a:normAutofit fontScale="90000"/>
          </a:bodyPr>
          <a:lstStyle/>
          <a:p>
            <a:pPr eaLnBrk="1" fontAlgn="auto" hangingPunct="1">
              <a:spcAft>
                <a:spcPts val="0"/>
              </a:spcAft>
              <a:defRPr/>
            </a:pPr>
            <a:r>
              <a:rPr lang="el-GR" sz="4000" b="1" dirty="0">
                <a:latin typeface="+mn-lt"/>
              </a:rPr>
              <a:t>           </a:t>
            </a:r>
            <a:r>
              <a:rPr lang="el-GR" sz="3600" b="1" dirty="0">
                <a:latin typeface="+mn-lt"/>
              </a:rPr>
              <a:t>Πρωτογενείς δερματικές αλλοιώσεις (1)</a:t>
            </a:r>
          </a:p>
        </p:txBody>
      </p:sp>
      <p:sp>
        <p:nvSpPr>
          <p:cNvPr id="4099" name="Θέση περιεχομένου 2"/>
          <p:cNvSpPr>
            <a:spLocks noGrp="1"/>
          </p:cNvSpPr>
          <p:nvPr>
            <p:ph idx="1"/>
          </p:nvPr>
        </p:nvSpPr>
        <p:spPr>
          <a:xfrm>
            <a:off x="869950" y="1049338"/>
            <a:ext cx="10515600" cy="5443537"/>
          </a:xfrm>
        </p:spPr>
        <p:txBody>
          <a:bodyPr/>
          <a:lstStyle/>
          <a:p>
            <a:pPr marL="0" indent="0" eaLnBrk="1" hangingPunct="1">
              <a:buFont typeface="Arial" charset="0"/>
              <a:buNone/>
            </a:pPr>
            <a:r>
              <a:rPr lang="el-GR"/>
              <a:t>                                                 </a:t>
            </a:r>
            <a:endParaRPr lang="el-GR" b="1"/>
          </a:p>
          <a:p>
            <a:pPr marL="0" indent="0" eaLnBrk="1" hangingPunct="1">
              <a:buFont typeface="Arial" charset="0"/>
              <a:buNone/>
            </a:pPr>
            <a:endParaRPr lang="el-GR" b="1"/>
          </a:p>
          <a:p>
            <a:pPr marL="0" indent="0" eaLnBrk="1" hangingPunct="1">
              <a:buFont typeface="Arial" charset="0"/>
              <a:buNone/>
            </a:pPr>
            <a:endParaRPr lang="el-GR" b="1"/>
          </a:p>
        </p:txBody>
      </p:sp>
      <p:graphicFrame>
        <p:nvGraphicFramePr>
          <p:cNvPr id="4" name="Πίνακας 3"/>
          <p:cNvGraphicFramePr>
            <a:graphicFrameLocks noGrp="1"/>
          </p:cNvGraphicFramePr>
          <p:nvPr/>
        </p:nvGraphicFramePr>
        <p:xfrm>
          <a:off x="569913" y="1138238"/>
          <a:ext cx="11051824" cy="5327255"/>
        </p:xfrm>
        <a:graphic>
          <a:graphicData uri="http://schemas.openxmlformats.org/drawingml/2006/table">
            <a:tbl>
              <a:tblPr firstRow="1" bandRow="1">
                <a:tableStyleId>{5C22544A-7EE6-4342-B048-85BDC9FD1C3A}</a:tableStyleId>
              </a:tblPr>
              <a:tblGrid>
                <a:gridCol w="5525912">
                  <a:extLst>
                    <a:ext uri="{9D8B030D-6E8A-4147-A177-3AD203B41FA5}">
                      <a16:colId xmlns:a16="http://schemas.microsoft.com/office/drawing/2014/main" xmlns="" val="20000"/>
                    </a:ext>
                  </a:extLst>
                </a:gridCol>
                <a:gridCol w="5525912">
                  <a:extLst>
                    <a:ext uri="{9D8B030D-6E8A-4147-A177-3AD203B41FA5}">
                      <a16:colId xmlns:a16="http://schemas.microsoft.com/office/drawing/2014/main" xmlns="" val="20001"/>
                    </a:ext>
                  </a:extLst>
                </a:gridCol>
              </a:tblGrid>
              <a:tr h="402787">
                <a:tc>
                  <a:txBody>
                    <a:bodyPr/>
                    <a:lstStyle/>
                    <a:p>
                      <a:r>
                        <a:rPr lang="el-GR" sz="2000" dirty="0"/>
                        <a:t>                        </a:t>
                      </a:r>
                      <a:r>
                        <a:rPr lang="el-GR" sz="2400" dirty="0"/>
                        <a:t>Αλλοιώσεις</a:t>
                      </a:r>
                    </a:p>
                  </a:txBody>
                  <a:tcPr/>
                </a:tc>
                <a:tc>
                  <a:txBody>
                    <a:bodyPr/>
                    <a:lstStyle/>
                    <a:p>
                      <a:r>
                        <a:rPr lang="el-GR" sz="2000" dirty="0"/>
                        <a:t>                        </a:t>
                      </a:r>
                      <a:r>
                        <a:rPr lang="el-GR" sz="2400" dirty="0"/>
                        <a:t>Περιγραφή</a:t>
                      </a:r>
                    </a:p>
                  </a:txBody>
                  <a:tcPr/>
                </a:tc>
                <a:extLst>
                  <a:ext uri="{0D108BD9-81ED-4DB2-BD59-A6C34878D82A}">
                    <a16:rowId xmlns:a16="http://schemas.microsoft.com/office/drawing/2014/main" xmlns="" val="10000"/>
                  </a:ext>
                </a:extLst>
              </a:tr>
              <a:tr h="436352">
                <a:tc>
                  <a:txBody>
                    <a:bodyPr/>
                    <a:lstStyle/>
                    <a:p>
                      <a:r>
                        <a:rPr lang="el-GR" sz="2000" dirty="0">
                          <a:solidFill>
                            <a:schemeClr val="tx1"/>
                          </a:solidFill>
                        </a:rPr>
                        <a:t>Κηλίδα</a:t>
                      </a:r>
                    </a:p>
                  </a:txBody>
                  <a:tcPr/>
                </a:tc>
                <a:tc>
                  <a:txBody>
                    <a:bodyPr/>
                    <a:lstStyle/>
                    <a:p>
                      <a:r>
                        <a:rPr lang="el-GR" sz="2000" dirty="0" err="1"/>
                        <a:t>Επίπεδη,μη</a:t>
                      </a:r>
                      <a:r>
                        <a:rPr lang="el-GR" sz="2000" dirty="0"/>
                        <a:t> ψηλαφητή με </a:t>
                      </a:r>
                      <a:r>
                        <a:rPr lang="en-US" sz="2000" dirty="0"/>
                        <a:t>d</a:t>
                      </a:r>
                      <a:r>
                        <a:rPr lang="el-GR" sz="2000" dirty="0"/>
                        <a:t>&lt;1</a:t>
                      </a:r>
                      <a:r>
                        <a:rPr lang="en-US" sz="2000" dirty="0"/>
                        <a:t>cm</a:t>
                      </a:r>
                      <a:endParaRPr lang="el-GR" sz="2000" dirty="0"/>
                    </a:p>
                  </a:txBody>
                  <a:tcPr/>
                </a:tc>
                <a:extLst>
                  <a:ext uri="{0D108BD9-81ED-4DB2-BD59-A6C34878D82A}">
                    <a16:rowId xmlns:a16="http://schemas.microsoft.com/office/drawing/2014/main" xmlns="" val="10001"/>
                  </a:ext>
                </a:extLst>
              </a:tr>
              <a:tr h="436352">
                <a:tc>
                  <a:txBody>
                    <a:bodyPr/>
                    <a:lstStyle/>
                    <a:p>
                      <a:r>
                        <a:rPr lang="el-GR" sz="2000" dirty="0"/>
                        <a:t>Επίπεδη πλάκα</a:t>
                      </a:r>
                    </a:p>
                  </a:txBody>
                  <a:tcPr/>
                </a:tc>
                <a:tc>
                  <a:txBody>
                    <a:bodyPr/>
                    <a:lstStyle/>
                    <a:p>
                      <a:r>
                        <a:rPr lang="el-GR" sz="2000" dirty="0"/>
                        <a:t>Επίπεδη, μη ψηλαφητή με </a:t>
                      </a:r>
                      <a:r>
                        <a:rPr lang="en-US" sz="2000" dirty="0"/>
                        <a:t>d</a:t>
                      </a:r>
                      <a:r>
                        <a:rPr lang="el-GR" sz="2000" dirty="0"/>
                        <a:t>&gt;1</a:t>
                      </a:r>
                      <a:r>
                        <a:rPr lang="en-US" sz="2000" dirty="0"/>
                        <a:t>cm</a:t>
                      </a:r>
                      <a:endParaRPr lang="el-GR" sz="2000" dirty="0"/>
                    </a:p>
                  </a:txBody>
                  <a:tcPr/>
                </a:tc>
                <a:extLst>
                  <a:ext uri="{0D108BD9-81ED-4DB2-BD59-A6C34878D82A}">
                    <a16:rowId xmlns:a16="http://schemas.microsoft.com/office/drawing/2014/main" xmlns="" val="10002"/>
                  </a:ext>
                </a:extLst>
              </a:tr>
              <a:tr h="436352">
                <a:tc>
                  <a:txBody>
                    <a:bodyPr/>
                    <a:lstStyle/>
                    <a:p>
                      <a:r>
                        <a:rPr lang="el-GR" sz="2000" dirty="0"/>
                        <a:t>Βλατίδα </a:t>
                      </a:r>
                    </a:p>
                  </a:txBody>
                  <a:tcPr/>
                </a:tc>
                <a:tc>
                  <a:txBody>
                    <a:bodyPr/>
                    <a:lstStyle/>
                    <a:p>
                      <a:r>
                        <a:rPr lang="el-GR" sz="2000" dirty="0"/>
                        <a:t>Επηρμένη, συμπαγής με </a:t>
                      </a:r>
                      <a:r>
                        <a:rPr lang="en-US" sz="2000" dirty="0"/>
                        <a:t>d&lt;1cm</a:t>
                      </a:r>
                      <a:endParaRPr lang="el-GR" sz="2000" dirty="0"/>
                    </a:p>
                  </a:txBody>
                  <a:tcPr/>
                </a:tc>
                <a:extLst>
                  <a:ext uri="{0D108BD9-81ED-4DB2-BD59-A6C34878D82A}">
                    <a16:rowId xmlns:a16="http://schemas.microsoft.com/office/drawing/2014/main" xmlns="" val="10003"/>
                  </a:ext>
                </a:extLst>
              </a:tr>
              <a:tr h="436352">
                <a:tc>
                  <a:txBody>
                    <a:bodyPr/>
                    <a:lstStyle/>
                    <a:p>
                      <a:r>
                        <a:rPr lang="el-GR" sz="2000" dirty="0"/>
                        <a:t>Πλάκα </a:t>
                      </a:r>
                    </a:p>
                  </a:txBody>
                  <a:tcPr/>
                </a:tc>
                <a:tc>
                  <a:txBody>
                    <a:bodyPr/>
                    <a:lstStyle/>
                    <a:p>
                      <a:r>
                        <a:rPr lang="el-GR" sz="2000" dirty="0"/>
                        <a:t>Επηρμένη, συμπαγής, επίπεδη με </a:t>
                      </a:r>
                      <a:r>
                        <a:rPr lang="en-US" sz="2000" dirty="0"/>
                        <a:t>d&gt;1cm</a:t>
                      </a:r>
                      <a:endParaRPr lang="el-GR" sz="2000" dirty="0"/>
                    </a:p>
                  </a:txBody>
                  <a:tcPr/>
                </a:tc>
                <a:extLst>
                  <a:ext uri="{0D108BD9-81ED-4DB2-BD59-A6C34878D82A}">
                    <a16:rowId xmlns:a16="http://schemas.microsoft.com/office/drawing/2014/main" xmlns="" val="10004"/>
                  </a:ext>
                </a:extLst>
              </a:tr>
              <a:tr h="506535">
                <a:tc>
                  <a:txBody>
                    <a:bodyPr/>
                    <a:lstStyle/>
                    <a:p>
                      <a:r>
                        <a:rPr lang="el-GR" sz="2000" dirty="0"/>
                        <a:t>Οζίδιο </a:t>
                      </a:r>
                    </a:p>
                  </a:txBody>
                  <a:tcPr/>
                </a:tc>
                <a:tc>
                  <a:txBody>
                    <a:bodyPr/>
                    <a:lstStyle/>
                    <a:p>
                      <a:r>
                        <a:rPr lang="el-GR" sz="2000" dirty="0"/>
                        <a:t>Επηρμένη, συμπαγής, στρογγυλεμένη με </a:t>
                      </a:r>
                      <a:r>
                        <a:rPr lang="en-US" sz="2000" dirty="0"/>
                        <a:t>d&gt;1cm</a:t>
                      </a:r>
                      <a:endParaRPr lang="el-GR" sz="2000" dirty="0"/>
                    </a:p>
                  </a:txBody>
                  <a:tcPr/>
                </a:tc>
                <a:extLst>
                  <a:ext uri="{0D108BD9-81ED-4DB2-BD59-A6C34878D82A}">
                    <a16:rowId xmlns:a16="http://schemas.microsoft.com/office/drawing/2014/main" xmlns="" val="10005"/>
                  </a:ext>
                </a:extLst>
              </a:tr>
              <a:tr h="436352">
                <a:tc>
                  <a:txBody>
                    <a:bodyPr/>
                    <a:lstStyle/>
                    <a:p>
                      <a:r>
                        <a:rPr lang="el-GR" sz="2000" dirty="0"/>
                        <a:t>Φυσαλίδα </a:t>
                      </a:r>
                    </a:p>
                  </a:txBody>
                  <a:tcPr/>
                </a:tc>
                <a:tc>
                  <a:txBody>
                    <a:bodyPr/>
                    <a:lstStyle/>
                    <a:p>
                      <a:r>
                        <a:rPr lang="el-GR" sz="2000" dirty="0"/>
                        <a:t>Επιδερμική, γεμάτη με </a:t>
                      </a:r>
                      <a:r>
                        <a:rPr lang="el-GR" sz="2000" dirty="0" err="1"/>
                        <a:t>υγρο</a:t>
                      </a:r>
                      <a:r>
                        <a:rPr lang="el-GR" sz="2000" dirty="0"/>
                        <a:t> με </a:t>
                      </a:r>
                      <a:r>
                        <a:rPr lang="en-US" sz="2000" dirty="0"/>
                        <a:t>d&lt;1cm</a:t>
                      </a:r>
                      <a:endParaRPr lang="el-GR" sz="2000" dirty="0"/>
                    </a:p>
                  </a:txBody>
                  <a:tcPr/>
                </a:tc>
                <a:extLst>
                  <a:ext uri="{0D108BD9-81ED-4DB2-BD59-A6C34878D82A}">
                    <a16:rowId xmlns:a16="http://schemas.microsoft.com/office/drawing/2014/main" xmlns="" val="10006"/>
                  </a:ext>
                </a:extLst>
              </a:tr>
              <a:tr h="436352">
                <a:tc>
                  <a:txBody>
                    <a:bodyPr/>
                    <a:lstStyle/>
                    <a:p>
                      <a:r>
                        <a:rPr lang="el-GR" sz="2000" dirty="0"/>
                        <a:t>Πομφόλυγα </a:t>
                      </a:r>
                    </a:p>
                  </a:txBody>
                  <a:tcPr/>
                </a:tc>
                <a:tc>
                  <a:txBody>
                    <a:bodyPr/>
                    <a:lstStyle/>
                    <a:p>
                      <a:r>
                        <a:rPr lang="el-GR" sz="2000" dirty="0"/>
                        <a:t>Παρόμοια με φυσαλίδα αλλά με </a:t>
                      </a:r>
                      <a:r>
                        <a:rPr lang="en-US" sz="2000" dirty="0"/>
                        <a:t>d&gt;1cm</a:t>
                      </a:r>
                      <a:endParaRPr lang="el-GR" sz="2000" dirty="0"/>
                    </a:p>
                  </a:txBody>
                  <a:tcPr/>
                </a:tc>
                <a:extLst>
                  <a:ext uri="{0D108BD9-81ED-4DB2-BD59-A6C34878D82A}">
                    <a16:rowId xmlns:a16="http://schemas.microsoft.com/office/drawing/2014/main" xmlns="" val="10007"/>
                  </a:ext>
                </a:extLst>
              </a:tr>
              <a:tr h="436352">
                <a:tc>
                  <a:txBody>
                    <a:bodyPr/>
                    <a:lstStyle/>
                    <a:p>
                      <a:r>
                        <a:rPr lang="el-GR" sz="2000" dirty="0"/>
                        <a:t>Φλύκταινα </a:t>
                      </a:r>
                    </a:p>
                  </a:txBody>
                  <a:tcPr/>
                </a:tc>
                <a:tc>
                  <a:txBody>
                    <a:bodyPr/>
                    <a:lstStyle/>
                    <a:p>
                      <a:r>
                        <a:rPr lang="el-GR" sz="2000" dirty="0"/>
                        <a:t>Επιδερμική, επηρμένη γεμάτη με πύον</a:t>
                      </a:r>
                    </a:p>
                  </a:txBody>
                  <a:tcPr/>
                </a:tc>
                <a:extLst>
                  <a:ext uri="{0D108BD9-81ED-4DB2-BD59-A6C34878D82A}">
                    <a16:rowId xmlns:a16="http://schemas.microsoft.com/office/drawing/2014/main" xmlns="" val="10008"/>
                  </a:ext>
                </a:extLst>
              </a:tr>
              <a:tr h="436352">
                <a:tc>
                  <a:txBody>
                    <a:bodyPr/>
                    <a:lstStyle/>
                    <a:p>
                      <a:r>
                        <a:rPr lang="el-GR" sz="2000" dirty="0"/>
                        <a:t>Πομφός </a:t>
                      </a:r>
                    </a:p>
                  </a:txBody>
                  <a:tcPr/>
                </a:tc>
                <a:tc>
                  <a:txBody>
                    <a:bodyPr/>
                    <a:lstStyle/>
                    <a:p>
                      <a:r>
                        <a:rPr lang="el-GR" sz="2000" dirty="0"/>
                        <a:t>Ροζ, παροδική, οιδηματώδη πλάκα ή βλατίδα</a:t>
                      </a:r>
                    </a:p>
                  </a:txBody>
                  <a:tcPr/>
                </a:tc>
                <a:extLst>
                  <a:ext uri="{0D108BD9-81ED-4DB2-BD59-A6C34878D82A}">
                    <a16:rowId xmlns:a16="http://schemas.microsoft.com/office/drawing/2014/main" xmlns="" val="10009"/>
                  </a:ext>
                </a:extLst>
              </a:tr>
              <a:tr h="436352">
                <a:tc>
                  <a:txBody>
                    <a:bodyPr/>
                    <a:lstStyle/>
                    <a:p>
                      <a:r>
                        <a:rPr lang="el-GR" sz="2000" dirty="0"/>
                        <a:t>Πορφύρα </a:t>
                      </a:r>
                    </a:p>
                  </a:txBody>
                  <a:tcPr/>
                </a:tc>
                <a:tc>
                  <a:txBody>
                    <a:bodyPr/>
                    <a:lstStyle/>
                    <a:p>
                      <a:r>
                        <a:rPr lang="el-GR" sz="2000" dirty="0"/>
                        <a:t>Κηλίδα ή βλατίδα από </a:t>
                      </a:r>
                      <a:r>
                        <a:rPr lang="el-GR" sz="2000" dirty="0" err="1"/>
                        <a:t>εξαγγείωση</a:t>
                      </a:r>
                      <a:r>
                        <a:rPr lang="el-GR" sz="2000" dirty="0"/>
                        <a:t> αίματος</a:t>
                      </a:r>
                    </a:p>
                  </a:txBody>
                  <a:tcPr/>
                </a:tc>
                <a:extLst>
                  <a:ext uri="{0D108BD9-81ED-4DB2-BD59-A6C34878D82A}">
                    <a16:rowId xmlns:a16="http://schemas.microsoft.com/office/drawing/2014/main" xmlns="" val="10010"/>
                  </a:ext>
                </a:extLst>
              </a:tr>
              <a:tr h="436352">
                <a:tc>
                  <a:txBody>
                    <a:bodyPr/>
                    <a:lstStyle/>
                    <a:p>
                      <a:r>
                        <a:rPr lang="el-GR" sz="2000" dirty="0" err="1"/>
                        <a:t>Πετέχεια</a:t>
                      </a:r>
                      <a:r>
                        <a:rPr lang="el-GR" sz="2000" dirty="0"/>
                        <a:t> </a:t>
                      </a:r>
                    </a:p>
                  </a:txBody>
                  <a:tcPr/>
                </a:tc>
                <a:tc>
                  <a:txBody>
                    <a:bodyPr/>
                    <a:lstStyle/>
                    <a:p>
                      <a:r>
                        <a:rPr lang="el-GR" sz="2000" dirty="0"/>
                        <a:t>Παρόμοια με πορφύρα αλλά με </a:t>
                      </a:r>
                      <a:r>
                        <a:rPr lang="en-US" sz="2000" dirty="0"/>
                        <a:t>d </a:t>
                      </a:r>
                      <a:r>
                        <a:rPr lang="el-GR" sz="2000" dirty="0"/>
                        <a:t>λίγα </a:t>
                      </a:r>
                      <a:r>
                        <a:rPr lang="en-US" sz="2000" dirty="0"/>
                        <a:t>mm</a:t>
                      </a:r>
                      <a:endParaRPr lang="el-GR" sz="2000" dirty="0"/>
                    </a:p>
                  </a:txBody>
                  <a:tcPr/>
                </a:tc>
                <a:extLst>
                  <a:ext uri="{0D108BD9-81ED-4DB2-BD59-A6C34878D82A}">
                    <a16:rowId xmlns:a16="http://schemas.microsoft.com/office/drawing/2014/main" xmlns="" val="10011"/>
                  </a:ext>
                </a:extLst>
              </a:tr>
            </a:tbl>
          </a:graphicData>
        </a:graphic>
      </p:graphicFrame>
      <p:cxnSp>
        <p:nvCxnSpPr>
          <p:cNvPr id="5" name="3 - Ευθεία γραμμή σύνδεσης">
            <a:extLst>
              <a:ext uri="{FF2B5EF4-FFF2-40B4-BE49-F238E27FC236}">
                <a16:creationId xmlns:a16="http://schemas.microsoft.com/office/drawing/2014/main" xmlns="" id="{BAEC033E-8514-4E6C-9FA2-794243A694E5}"/>
              </a:ext>
            </a:extLst>
          </p:cNvPr>
          <p:cNvCxnSpPr/>
          <p:nvPr/>
        </p:nvCxnSpPr>
        <p:spPr>
          <a:xfrm flipV="1">
            <a:off x="569913" y="868206"/>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5 - Θέση περιεχομένου" descr="ανεμευλογια 1.jpg"/>
          <p:cNvPicPr>
            <a:picLocks noGrp="1" noChangeAspect="1"/>
          </p:cNvPicPr>
          <p:nvPr>
            <p:ph idx="1"/>
          </p:nvPr>
        </p:nvPicPr>
        <p:blipFill>
          <a:blip r:embed="rId2" cstate="print"/>
          <a:srcRect/>
          <a:stretch>
            <a:fillRect/>
          </a:stretch>
        </p:blipFill>
        <p:spPr>
          <a:xfrm>
            <a:off x="7634288" y="2743201"/>
            <a:ext cx="3740294" cy="3284538"/>
          </a:xfrm>
        </p:spPr>
      </p:pic>
      <p:sp>
        <p:nvSpPr>
          <p:cNvPr id="32771" name="AutoShape 2" descr="ÎÏÎ¿ÏÎ­Î»ÎµÏÎ¼Î± ÎµÎ¹ÎºÏÎ½Î±Ï Î³Î¹Î± Î±Î½ÎµÎ¼ÎµÏÎ»Î¿Î³Î¹Î±"/>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l-GR">
              <a:latin typeface="Calibri" pitchFamily="34" charset="0"/>
            </a:endParaRPr>
          </a:p>
        </p:txBody>
      </p:sp>
      <p:pic>
        <p:nvPicPr>
          <p:cNvPr id="32772" name="6 - Εικόνα" descr="ανεμευλογια 2.jpg"/>
          <p:cNvPicPr>
            <a:picLocks noChangeAspect="1"/>
          </p:cNvPicPr>
          <p:nvPr/>
        </p:nvPicPr>
        <p:blipFill>
          <a:blip r:embed="rId3" cstate="print"/>
          <a:srcRect/>
          <a:stretch>
            <a:fillRect/>
          </a:stretch>
        </p:blipFill>
        <p:spPr bwMode="auto">
          <a:xfrm>
            <a:off x="1201738" y="4125048"/>
            <a:ext cx="3440112" cy="2581275"/>
          </a:xfrm>
          <a:prstGeom prst="rect">
            <a:avLst/>
          </a:prstGeom>
          <a:noFill/>
          <a:ln w="9525">
            <a:noFill/>
            <a:miter lim="800000"/>
            <a:headEnd/>
            <a:tailEnd/>
          </a:ln>
        </p:spPr>
      </p:pic>
      <p:pic>
        <p:nvPicPr>
          <p:cNvPr id="32773" name="7 - Εικόνα" descr="ανεμευλογια 3.jpg"/>
          <p:cNvPicPr>
            <a:picLocks noChangeAspect="1"/>
          </p:cNvPicPr>
          <p:nvPr/>
        </p:nvPicPr>
        <p:blipFill>
          <a:blip r:embed="rId4" cstate="print"/>
          <a:srcRect/>
          <a:stretch>
            <a:fillRect/>
          </a:stretch>
        </p:blipFill>
        <p:spPr bwMode="auto">
          <a:xfrm>
            <a:off x="3131128" y="1579995"/>
            <a:ext cx="4263448" cy="2455863"/>
          </a:xfrm>
          <a:prstGeom prst="rect">
            <a:avLst/>
          </a:prstGeom>
          <a:noFill/>
          <a:ln w="9525">
            <a:noFill/>
            <a:miter lim="800000"/>
            <a:headEnd/>
            <a:tailEnd/>
          </a:ln>
        </p:spPr>
      </p:pic>
      <p:sp>
        <p:nvSpPr>
          <p:cNvPr id="11" name="10 - Τίτλος"/>
          <p:cNvSpPr>
            <a:spLocks noGrp="1"/>
          </p:cNvSpPr>
          <p:nvPr>
            <p:ph type="title"/>
          </p:nvPr>
        </p:nvSpPr>
        <p:spPr>
          <a:xfrm>
            <a:off x="769938" y="174625"/>
            <a:ext cx="10515600" cy="1325563"/>
          </a:xfrm>
        </p:spPr>
        <p:txBody>
          <a:bodyPr rtlCol="0">
            <a:normAutofit/>
          </a:bodyPr>
          <a:lstStyle/>
          <a:p>
            <a:pPr algn="ctr" eaLnBrk="1" fontAlgn="auto" hangingPunct="1">
              <a:spcAft>
                <a:spcPts val="0"/>
              </a:spcAft>
              <a:defRPr/>
            </a:pPr>
            <a:r>
              <a:rPr lang="en-US" sz="3200" b="1" dirty="0">
                <a:solidFill>
                  <a:srgbClr val="DA1F28"/>
                </a:solidFill>
                <a:latin typeface="+mn-lt"/>
              </a:rPr>
              <a:t>8</a:t>
            </a:r>
            <a:r>
              <a:rPr lang="el-GR" sz="3200" b="1" baseline="30000" dirty="0">
                <a:solidFill>
                  <a:srgbClr val="DA1F28"/>
                </a:solidFill>
                <a:latin typeface="+mn-lt"/>
              </a:rPr>
              <a:t>η</a:t>
            </a:r>
            <a:r>
              <a:rPr lang="el-GR" sz="3200" b="1" dirty="0">
                <a:solidFill>
                  <a:srgbClr val="DA1F28"/>
                </a:solidFill>
                <a:latin typeface="+mn-lt"/>
              </a:rPr>
              <a:t> ΠΕΡΙΠΤΩΣΗ: </a:t>
            </a:r>
            <a:r>
              <a:rPr lang="el-GR" sz="3200" b="1" dirty="0">
                <a:latin typeface="+mn-lt"/>
              </a:rPr>
              <a:t>Φυσαλιδώδες εξάνθημα κορμού και προσώπου με συνοδό πυρετό και καταρροή</a:t>
            </a:r>
          </a:p>
        </p:txBody>
      </p:sp>
      <p:cxnSp>
        <p:nvCxnSpPr>
          <p:cNvPr id="12" name="11 - Ευθεία γραμμή σύνδεσης"/>
          <p:cNvCxnSpPr/>
          <p:nvPr/>
        </p:nvCxnSpPr>
        <p:spPr>
          <a:xfrm flipV="1">
            <a:off x="750888" y="1404938"/>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Τίτλος"/>
          <p:cNvSpPr>
            <a:spLocks noGrp="1"/>
          </p:cNvSpPr>
          <p:nvPr>
            <p:ph type="title"/>
          </p:nvPr>
        </p:nvSpPr>
        <p:spPr>
          <a:xfrm>
            <a:off x="838200" y="242888"/>
            <a:ext cx="10515600" cy="1325562"/>
          </a:xfrm>
        </p:spPr>
        <p:txBody>
          <a:bodyPr/>
          <a:lstStyle/>
          <a:p>
            <a:pPr algn="ctr" eaLnBrk="1" hangingPunct="1"/>
            <a:r>
              <a:rPr lang="en-US" sz="3200" b="1" dirty="0">
                <a:solidFill>
                  <a:srgbClr val="DA1F28"/>
                </a:solidFill>
                <a:latin typeface="Calibri" pitchFamily="34" charset="0"/>
              </a:rPr>
              <a:t>8</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κορμού και προσώπου με συνοδό πυρετό και καταρροή</a:t>
            </a:r>
            <a:endParaRPr lang="el-GR" dirty="0"/>
          </a:p>
        </p:txBody>
      </p:sp>
      <p:sp>
        <p:nvSpPr>
          <p:cNvPr id="3" name="2 - Θέση περιεχομένου"/>
          <p:cNvSpPr>
            <a:spLocks noGrp="1"/>
          </p:cNvSpPr>
          <p:nvPr>
            <p:ph idx="1"/>
          </p:nvPr>
        </p:nvSpPr>
        <p:spPr>
          <a:xfrm>
            <a:off x="838200" y="1908175"/>
            <a:ext cx="9151938" cy="3768725"/>
          </a:xfrm>
        </p:spPr>
        <p:txBody>
          <a:bodyPr rtlCol="0">
            <a:normAutofit fontScale="77500" lnSpcReduction="20000"/>
          </a:bodyPr>
          <a:lstStyle/>
          <a:p>
            <a:pPr eaLnBrk="1" fontAlgn="auto" hangingPunct="1">
              <a:spcAft>
                <a:spcPts val="0"/>
              </a:spcAft>
              <a:buFont typeface="Wingdings" pitchFamily="2" charset="2"/>
              <a:buChar char="Ø"/>
              <a:defRPr/>
            </a:pPr>
            <a:r>
              <a:rPr lang="el-GR" sz="3400" b="1" dirty="0"/>
              <a:t>Πως είναι το </a:t>
            </a:r>
            <a:r>
              <a:rPr lang="el-GR" sz="3400" b="1" dirty="0">
                <a:solidFill>
                  <a:srgbClr val="0070C0"/>
                </a:solidFill>
              </a:rPr>
              <a:t>εξάνθημα</a:t>
            </a:r>
            <a:r>
              <a:rPr lang="el-GR" sz="3400" b="1" dirty="0"/>
              <a:t> κατά την κλινική εξέταση;</a:t>
            </a:r>
          </a:p>
          <a:p>
            <a:pPr lvl="1" eaLnBrk="1" fontAlgn="auto" hangingPunct="1">
              <a:spcAft>
                <a:spcPts val="0"/>
              </a:spcAft>
              <a:buFont typeface="Wingdings" pitchFamily="2" charset="2"/>
              <a:buChar char="ü"/>
              <a:defRPr/>
            </a:pPr>
            <a:r>
              <a:rPr lang="el-GR" sz="3100" dirty="0"/>
              <a:t>Εντόπιση: κορμός, πρόσωπο και τριχωτό κεφαλής</a:t>
            </a:r>
          </a:p>
          <a:p>
            <a:pPr lvl="1" eaLnBrk="1" fontAlgn="auto" hangingPunct="1">
              <a:spcAft>
                <a:spcPts val="0"/>
              </a:spcAft>
              <a:buFont typeface="Wingdings" pitchFamily="2" charset="2"/>
              <a:buChar char="ü"/>
              <a:defRPr/>
            </a:pPr>
            <a:r>
              <a:rPr lang="el-GR" sz="3100" dirty="0"/>
              <a:t>Εύθραυστες, “δίκην δακρύου” φυσαλίδες σε </a:t>
            </a:r>
            <a:r>
              <a:rPr lang="el-GR" sz="3100" dirty="0" err="1"/>
              <a:t>ερυθηματώδη</a:t>
            </a:r>
            <a:r>
              <a:rPr lang="el-GR" sz="3100" dirty="0"/>
              <a:t> βάση</a:t>
            </a:r>
          </a:p>
          <a:p>
            <a:pPr lvl="1" eaLnBrk="1" fontAlgn="auto" hangingPunct="1">
              <a:spcAft>
                <a:spcPts val="0"/>
              </a:spcAft>
              <a:buFont typeface="Wingdings" pitchFamily="2" charset="2"/>
              <a:buChar char="ü"/>
              <a:defRPr/>
            </a:pPr>
            <a:r>
              <a:rPr lang="el-GR" sz="3100" dirty="0" err="1"/>
              <a:t>Ερυθυματώδεις</a:t>
            </a:r>
            <a:r>
              <a:rPr lang="el-GR" sz="3100" dirty="0"/>
              <a:t> κηλίδες, βλατίδες και φλύκταινες συνυπάρχουν σε μικρότερο βαθμό</a:t>
            </a:r>
          </a:p>
          <a:p>
            <a:pPr lvl="1" eaLnBrk="1" fontAlgn="auto" hangingPunct="1">
              <a:spcAft>
                <a:spcPts val="0"/>
              </a:spcAft>
              <a:buFont typeface="Wingdings" pitchFamily="2" charset="2"/>
              <a:buChar char="ü"/>
              <a:defRPr/>
            </a:pPr>
            <a:r>
              <a:rPr lang="el-GR" sz="3100" dirty="0"/>
              <a:t>Συνυπάρχει </a:t>
            </a:r>
            <a:r>
              <a:rPr lang="el-GR" sz="3100" b="1" dirty="0"/>
              <a:t>κνησμός</a:t>
            </a:r>
          </a:p>
          <a:p>
            <a:pPr lvl="1" eaLnBrk="1" fontAlgn="auto" hangingPunct="1">
              <a:spcAft>
                <a:spcPts val="0"/>
              </a:spcAft>
              <a:buFont typeface="Wingdings" pitchFamily="2" charset="2"/>
              <a:buChar char="ü"/>
              <a:defRPr/>
            </a:pPr>
            <a:r>
              <a:rPr lang="el-GR" sz="3100" dirty="0"/>
              <a:t>Το εξάνθημα ξεκινά με αμυδρές κηλίδες, οι οποίες εξελίσσονται με ταχύ ρυθμό σε φυσαλίδες μέσα σε 24 ώρες</a:t>
            </a:r>
          </a:p>
          <a:p>
            <a:pPr lvl="1" eaLnBrk="1" fontAlgn="auto" hangingPunct="1">
              <a:spcAft>
                <a:spcPts val="0"/>
              </a:spcAft>
              <a:buFont typeface="Arial" panose="020B0604020202020204" pitchFamily="34" charset="0"/>
              <a:buNone/>
              <a:defRPr/>
            </a:pPr>
            <a:endParaRPr lang="el-GR" dirty="0"/>
          </a:p>
          <a:p>
            <a:pPr eaLnBrk="1" fontAlgn="auto" hangingPunct="1">
              <a:spcAft>
                <a:spcPts val="0"/>
              </a:spcAft>
              <a:buFont typeface="Wingdings" pitchFamily="2" charset="2"/>
              <a:buChar char="Ø"/>
              <a:defRPr/>
            </a:pPr>
            <a:r>
              <a:rPr lang="el-GR" sz="3400" b="1" dirty="0"/>
              <a:t>Πόσο υψηλός είναι ο </a:t>
            </a:r>
            <a:r>
              <a:rPr lang="el-GR" sz="3400" b="1" dirty="0">
                <a:solidFill>
                  <a:srgbClr val="0070C0"/>
                </a:solidFill>
              </a:rPr>
              <a:t>πυρετός</a:t>
            </a:r>
            <a:r>
              <a:rPr lang="el-GR" sz="3400" b="1" dirty="0"/>
              <a:t>;</a:t>
            </a:r>
          </a:p>
          <a:p>
            <a:pPr lvl="1" eaLnBrk="1" fontAlgn="auto" hangingPunct="1">
              <a:spcAft>
                <a:spcPts val="0"/>
              </a:spcAft>
              <a:buFont typeface="Wingdings" pitchFamily="2" charset="2"/>
              <a:buChar char="ü"/>
              <a:defRPr/>
            </a:pPr>
            <a:r>
              <a:rPr lang="el-GR" sz="3100" dirty="0"/>
              <a:t>Μέτριος πυρετός συνήθως, αν και ποικίλλει</a:t>
            </a:r>
          </a:p>
          <a:p>
            <a:pPr lvl="1" eaLnBrk="1" fontAlgn="auto" hangingPunct="1">
              <a:spcAft>
                <a:spcPts val="0"/>
              </a:spcAft>
              <a:buFont typeface="Arial" panose="020B0604020202020204" pitchFamily="34" charset="0"/>
              <a:buNone/>
              <a:defRPr/>
            </a:pPr>
            <a:endParaRPr lang="en-US" dirty="0"/>
          </a:p>
        </p:txBody>
      </p:sp>
      <p:cxnSp>
        <p:nvCxnSpPr>
          <p:cNvPr id="4" name="3 - Ευθεία γραμμή σύνδεσης"/>
          <p:cNvCxnSpPr/>
          <p:nvPr/>
        </p:nvCxnSpPr>
        <p:spPr>
          <a:xfrm flipV="1">
            <a:off x="750888" y="1433513"/>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3797" name="5 - Θέση περιεχομένου" descr="ανεμευλογια 1.jpg"/>
          <p:cNvPicPr>
            <a:picLocks noChangeAspect="1"/>
          </p:cNvPicPr>
          <p:nvPr/>
        </p:nvPicPr>
        <p:blipFill>
          <a:blip r:embed="rId2" cstate="print"/>
          <a:srcRect/>
          <a:stretch>
            <a:fillRect/>
          </a:stretch>
        </p:blipFill>
        <p:spPr bwMode="auto">
          <a:xfrm>
            <a:off x="9967913" y="2019300"/>
            <a:ext cx="2063750" cy="1668463"/>
          </a:xfrm>
          <a:prstGeom prst="rect">
            <a:avLst/>
          </a:prstGeom>
          <a:noFill/>
          <a:ln w="9525">
            <a:noFill/>
            <a:miter lim="800000"/>
            <a:headEnd/>
            <a:tailEnd/>
          </a:ln>
        </p:spPr>
      </p:pic>
      <p:pic>
        <p:nvPicPr>
          <p:cNvPr id="33798" name="5 - Εικόνα" descr="ανεμευλογια 2.jpg"/>
          <p:cNvPicPr>
            <a:picLocks noChangeAspect="1"/>
          </p:cNvPicPr>
          <p:nvPr/>
        </p:nvPicPr>
        <p:blipFill>
          <a:blip r:embed="rId3" cstate="print"/>
          <a:srcRect/>
          <a:stretch>
            <a:fillRect/>
          </a:stretch>
        </p:blipFill>
        <p:spPr bwMode="auto">
          <a:xfrm>
            <a:off x="9039225" y="4124325"/>
            <a:ext cx="2220913" cy="1581150"/>
          </a:xfrm>
          <a:prstGeom prst="rect">
            <a:avLst/>
          </a:prstGeom>
          <a:noFill/>
          <a:ln w="9525">
            <a:noFill/>
            <a:miter lim="800000"/>
            <a:headEnd/>
            <a:tailEnd/>
          </a:ln>
        </p:spPr>
      </p:pic>
      <p:sp>
        <p:nvSpPr>
          <p:cNvPr id="7" name="6 - TextBox"/>
          <p:cNvSpPr txBox="1"/>
          <p:nvPr/>
        </p:nvSpPr>
        <p:spPr>
          <a:xfrm>
            <a:off x="3790950" y="5789613"/>
            <a:ext cx="3384550" cy="522287"/>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800" b="1" dirty="0">
                <a:solidFill>
                  <a:schemeClr val="bg1"/>
                </a:solidFill>
                <a:effectLst>
                  <a:outerShdw blurRad="38100" dist="38100" dir="2700000" algn="tl">
                    <a:srgbClr val="000000">
                      <a:alpha val="43137"/>
                    </a:srgbClr>
                  </a:outerShdw>
                </a:effectLst>
              </a:rPr>
              <a:t>Πιθανή διάγνωση;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C:\Users\user\Desktop\Παιδικά λοιμώδη νοσήματα σε ενήλικες\varicella\chicken pox.jpg.838x0_q67_crop-smart.jpg"/>
          <p:cNvPicPr>
            <a:picLocks noChangeAspect="1" noChangeArrowheads="1"/>
          </p:cNvPicPr>
          <p:nvPr/>
        </p:nvPicPr>
        <p:blipFill>
          <a:blip r:embed="rId3" cstate="print"/>
          <a:srcRect/>
          <a:stretch>
            <a:fillRect/>
          </a:stretch>
        </p:blipFill>
        <p:spPr bwMode="auto">
          <a:xfrm>
            <a:off x="8396288" y="2543175"/>
            <a:ext cx="3579812" cy="3619500"/>
          </a:xfrm>
          <a:prstGeom prst="rect">
            <a:avLst/>
          </a:prstGeom>
          <a:noFill/>
          <a:ln w="9525">
            <a:noFill/>
            <a:miter lim="800000"/>
            <a:headEnd/>
            <a:tailEnd/>
          </a:ln>
        </p:spPr>
      </p:pic>
      <p:sp>
        <p:nvSpPr>
          <p:cNvPr id="34819" name="1 - Τίτλος"/>
          <p:cNvSpPr>
            <a:spLocks noGrp="1"/>
          </p:cNvSpPr>
          <p:nvPr>
            <p:ph type="title"/>
          </p:nvPr>
        </p:nvSpPr>
        <p:spPr>
          <a:xfrm>
            <a:off x="838200" y="187325"/>
            <a:ext cx="10515600" cy="1325563"/>
          </a:xfrm>
        </p:spPr>
        <p:txBody>
          <a:bodyPr/>
          <a:lstStyle/>
          <a:p>
            <a:pPr algn="ctr" eaLnBrk="1" hangingPunct="1"/>
            <a:r>
              <a:rPr lang="en-US" sz="3200" b="1" dirty="0">
                <a:solidFill>
                  <a:srgbClr val="DA1F28"/>
                </a:solidFill>
                <a:latin typeface="Calibri" pitchFamily="34" charset="0"/>
              </a:rPr>
              <a:t>8</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κορμού και προσώπου με συνοδό πυρετό και καταρροή</a:t>
            </a:r>
            <a:endParaRPr lang="el-GR" dirty="0"/>
          </a:p>
        </p:txBody>
      </p:sp>
      <p:sp>
        <p:nvSpPr>
          <p:cNvPr id="3" name="2 - Θέση περιεχομένου"/>
          <p:cNvSpPr>
            <a:spLocks noGrp="1"/>
          </p:cNvSpPr>
          <p:nvPr>
            <p:ph idx="1"/>
          </p:nvPr>
        </p:nvSpPr>
        <p:spPr>
          <a:xfrm>
            <a:off x="838200" y="2087563"/>
            <a:ext cx="8593138" cy="4298950"/>
          </a:xfrm>
        </p:spPr>
        <p:txBody>
          <a:bodyPr rtlCol="0">
            <a:normAutofit fontScale="70000" lnSpcReduction="20000"/>
          </a:bodyPr>
          <a:lstStyle/>
          <a:p>
            <a:pPr eaLnBrk="1" fontAlgn="auto" hangingPunct="1">
              <a:spcAft>
                <a:spcPts val="0"/>
              </a:spcAft>
              <a:buFont typeface="Wingdings" pitchFamily="2" charset="2"/>
              <a:buChar char="Ø"/>
              <a:defRPr/>
            </a:pPr>
            <a:r>
              <a:rPr lang="el-GR" sz="3400" b="1" dirty="0"/>
              <a:t>Διάγνωση: </a:t>
            </a:r>
            <a:r>
              <a:rPr lang="el-GR" sz="3400" b="1" dirty="0">
                <a:solidFill>
                  <a:srgbClr val="0070C0"/>
                </a:solidFill>
              </a:rPr>
              <a:t>κλινική</a:t>
            </a:r>
          </a:p>
          <a:p>
            <a:pPr lvl="1" eaLnBrk="1" fontAlgn="auto" hangingPunct="1">
              <a:spcAft>
                <a:spcPts val="0"/>
              </a:spcAft>
              <a:buFont typeface="Wingdings" pitchFamily="2" charset="2"/>
              <a:buChar char="ü"/>
              <a:defRPr/>
            </a:pPr>
            <a:r>
              <a:rPr lang="el-GR" sz="2800" dirty="0"/>
              <a:t>Σύνδεση με κρούσμα</a:t>
            </a:r>
          </a:p>
          <a:p>
            <a:pPr lvl="1" eaLnBrk="1" fontAlgn="auto" hangingPunct="1">
              <a:spcAft>
                <a:spcPts val="0"/>
              </a:spcAft>
              <a:buFont typeface="Wingdings" pitchFamily="2" charset="2"/>
              <a:buChar char="ü"/>
              <a:defRPr/>
            </a:pPr>
            <a:r>
              <a:rPr lang="el-GR" sz="2800" dirty="0"/>
              <a:t>Έλεγχος αντισωμάτων (</a:t>
            </a:r>
            <a:r>
              <a:rPr lang="en-US" sz="2800" dirty="0" err="1"/>
              <a:t>IgM</a:t>
            </a:r>
            <a:r>
              <a:rPr lang="en-US" sz="2800" dirty="0"/>
              <a:t>, </a:t>
            </a:r>
            <a:r>
              <a:rPr lang="en-US" sz="2800" dirty="0" err="1"/>
              <a:t>IgG</a:t>
            </a:r>
            <a:r>
              <a:rPr lang="el-GR" sz="2800" dirty="0"/>
              <a:t>)</a:t>
            </a:r>
          </a:p>
          <a:p>
            <a:pPr lvl="1" eaLnBrk="1" fontAlgn="auto" hangingPunct="1">
              <a:spcAft>
                <a:spcPts val="0"/>
              </a:spcAft>
              <a:buFont typeface="Wingdings" pitchFamily="2" charset="2"/>
              <a:buChar char="ü"/>
              <a:defRPr/>
            </a:pPr>
            <a:r>
              <a:rPr lang="en-US" sz="2800" dirty="0"/>
              <a:t>PCR </a:t>
            </a:r>
            <a:r>
              <a:rPr lang="el-GR" sz="2800" dirty="0"/>
              <a:t>υγρού φυσαλίδων</a:t>
            </a:r>
            <a:endParaRPr lang="en-US" sz="2800" dirty="0"/>
          </a:p>
          <a:p>
            <a:pPr lvl="1" eaLnBrk="1" fontAlgn="auto" hangingPunct="1">
              <a:spcAft>
                <a:spcPts val="0"/>
              </a:spcAft>
              <a:buFont typeface="Arial" panose="020B0604020202020204" pitchFamily="34" charset="0"/>
              <a:buNone/>
              <a:defRPr/>
            </a:pPr>
            <a:endParaRPr lang="el-GR" sz="2800" dirty="0"/>
          </a:p>
          <a:p>
            <a:pPr eaLnBrk="1" fontAlgn="auto" hangingPunct="1">
              <a:spcAft>
                <a:spcPts val="0"/>
              </a:spcAft>
              <a:buFont typeface="Wingdings" pitchFamily="2" charset="2"/>
              <a:buChar char="Ø"/>
              <a:defRPr/>
            </a:pPr>
            <a:r>
              <a:rPr lang="el-GR" sz="3400" b="1" dirty="0"/>
              <a:t>Αίτιο: </a:t>
            </a:r>
            <a:r>
              <a:rPr lang="el-GR" sz="3400" b="1" dirty="0">
                <a:solidFill>
                  <a:srgbClr val="0070C0"/>
                </a:solidFill>
              </a:rPr>
              <a:t>ιός </a:t>
            </a:r>
            <a:r>
              <a:rPr lang="en-US" sz="3400" b="1" dirty="0">
                <a:solidFill>
                  <a:srgbClr val="0070C0"/>
                </a:solidFill>
              </a:rPr>
              <a:t>VZV</a:t>
            </a:r>
            <a:r>
              <a:rPr lang="el-GR" sz="3400" b="1" dirty="0">
                <a:solidFill>
                  <a:srgbClr val="0070C0"/>
                </a:solidFill>
              </a:rPr>
              <a:t> </a:t>
            </a:r>
            <a:r>
              <a:rPr lang="el-GR" dirty="0"/>
              <a:t>(</a:t>
            </a:r>
            <a:r>
              <a:rPr lang="en-US" dirty="0"/>
              <a:t>DNA </a:t>
            </a:r>
            <a:r>
              <a:rPr lang="el-GR" dirty="0"/>
              <a:t>ιός, οικογένεια </a:t>
            </a:r>
            <a:r>
              <a:rPr lang="el-GR" dirty="0" err="1"/>
              <a:t>ερπητοϊών</a:t>
            </a:r>
            <a:r>
              <a:rPr lang="el-GR" dirty="0"/>
              <a:t>)</a:t>
            </a:r>
            <a:endParaRPr lang="en-US" dirty="0"/>
          </a:p>
          <a:p>
            <a:pPr lvl="1" eaLnBrk="1" fontAlgn="auto" hangingPunct="1">
              <a:spcAft>
                <a:spcPts val="0"/>
              </a:spcAft>
              <a:buFont typeface="Wingdings" pitchFamily="2" charset="2"/>
              <a:buChar char="ü"/>
              <a:defRPr/>
            </a:pPr>
            <a:r>
              <a:rPr lang="el-GR" sz="2800" dirty="0"/>
              <a:t>Πρωτοπαθής λοίμωξη: </a:t>
            </a:r>
            <a:r>
              <a:rPr lang="el-GR" sz="2800" dirty="0" err="1"/>
              <a:t>ανεμευλογιά</a:t>
            </a:r>
            <a:endParaRPr lang="el-GR" sz="2800" dirty="0"/>
          </a:p>
          <a:p>
            <a:pPr lvl="1" eaLnBrk="1" fontAlgn="auto" hangingPunct="1">
              <a:spcAft>
                <a:spcPts val="0"/>
              </a:spcAft>
              <a:buFont typeface="Wingdings" pitchFamily="2" charset="2"/>
              <a:buChar char="ü"/>
              <a:defRPr/>
            </a:pPr>
            <a:r>
              <a:rPr lang="el-GR" sz="2800" dirty="0" err="1"/>
              <a:t>Αναζοπύρωση</a:t>
            </a:r>
            <a:r>
              <a:rPr lang="el-GR" sz="2800" dirty="0"/>
              <a:t> λανθάνουσας  λοίμωξης: </a:t>
            </a:r>
            <a:r>
              <a:rPr lang="el-GR" sz="2800" dirty="0" err="1"/>
              <a:t>έρπης</a:t>
            </a:r>
            <a:r>
              <a:rPr lang="el-GR" sz="2800" dirty="0"/>
              <a:t> ζωστήρας</a:t>
            </a:r>
          </a:p>
          <a:p>
            <a:pPr lvl="1" eaLnBrk="1" fontAlgn="auto" hangingPunct="1">
              <a:spcAft>
                <a:spcPts val="0"/>
              </a:spcAft>
              <a:buFont typeface="Arial" panose="020B0604020202020204" pitchFamily="34" charset="0"/>
              <a:buNone/>
              <a:defRPr/>
            </a:pPr>
            <a:endParaRPr lang="el-GR" sz="2800" dirty="0"/>
          </a:p>
          <a:p>
            <a:pPr eaLnBrk="1" fontAlgn="auto" hangingPunct="1">
              <a:spcAft>
                <a:spcPts val="0"/>
              </a:spcAft>
              <a:buFont typeface="Wingdings" pitchFamily="2" charset="2"/>
              <a:buChar char="Ø"/>
              <a:defRPr/>
            </a:pPr>
            <a:r>
              <a:rPr lang="el-GR" sz="3400" b="1" dirty="0"/>
              <a:t>Μετάδοση:</a:t>
            </a:r>
            <a:r>
              <a:rPr lang="el-GR" sz="3400" dirty="0"/>
              <a:t> </a:t>
            </a:r>
            <a:r>
              <a:rPr lang="el-GR" sz="3100" dirty="0"/>
              <a:t>2 ημέρες πριν την </a:t>
            </a:r>
            <a:r>
              <a:rPr lang="el-GR" sz="3100" dirty="0" err="1"/>
              <a:t>έκθυση</a:t>
            </a:r>
            <a:r>
              <a:rPr lang="el-GR" sz="3100" dirty="0"/>
              <a:t> του εξανθήματος μέχρι</a:t>
            </a:r>
            <a:r>
              <a:rPr lang="en-US" sz="3100" dirty="0"/>
              <a:t> </a:t>
            </a:r>
            <a:r>
              <a:rPr lang="el-GR" sz="3100" dirty="0"/>
              <a:t>να </a:t>
            </a:r>
            <a:r>
              <a:rPr lang="el-GR" sz="3100" dirty="0" err="1"/>
              <a:t>εφελκιδοποιηθούν</a:t>
            </a:r>
            <a:r>
              <a:rPr lang="el-GR" sz="3100" dirty="0"/>
              <a:t> οι βλάβες </a:t>
            </a:r>
          </a:p>
          <a:p>
            <a:pPr lvl="1" eaLnBrk="1" fontAlgn="auto" hangingPunct="1">
              <a:spcAft>
                <a:spcPts val="0"/>
              </a:spcAft>
              <a:buFont typeface="Wingdings" pitchFamily="2" charset="2"/>
              <a:buChar char="ü"/>
              <a:defRPr/>
            </a:pPr>
            <a:r>
              <a:rPr lang="el-GR" sz="2900" dirty="0" err="1"/>
              <a:t>Αερογενής</a:t>
            </a:r>
            <a:endParaRPr lang="el-GR" sz="2900" dirty="0"/>
          </a:p>
          <a:p>
            <a:pPr lvl="1" eaLnBrk="1" fontAlgn="auto" hangingPunct="1">
              <a:spcAft>
                <a:spcPts val="0"/>
              </a:spcAft>
              <a:buFont typeface="Wingdings" pitchFamily="2" charset="2"/>
              <a:buChar char="ü"/>
              <a:defRPr/>
            </a:pPr>
            <a:r>
              <a:rPr lang="el-GR" sz="2900" dirty="0"/>
              <a:t>Με άμεση επαφή</a:t>
            </a:r>
          </a:p>
          <a:p>
            <a:pPr lvl="1" eaLnBrk="1" fontAlgn="auto" hangingPunct="1">
              <a:spcAft>
                <a:spcPts val="0"/>
              </a:spcAft>
              <a:buFont typeface="Wingdings" pitchFamily="2" charset="2"/>
              <a:buChar char="ü"/>
              <a:defRPr/>
            </a:pPr>
            <a:r>
              <a:rPr lang="el-GR" sz="2900" dirty="0"/>
              <a:t>Κάθετα </a:t>
            </a:r>
          </a:p>
          <a:p>
            <a:pPr eaLnBrk="1" fontAlgn="auto" hangingPunct="1">
              <a:spcAft>
                <a:spcPts val="0"/>
              </a:spcAft>
              <a:buFont typeface="Arial" panose="020B0604020202020204" pitchFamily="34" charset="0"/>
              <a:buChar char="•"/>
              <a:defRPr/>
            </a:pPr>
            <a:endParaRPr lang="el-GR" dirty="0"/>
          </a:p>
        </p:txBody>
      </p:sp>
      <p:cxnSp>
        <p:nvCxnSpPr>
          <p:cNvPr id="4" name="3 - Ευθεία γραμμή σύνδεσης"/>
          <p:cNvCxnSpPr/>
          <p:nvPr/>
        </p:nvCxnSpPr>
        <p:spPr>
          <a:xfrm flipV="1">
            <a:off x="750888" y="1338263"/>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4822" name="5 - TextBox"/>
          <p:cNvSpPr txBox="1">
            <a:spLocks noChangeArrowheads="1"/>
          </p:cNvSpPr>
          <p:nvPr/>
        </p:nvSpPr>
        <p:spPr bwMode="auto">
          <a:xfrm>
            <a:off x="8585200" y="2306638"/>
            <a:ext cx="3055938" cy="430212"/>
          </a:xfrm>
          <a:prstGeom prst="rect">
            <a:avLst/>
          </a:prstGeom>
          <a:noFill/>
          <a:ln w="9525">
            <a:noFill/>
            <a:miter lim="800000"/>
            <a:headEnd/>
            <a:tailEnd/>
          </a:ln>
        </p:spPr>
        <p:txBody>
          <a:bodyPr>
            <a:spAutoFit/>
          </a:bodyPr>
          <a:lstStyle/>
          <a:p>
            <a:r>
              <a:rPr lang="el-GR" sz="2200" b="1">
                <a:latin typeface="Calibri" pitchFamily="34" charset="0"/>
              </a:rPr>
              <a:t>Επώαση:</a:t>
            </a:r>
            <a:r>
              <a:rPr lang="el-GR" sz="2200">
                <a:latin typeface="Calibri" pitchFamily="34" charset="0"/>
              </a:rPr>
              <a:t> </a:t>
            </a:r>
            <a:r>
              <a:rPr lang="el-GR" sz="2200" b="1">
                <a:solidFill>
                  <a:srgbClr val="0070C0"/>
                </a:solidFill>
                <a:latin typeface="Calibri" pitchFamily="34" charset="0"/>
              </a:rPr>
              <a:t>11-21 ημέρες</a:t>
            </a:r>
          </a:p>
        </p:txBody>
      </p:sp>
      <p:sp>
        <p:nvSpPr>
          <p:cNvPr id="7" name="6 - TextBox"/>
          <p:cNvSpPr txBox="1"/>
          <p:nvPr/>
        </p:nvSpPr>
        <p:spPr>
          <a:xfrm>
            <a:off x="4467225" y="1543050"/>
            <a:ext cx="3095625" cy="5238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l-GR" sz="2800" b="1" dirty="0">
                <a:effectLst>
                  <a:outerShdw blurRad="38100" dist="38100" dir="2700000" algn="tl">
                    <a:srgbClr val="000000">
                      <a:alpha val="43137"/>
                    </a:srgbClr>
                  </a:outerShdw>
                </a:effectLst>
              </a:rPr>
              <a:t>ΑΝΕΜΕΥΛΟΓΙΑ</a:t>
            </a:r>
          </a:p>
        </p:txBody>
      </p:sp>
      <p:sp>
        <p:nvSpPr>
          <p:cNvPr id="8" name="7 - TextBox"/>
          <p:cNvSpPr txBox="1"/>
          <p:nvPr/>
        </p:nvSpPr>
        <p:spPr>
          <a:xfrm>
            <a:off x="914400" y="6218238"/>
            <a:ext cx="10345738" cy="461962"/>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400" b="1" dirty="0">
                <a:solidFill>
                  <a:schemeClr val="bg1"/>
                </a:solidFill>
              </a:rPr>
              <a:t>Έχει </a:t>
            </a:r>
            <a:r>
              <a:rPr lang="el-GR" sz="2400" b="1" dirty="0">
                <a:solidFill>
                  <a:schemeClr val="bg1"/>
                </a:solidFill>
                <a:effectLst>
                  <a:outerShdw blurRad="38100" dist="38100" dir="2700000" algn="tl">
                    <a:srgbClr val="000000">
                      <a:alpha val="43137"/>
                    </a:srgbClr>
                  </a:outerShdw>
                </a:effectLst>
              </a:rPr>
              <a:t>μειωθεί</a:t>
            </a:r>
            <a:r>
              <a:rPr lang="el-GR" sz="2400" b="1" dirty="0">
                <a:solidFill>
                  <a:schemeClr val="bg1"/>
                </a:solidFill>
              </a:rPr>
              <a:t> η επίπτωση λόγω του υποχρεωτικού εμβολιασμού</a:t>
            </a:r>
            <a:endParaRPr lang="el-GR" sz="2400" b="1"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Τίτλος"/>
          <p:cNvSpPr>
            <a:spLocks noGrp="1"/>
          </p:cNvSpPr>
          <p:nvPr>
            <p:ph type="title"/>
          </p:nvPr>
        </p:nvSpPr>
        <p:spPr>
          <a:xfrm>
            <a:off x="838200" y="133350"/>
            <a:ext cx="10515600" cy="1325563"/>
          </a:xfrm>
        </p:spPr>
        <p:txBody>
          <a:bodyPr/>
          <a:lstStyle/>
          <a:p>
            <a:pPr algn="ctr" eaLnBrk="1" hangingPunct="1"/>
            <a:r>
              <a:rPr lang="en-US" sz="3200" b="1" dirty="0">
                <a:solidFill>
                  <a:srgbClr val="DA1F28"/>
                </a:solidFill>
                <a:latin typeface="Calibri" pitchFamily="34" charset="0"/>
              </a:rPr>
              <a:t>8</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κορμού και προσώπου με συνοδό πυρετό και καταρροή</a:t>
            </a:r>
            <a:endParaRPr lang="el-GR" dirty="0"/>
          </a:p>
        </p:txBody>
      </p:sp>
      <p:sp>
        <p:nvSpPr>
          <p:cNvPr id="3" name="2 - Θέση περιεχομένου"/>
          <p:cNvSpPr>
            <a:spLocks noGrp="1"/>
          </p:cNvSpPr>
          <p:nvPr>
            <p:ph idx="1"/>
          </p:nvPr>
        </p:nvSpPr>
        <p:spPr>
          <a:xfrm>
            <a:off x="755650" y="2200275"/>
            <a:ext cx="10515600" cy="4351338"/>
          </a:xfrm>
        </p:spPr>
        <p:txBody>
          <a:bodyPr rtlCol="0">
            <a:normAutofit lnSpcReduction="10000"/>
          </a:bodyPr>
          <a:lstStyle/>
          <a:p>
            <a:pPr eaLnBrk="1" fontAlgn="auto" hangingPunct="1">
              <a:spcAft>
                <a:spcPts val="0"/>
              </a:spcAft>
              <a:buFont typeface="Wingdings" pitchFamily="2" charset="2"/>
              <a:buChar char="Ø"/>
              <a:defRPr/>
            </a:pPr>
            <a:r>
              <a:rPr lang="el-GR" sz="2400" b="1" dirty="0"/>
              <a:t>Θεραπεία:</a:t>
            </a:r>
          </a:p>
          <a:p>
            <a:pPr lvl="1" eaLnBrk="1" fontAlgn="auto" hangingPunct="1">
              <a:spcAft>
                <a:spcPts val="0"/>
              </a:spcAft>
              <a:buFont typeface="Wingdings" pitchFamily="2" charset="2"/>
              <a:buChar char="ü"/>
              <a:defRPr/>
            </a:pPr>
            <a:r>
              <a:rPr lang="el-GR" b="1" dirty="0">
                <a:solidFill>
                  <a:srgbClr val="002060"/>
                </a:solidFill>
              </a:rPr>
              <a:t>Συμπτωματική</a:t>
            </a:r>
            <a:r>
              <a:rPr lang="el-GR" b="1" dirty="0"/>
              <a:t> </a:t>
            </a:r>
          </a:p>
          <a:p>
            <a:pPr lvl="2" eaLnBrk="1" fontAlgn="auto" hangingPunct="1">
              <a:spcAft>
                <a:spcPts val="0"/>
              </a:spcAft>
              <a:buFont typeface="Arial" panose="020B0604020202020204" pitchFamily="34" charset="0"/>
              <a:buChar char="•"/>
              <a:defRPr/>
            </a:pPr>
            <a:r>
              <a:rPr lang="el-GR" sz="2200" dirty="0"/>
              <a:t>αντιπυρετικά</a:t>
            </a:r>
          </a:p>
          <a:p>
            <a:pPr lvl="2" eaLnBrk="1" fontAlgn="auto" hangingPunct="1">
              <a:spcAft>
                <a:spcPts val="0"/>
              </a:spcAft>
              <a:buFont typeface="Arial" panose="020B0604020202020204" pitchFamily="34" charset="0"/>
              <a:buChar char="•"/>
              <a:defRPr/>
            </a:pPr>
            <a:r>
              <a:rPr lang="el-GR" sz="2200" dirty="0"/>
              <a:t>αποφυγή μόλυνσης δερματικών βλαβών</a:t>
            </a:r>
          </a:p>
          <a:p>
            <a:pPr lvl="2" eaLnBrk="1" fontAlgn="auto" hangingPunct="1">
              <a:spcAft>
                <a:spcPts val="0"/>
              </a:spcAft>
              <a:buFont typeface="Arial" panose="020B0604020202020204" pitchFamily="34" charset="0"/>
              <a:buNone/>
              <a:defRPr/>
            </a:pPr>
            <a:endParaRPr lang="el-GR" dirty="0"/>
          </a:p>
          <a:p>
            <a:pPr lvl="1" eaLnBrk="1" fontAlgn="auto" hangingPunct="1">
              <a:spcAft>
                <a:spcPts val="0"/>
              </a:spcAft>
              <a:buFont typeface="Wingdings" pitchFamily="2" charset="2"/>
              <a:buChar char="ü"/>
              <a:defRPr/>
            </a:pPr>
            <a:r>
              <a:rPr lang="el-GR" b="1" dirty="0" err="1">
                <a:solidFill>
                  <a:srgbClr val="002060"/>
                </a:solidFill>
              </a:rPr>
              <a:t>Ακυκλοβίρη</a:t>
            </a:r>
            <a:r>
              <a:rPr lang="el-GR" b="1" dirty="0">
                <a:solidFill>
                  <a:srgbClr val="002060"/>
                </a:solidFill>
              </a:rPr>
              <a:t> </a:t>
            </a:r>
            <a:r>
              <a:rPr lang="en-US" b="1" dirty="0">
                <a:solidFill>
                  <a:srgbClr val="002060"/>
                </a:solidFill>
              </a:rPr>
              <a:t>per </a:t>
            </a:r>
            <a:r>
              <a:rPr lang="en-US" b="1" dirty="0" err="1">
                <a:solidFill>
                  <a:srgbClr val="002060"/>
                </a:solidFill>
              </a:rPr>
              <a:t>os</a:t>
            </a:r>
            <a:r>
              <a:rPr lang="en-US" b="1" dirty="0">
                <a:solidFill>
                  <a:srgbClr val="002060"/>
                </a:solidFill>
              </a:rPr>
              <a:t> </a:t>
            </a:r>
            <a:r>
              <a:rPr lang="en-US" sz="1900" dirty="0"/>
              <a:t>(80 mg/Kg/H </a:t>
            </a:r>
            <a:r>
              <a:rPr lang="el-GR" sz="1900" dirty="0"/>
              <a:t>σε 4 δόσεις για 5 ημέρες</a:t>
            </a:r>
            <a:r>
              <a:rPr lang="en-US" sz="1900" dirty="0"/>
              <a:t>)</a:t>
            </a:r>
            <a:endParaRPr lang="el-GR" sz="1900" dirty="0"/>
          </a:p>
          <a:p>
            <a:pPr lvl="1" eaLnBrk="1" fontAlgn="auto" hangingPunct="1">
              <a:spcAft>
                <a:spcPts val="0"/>
              </a:spcAft>
              <a:buFont typeface="Arial" panose="020B0604020202020204" pitchFamily="34" charset="0"/>
              <a:buNone/>
              <a:defRPr/>
            </a:pPr>
            <a:endParaRPr lang="el-GR" dirty="0"/>
          </a:p>
          <a:p>
            <a:pPr lvl="1" eaLnBrk="1" fontAlgn="auto" hangingPunct="1">
              <a:spcAft>
                <a:spcPts val="0"/>
              </a:spcAft>
              <a:buFont typeface="Wingdings" pitchFamily="2" charset="2"/>
              <a:buChar char="ü"/>
              <a:defRPr/>
            </a:pPr>
            <a:r>
              <a:rPr lang="el-GR" b="1" dirty="0">
                <a:solidFill>
                  <a:srgbClr val="002060"/>
                </a:solidFill>
              </a:rPr>
              <a:t>Ανακουφιστική φροντίδα</a:t>
            </a:r>
            <a:r>
              <a:rPr lang="el-GR" dirty="0"/>
              <a:t>:</a:t>
            </a:r>
          </a:p>
          <a:p>
            <a:pPr lvl="2" eaLnBrk="1" fontAlgn="auto" hangingPunct="1">
              <a:spcAft>
                <a:spcPts val="0"/>
              </a:spcAft>
              <a:buFont typeface="Arial" panose="020B0604020202020204" pitchFamily="34" charset="0"/>
              <a:buChar char="•"/>
              <a:defRPr/>
            </a:pPr>
            <a:r>
              <a:rPr lang="el-GR" dirty="0"/>
              <a:t>τοπικές </a:t>
            </a:r>
            <a:r>
              <a:rPr lang="el-GR" dirty="0" err="1"/>
              <a:t>αντικνησμώδεις</a:t>
            </a:r>
            <a:r>
              <a:rPr lang="el-GR" dirty="0"/>
              <a:t> λοσιόν</a:t>
            </a:r>
          </a:p>
          <a:p>
            <a:pPr lvl="2" eaLnBrk="1" fontAlgn="auto" hangingPunct="1">
              <a:spcAft>
                <a:spcPts val="0"/>
              </a:spcAft>
              <a:buFont typeface="Arial" panose="020B0604020202020204" pitchFamily="34" charset="0"/>
              <a:buChar char="•"/>
              <a:defRPr/>
            </a:pPr>
            <a:r>
              <a:rPr lang="el-GR" dirty="0"/>
              <a:t>λουτρά βρώμης </a:t>
            </a:r>
          </a:p>
          <a:p>
            <a:pPr lvl="2" eaLnBrk="1" fontAlgn="auto" hangingPunct="1">
              <a:spcAft>
                <a:spcPts val="0"/>
              </a:spcAft>
              <a:buFont typeface="Arial" panose="020B0604020202020204" pitchFamily="34" charset="0"/>
              <a:buChar char="•"/>
              <a:defRPr/>
            </a:pPr>
            <a:r>
              <a:rPr lang="el-GR" dirty="0"/>
              <a:t>ανοιχτόχρωμα, δροσερά είδη ένδυσης </a:t>
            </a:r>
          </a:p>
          <a:p>
            <a:pPr lvl="2" eaLnBrk="1" fontAlgn="auto" hangingPunct="1">
              <a:spcAft>
                <a:spcPts val="0"/>
              </a:spcAft>
              <a:buFont typeface="Arial" panose="020B0604020202020204" pitchFamily="34" charset="0"/>
              <a:buChar char="•"/>
              <a:defRPr/>
            </a:pPr>
            <a:r>
              <a:rPr lang="el-GR" dirty="0"/>
              <a:t>διατήρηση δροσερού περιβάλλοντος</a:t>
            </a:r>
          </a:p>
          <a:p>
            <a:pPr eaLnBrk="1" fontAlgn="auto" hangingPunct="1">
              <a:spcAft>
                <a:spcPts val="0"/>
              </a:spcAft>
              <a:buFont typeface="Arial" panose="020B0604020202020204" pitchFamily="34" charset="0"/>
              <a:buChar char="•"/>
              <a:defRPr/>
            </a:pPr>
            <a:endParaRPr lang="el-GR" dirty="0"/>
          </a:p>
        </p:txBody>
      </p:sp>
      <p:cxnSp>
        <p:nvCxnSpPr>
          <p:cNvPr id="4" name="3 - Ευθεία γραμμή σύνδεσης"/>
          <p:cNvCxnSpPr/>
          <p:nvPr/>
        </p:nvCxnSpPr>
        <p:spPr>
          <a:xfrm flipV="1">
            <a:off x="750888" y="129698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4467225" y="1500188"/>
            <a:ext cx="3095625" cy="523875"/>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l-GR" sz="2800" b="1" dirty="0">
                <a:effectLst>
                  <a:outerShdw blurRad="38100" dist="38100" dir="2700000" algn="tl">
                    <a:srgbClr val="000000">
                      <a:alpha val="43137"/>
                    </a:srgbClr>
                  </a:outerShdw>
                </a:effectLst>
              </a:rPr>
              <a:t>ΑΝΕΜΕΥΛΟΓΙΑ</a:t>
            </a:r>
          </a:p>
        </p:txBody>
      </p:sp>
      <p:pic>
        <p:nvPicPr>
          <p:cNvPr id="35846" name="Picture 4" descr="C:\Users\user\Desktop\Παιδικά λοιμώδη νοσήματα σε ενήλικες\varicella\chicken pox.jpg.838x0_q67_crop-smart.jpg"/>
          <p:cNvPicPr>
            <a:picLocks noChangeAspect="1" noChangeArrowheads="1"/>
          </p:cNvPicPr>
          <p:nvPr/>
        </p:nvPicPr>
        <p:blipFill>
          <a:blip r:embed="rId3" cstate="print"/>
          <a:srcRect/>
          <a:stretch>
            <a:fillRect/>
          </a:stretch>
        </p:blipFill>
        <p:spPr bwMode="auto">
          <a:xfrm>
            <a:off x="7712075" y="1384300"/>
            <a:ext cx="4095750" cy="3619500"/>
          </a:xfrm>
          <a:prstGeom prst="rect">
            <a:avLst/>
          </a:prstGeom>
          <a:noFill/>
          <a:ln w="9525">
            <a:noFill/>
            <a:miter lim="800000"/>
            <a:headEnd/>
            <a:tailEnd/>
          </a:ln>
        </p:spPr>
      </p:pic>
      <p:sp>
        <p:nvSpPr>
          <p:cNvPr id="7" name="6 - Ελλειψοειδής επεξήγηση"/>
          <p:cNvSpPr/>
          <p:nvPr/>
        </p:nvSpPr>
        <p:spPr>
          <a:xfrm>
            <a:off x="4203700" y="2311400"/>
            <a:ext cx="2906713" cy="892175"/>
          </a:xfrm>
          <a:prstGeom prst="wedgeEllipseCallout">
            <a:avLst>
              <a:gd name="adj1" fmla="val -66275"/>
              <a:gd name="adj2" fmla="val 27901"/>
            </a:avLst>
          </a:prstGeom>
          <a:ln/>
        </p:spPr>
        <p:style>
          <a:lnRef idx="1">
            <a:schemeClr val="accent6"/>
          </a:lnRef>
          <a:fillRef idx="3">
            <a:schemeClr val="accent6"/>
          </a:fillRef>
          <a:effectRef idx="2">
            <a:schemeClr val="accent6"/>
          </a:effectRef>
          <a:fontRef idx="minor">
            <a:schemeClr val="lt1"/>
          </a:fontRef>
        </p:style>
        <p:txBody>
          <a:bodyPr anchor="ctr"/>
          <a:lstStyle/>
          <a:p>
            <a:pPr lvl="1" fontAlgn="auto">
              <a:spcBef>
                <a:spcPts val="0"/>
              </a:spcBef>
              <a:spcAft>
                <a:spcPts val="0"/>
              </a:spcAft>
              <a:defRPr/>
            </a:pPr>
            <a:r>
              <a:rPr lang="el-GR" b="1" dirty="0">
                <a:solidFill>
                  <a:schemeClr val="bg1"/>
                </a:solidFill>
                <a:effectLst>
                  <a:outerShdw blurRad="38100" dist="38100" dir="2700000" algn="tl">
                    <a:srgbClr val="000000">
                      <a:alpha val="43137"/>
                    </a:srgbClr>
                  </a:outerShdw>
                </a:effectLst>
              </a:rPr>
              <a:t>ΟΧΙ ασπιρίνη </a:t>
            </a:r>
            <a:r>
              <a:rPr lang="el-GR" dirty="0">
                <a:solidFill>
                  <a:schemeClr val="bg1"/>
                </a:solidFill>
                <a:effectLst>
                  <a:outerShdw blurRad="38100" dist="38100" dir="2700000" algn="tl">
                    <a:srgbClr val="000000">
                      <a:alpha val="43137"/>
                    </a:srgbClr>
                  </a:outerShdw>
                </a:effectLst>
                <a:sym typeface="Wingdings" pitchFamily="2" charset="2"/>
              </a:rPr>
              <a:t> </a:t>
            </a:r>
            <a:r>
              <a:rPr lang="el-GR" dirty="0">
                <a:solidFill>
                  <a:schemeClr val="bg1"/>
                </a:solidFill>
                <a:sym typeface="Wingdings" pitchFamily="2" charset="2"/>
              </a:rPr>
              <a:t>σύνδρομο </a:t>
            </a:r>
            <a:r>
              <a:rPr lang="en-US" dirty="0">
                <a:solidFill>
                  <a:schemeClr val="bg1"/>
                </a:solidFill>
                <a:sym typeface="Wingdings" pitchFamily="2" charset="2"/>
              </a:rPr>
              <a:t>Reye</a:t>
            </a:r>
            <a:r>
              <a:rPr lang="el-GR" dirty="0">
                <a:solidFill>
                  <a:schemeClr val="bg1"/>
                </a:solidFill>
                <a:sym typeface="Wingdings" pitchFamily="2" charset="2"/>
              </a:rPr>
              <a:t>!!!</a:t>
            </a:r>
            <a:endParaRPr lang="el-GR" dirty="0">
              <a:solidFill>
                <a:schemeClr val="bg1"/>
              </a:solidFill>
            </a:endParaRPr>
          </a:p>
        </p:txBody>
      </p:sp>
      <p:sp>
        <p:nvSpPr>
          <p:cNvPr id="8" name="5 - Θέση περιεχομένου"/>
          <p:cNvSpPr txBox="1">
            <a:spLocks/>
          </p:cNvSpPr>
          <p:nvPr/>
        </p:nvSpPr>
        <p:spPr>
          <a:xfrm>
            <a:off x="7119938" y="4602163"/>
            <a:ext cx="4841875" cy="2112962"/>
          </a:xfrm>
          <a:prstGeom prst="rect">
            <a:avLst/>
          </a:prstGeom>
          <a:ln w="25400"/>
        </p:spPr>
        <p:style>
          <a:lnRef idx="2">
            <a:schemeClr val="accent6"/>
          </a:lnRef>
          <a:fillRef idx="1">
            <a:schemeClr val="lt1"/>
          </a:fillRef>
          <a:effectRef idx="0">
            <a:schemeClr val="accent6"/>
          </a:effectRef>
          <a:fontRef idx="minor">
            <a:schemeClr val="dk1"/>
          </a:fontRef>
        </p:style>
        <p:txBody>
          <a:bodyPr/>
          <a:lstStyle/>
          <a:p>
            <a:pPr marL="228600" indent="-228600" algn="ctr" fontAlgn="auto">
              <a:lnSpc>
                <a:spcPct val="90000"/>
              </a:lnSpc>
              <a:spcBef>
                <a:spcPts val="1000"/>
              </a:spcBef>
              <a:spcAft>
                <a:spcPts val="0"/>
              </a:spcAft>
              <a:buFont typeface="Arial" charset="0"/>
              <a:buNone/>
              <a:defRPr/>
            </a:pPr>
            <a:r>
              <a:rPr lang="el-GR" sz="2400" b="1" dirty="0">
                <a:solidFill>
                  <a:schemeClr val="accent6">
                    <a:lumMod val="50000"/>
                  </a:schemeClr>
                </a:solidFill>
              </a:rPr>
              <a:t>Επιπλοκές </a:t>
            </a:r>
          </a:p>
          <a:p>
            <a:pPr marL="228600" indent="-228600" fontAlgn="auto">
              <a:lnSpc>
                <a:spcPct val="90000"/>
              </a:lnSpc>
              <a:spcBef>
                <a:spcPts val="1000"/>
              </a:spcBef>
              <a:spcAft>
                <a:spcPts val="0"/>
              </a:spcAft>
              <a:buFont typeface="Wingdings" pitchFamily="2" charset="2"/>
              <a:buChar char="ü"/>
              <a:defRPr/>
            </a:pPr>
            <a:r>
              <a:rPr lang="el-GR" sz="2000" dirty="0">
                <a:solidFill>
                  <a:schemeClr val="tx1"/>
                </a:solidFill>
              </a:rPr>
              <a:t>επιμόλυνση δερματικών βλαβών </a:t>
            </a:r>
          </a:p>
          <a:p>
            <a:pPr marL="228600" indent="-228600" fontAlgn="auto">
              <a:lnSpc>
                <a:spcPct val="90000"/>
              </a:lnSpc>
              <a:spcBef>
                <a:spcPts val="1000"/>
              </a:spcBef>
              <a:spcAft>
                <a:spcPts val="0"/>
              </a:spcAft>
              <a:buFont typeface="Wingdings" pitchFamily="2" charset="2"/>
              <a:buChar char="ü"/>
              <a:defRPr/>
            </a:pPr>
            <a:r>
              <a:rPr lang="el-GR" sz="2000" dirty="0">
                <a:solidFill>
                  <a:schemeClr val="tx1"/>
                </a:solidFill>
              </a:rPr>
              <a:t>πνευμονία</a:t>
            </a:r>
          </a:p>
          <a:p>
            <a:pPr marL="228600" indent="-228600" fontAlgn="auto">
              <a:lnSpc>
                <a:spcPct val="90000"/>
              </a:lnSpc>
              <a:spcBef>
                <a:spcPts val="1000"/>
              </a:spcBef>
              <a:spcAft>
                <a:spcPts val="0"/>
              </a:spcAft>
              <a:buFont typeface="Wingdings" pitchFamily="2" charset="2"/>
              <a:buChar char="ü"/>
              <a:defRPr/>
            </a:pPr>
            <a:r>
              <a:rPr lang="el-GR" sz="2000" dirty="0">
                <a:solidFill>
                  <a:schemeClr val="tx1"/>
                </a:solidFill>
              </a:rPr>
              <a:t>ΚΝΣ</a:t>
            </a:r>
          </a:p>
          <a:p>
            <a:pPr marL="228600" indent="-228600" fontAlgn="auto">
              <a:lnSpc>
                <a:spcPct val="90000"/>
              </a:lnSpc>
              <a:spcBef>
                <a:spcPts val="1000"/>
              </a:spcBef>
              <a:spcAft>
                <a:spcPts val="0"/>
              </a:spcAft>
              <a:buFont typeface="Wingdings" pitchFamily="2" charset="2"/>
              <a:buChar char="ü"/>
              <a:defRPr/>
            </a:pPr>
            <a:r>
              <a:rPr lang="el-GR" sz="2000" dirty="0">
                <a:solidFill>
                  <a:schemeClr val="tx1"/>
                </a:solidFill>
              </a:rPr>
              <a:t>άλλες (μικροβιαιμία κλπ)</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Τίτλος"/>
          <p:cNvSpPr>
            <a:spLocks noGrp="1"/>
          </p:cNvSpPr>
          <p:nvPr>
            <p:ph type="title"/>
          </p:nvPr>
        </p:nvSpPr>
        <p:spPr>
          <a:xfrm>
            <a:off x="838200" y="195263"/>
            <a:ext cx="10515600" cy="1325562"/>
          </a:xfrm>
        </p:spPr>
        <p:txBody>
          <a:bodyPr/>
          <a:lstStyle/>
          <a:p>
            <a:pPr algn="ctr" eaLnBrk="1" hangingPunct="1"/>
            <a:r>
              <a:rPr lang="en-US" sz="3200" b="1" dirty="0">
                <a:solidFill>
                  <a:srgbClr val="DA1F28"/>
                </a:solidFill>
                <a:latin typeface="Calibri" pitchFamily="34" charset="0"/>
              </a:rPr>
              <a:t>9</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κορμού ή προσώπου με κατανομή </a:t>
            </a:r>
            <a:r>
              <a:rPr lang="el-GR" sz="3200" b="1" dirty="0" err="1">
                <a:solidFill>
                  <a:srgbClr val="000000"/>
                </a:solidFill>
                <a:latin typeface="Calibri" pitchFamily="34" charset="0"/>
              </a:rPr>
              <a:t>δερμοτομίου</a:t>
            </a:r>
            <a:endParaRPr lang="el-GR" dirty="0"/>
          </a:p>
        </p:txBody>
      </p:sp>
      <p:sp>
        <p:nvSpPr>
          <p:cNvPr id="36867" name="2 - Θέση περιεχομένου"/>
          <p:cNvSpPr>
            <a:spLocks noGrp="1"/>
          </p:cNvSpPr>
          <p:nvPr>
            <p:ph idx="1"/>
          </p:nvPr>
        </p:nvSpPr>
        <p:spPr/>
        <p:txBody>
          <a:bodyPr/>
          <a:lstStyle/>
          <a:p>
            <a:pPr eaLnBrk="1" hangingPunct="1"/>
            <a:endParaRPr lang="el-GR" dirty="0"/>
          </a:p>
        </p:txBody>
      </p:sp>
      <p:cxnSp>
        <p:nvCxnSpPr>
          <p:cNvPr id="4" name="3 - Ευθεία γραμμή σύνδεσης"/>
          <p:cNvCxnSpPr/>
          <p:nvPr/>
        </p:nvCxnSpPr>
        <p:spPr>
          <a:xfrm flipV="1">
            <a:off x="750888" y="1387475"/>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6869" name="10 - Θέση περιεχομένου" descr="herpes zoster.jpg"/>
          <p:cNvPicPr>
            <a:picLocks noChangeAspect="1"/>
          </p:cNvPicPr>
          <p:nvPr/>
        </p:nvPicPr>
        <p:blipFill>
          <a:blip r:embed="rId2" cstate="print"/>
          <a:srcRect/>
          <a:stretch>
            <a:fillRect/>
          </a:stretch>
        </p:blipFill>
        <p:spPr bwMode="auto">
          <a:xfrm>
            <a:off x="509068" y="1787708"/>
            <a:ext cx="3179762" cy="3990975"/>
          </a:xfrm>
          <a:prstGeom prst="rect">
            <a:avLst/>
          </a:prstGeom>
          <a:noFill/>
          <a:ln w="9525">
            <a:noFill/>
            <a:miter lim="800000"/>
            <a:headEnd/>
            <a:tailEnd/>
          </a:ln>
        </p:spPr>
      </p:pic>
      <p:pic>
        <p:nvPicPr>
          <p:cNvPr id="36870" name="Picture 2"/>
          <p:cNvPicPr>
            <a:picLocks noChangeAspect="1" noChangeArrowheads="1"/>
          </p:cNvPicPr>
          <p:nvPr/>
        </p:nvPicPr>
        <p:blipFill>
          <a:blip r:embed="rId3" cstate="print"/>
          <a:srcRect/>
          <a:stretch>
            <a:fillRect/>
          </a:stretch>
        </p:blipFill>
        <p:spPr bwMode="auto">
          <a:xfrm>
            <a:off x="3882843" y="2562225"/>
            <a:ext cx="4110037" cy="3922713"/>
          </a:xfrm>
          <a:prstGeom prst="rect">
            <a:avLst/>
          </a:prstGeom>
          <a:noFill/>
          <a:ln w="9525">
            <a:noFill/>
            <a:miter lim="800000"/>
            <a:headEnd/>
            <a:tailEnd/>
          </a:ln>
        </p:spPr>
      </p:pic>
      <p:pic>
        <p:nvPicPr>
          <p:cNvPr id="36871" name="Picture 3"/>
          <p:cNvPicPr>
            <a:picLocks noChangeAspect="1" noChangeArrowheads="1"/>
          </p:cNvPicPr>
          <p:nvPr/>
        </p:nvPicPr>
        <p:blipFill>
          <a:blip r:embed="rId4" cstate="print"/>
          <a:srcRect/>
          <a:stretch>
            <a:fillRect/>
          </a:stretch>
        </p:blipFill>
        <p:spPr bwMode="auto">
          <a:xfrm>
            <a:off x="8166803" y="1828983"/>
            <a:ext cx="3735387" cy="28035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Τίτλος"/>
          <p:cNvSpPr>
            <a:spLocks noGrp="1"/>
          </p:cNvSpPr>
          <p:nvPr>
            <p:ph type="title"/>
          </p:nvPr>
        </p:nvSpPr>
        <p:spPr>
          <a:xfrm>
            <a:off x="838200" y="166688"/>
            <a:ext cx="10515600" cy="1325562"/>
          </a:xfrm>
        </p:spPr>
        <p:txBody>
          <a:bodyPr/>
          <a:lstStyle/>
          <a:p>
            <a:pPr algn="ctr" eaLnBrk="1" hangingPunct="1"/>
            <a:r>
              <a:rPr lang="en-US" sz="3200" b="1" dirty="0">
                <a:solidFill>
                  <a:srgbClr val="DA1F28"/>
                </a:solidFill>
                <a:latin typeface="Calibri" pitchFamily="34" charset="0"/>
              </a:rPr>
              <a:t>9</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κορμού ή προσώπου με κατανομή </a:t>
            </a:r>
            <a:r>
              <a:rPr lang="el-GR" sz="3200" b="1" dirty="0" err="1">
                <a:solidFill>
                  <a:srgbClr val="000000"/>
                </a:solidFill>
                <a:latin typeface="Calibri" pitchFamily="34" charset="0"/>
              </a:rPr>
              <a:t>δερμοτομίου</a:t>
            </a:r>
            <a:endParaRPr lang="el-GR" dirty="0"/>
          </a:p>
        </p:txBody>
      </p:sp>
      <p:sp>
        <p:nvSpPr>
          <p:cNvPr id="3" name="2 - Θέση περιεχομένου"/>
          <p:cNvSpPr>
            <a:spLocks noGrp="1"/>
          </p:cNvSpPr>
          <p:nvPr>
            <p:ph idx="1"/>
          </p:nvPr>
        </p:nvSpPr>
        <p:spPr>
          <a:xfrm>
            <a:off x="838200" y="1825625"/>
            <a:ext cx="10329863" cy="4170363"/>
          </a:xfrm>
        </p:spPr>
        <p:txBody>
          <a:bodyPr rtlCol="0">
            <a:normAutofit fontScale="70000" lnSpcReduction="20000"/>
          </a:bodyPr>
          <a:lstStyle/>
          <a:p>
            <a:pPr eaLnBrk="1" fontAlgn="auto" hangingPunct="1">
              <a:spcAft>
                <a:spcPts val="0"/>
              </a:spcAft>
              <a:buFont typeface="Wingdings" pitchFamily="2" charset="2"/>
              <a:buChar char="Ø"/>
              <a:defRPr/>
            </a:pPr>
            <a:r>
              <a:rPr lang="el-GR" sz="3700" b="1" dirty="0"/>
              <a:t>Πως είναι το </a:t>
            </a:r>
            <a:r>
              <a:rPr lang="el-GR" sz="3700" b="1" dirty="0">
                <a:solidFill>
                  <a:srgbClr val="0070C0"/>
                </a:solidFill>
              </a:rPr>
              <a:t>εξάνθημα</a:t>
            </a:r>
            <a:r>
              <a:rPr lang="el-GR" sz="3700" b="1" dirty="0"/>
              <a:t> κατά την κλινική εξέταση;</a:t>
            </a:r>
          </a:p>
          <a:p>
            <a:pPr lvl="1" eaLnBrk="1" fontAlgn="auto" hangingPunct="1">
              <a:spcAft>
                <a:spcPts val="0"/>
              </a:spcAft>
              <a:buFont typeface="Wingdings" pitchFamily="2" charset="2"/>
              <a:buChar char="ü"/>
              <a:defRPr/>
            </a:pPr>
            <a:r>
              <a:rPr lang="el-GR" sz="3400" dirty="0"/>
              <a:t>Εντόπιση: κορμός ή πρόσωπο με χαρακτηριστική </a:t>
            </a:r>
            <a:r>
              <a:rPr lang="el-GR" sz="3400" b="1" dirty="0">
                <a:solidFill>
                  <a:srgbClr val="C00000"/>
                </a:solidFill>
              </a:rPr>
              <a:t>κατανομή </a:t>
            </a:r>
            <a:r>
              <a:rPr lang="el-GR" sz="3400" b="1" dirty="0" err="1">
                <a:solidFill>
                  <a:srgbClr val="C00000"/>
                </a:solidFill>
              </a:rPr>
              <a:t>δερμοτομίου</a:t>
            </a:r>
            <a:endParaRPr lang="el-GR" sz="3400" b="1" dirty="0">
              <a:solidFill>
                <a:srgbClr val="C00000"/>
              </a:solidFill>
            </a:endParaRPr>
          </a:p>
          <a:p>
            <a:pPr lvl="1" eaLnBrk="1" fontAlgn="auto" hangingPunct="1">
              <a:spcAft>
                <a:spcPts val="0"/>
              </a:spcAft>
              <a:buFont typeface="Wingdings" pitchFamily="2" charset="2"/>
              <a:buChar char="ü"/>
              <a:defRPr/>
            </a:pPr>
            <a:r>
              <a:rPr lang="en-US" sz="3400" dirty="0"/>
              <a:t>K</a:t>
            </a:r>
            <a:r>
              <a:rPr lang="el-GR" sz="3400" dirty="0" err="1"/>
              <a:t>αύσος</a:t>
            </a:r>
            <a:r>
              <a:rPr lang="el-GR" sz="3400" dirty="0">
                <a:effectLst>
                  <a:outerShdw blurRad="38100" dist="38100" dir="2700000" algn="tl">
                    <a:srgbClr val="000000">
                      <a:alpha val="43137"/>
                    </a:srgbClr>
                  </a:outerShdw>
                </a:effectLst>
              </a:rPr>
              <a:t>, </a:t>
            </a:r>
            <a:r>
              <a:rPr lang="el-GR" sz="3400" dirty="0"/>
              <a:t>παραισθησία</a:t>
            </a:r>
            <a:r>
              <a:rPr lang="el-GR" sz="3400" dirty="0">
                <a:effectLst>
                  <a:outerShdw blurRad="38100" dist="38100" dir="2700000" algn="tl">
                    <a:srgbClr val="000000">
                      <a:alpha val="43137"/>
                    </a:srgbClr>
                  </a:outerShdw>
                </a:effectLst>
              </a:rPr>
              <a:t> </a:t>
            </a:r>
            <a:r>
              <a:rPr lang="el-GR" sz="3400" dirty="0"/>
              <a:t>και κνησμός μπορεί να προηγούνται 48-72 ώρες πριν το εξάνθημα</a:t>
            </a:r>
          </a:p>
          <a:p>
            <a:pPr lvl="1" eaLnBrk="1" fontAlgn="auto" hangingPunct="1">
              <a:spcAft>
                <a:spcPts val="0"/>
              </a:spcAft>
              <a:buFont typeface="Wingdings" pitchFamily="2" charset="2"/>
              <a:buChar char="ü"/>
              <a:defRPr/>
            </a:pPr>
            <a:r>
              <a:rPr lang="el-GR" sz="3400" dirty="0"/>
              <a:t>Φυσαλίδες, φλύκταινες και εφελκίδες συνυπάρχουν</a:t>
            </a:r>
            <a:endParaRPr lang="el-GR" sz="3400" u="sng" dirty="0"/>
          </a:p>
          <a:p>
            <a:pPr lvl="1" eaLnBrk="1" fontAlgn="auto" hangingPunct="1">
              <a:spcAft>
                <a:spcPts val="0"/>
              </a:spcAft>
              <a:buFont typeface="Arial" panose="020B0604020202020204" pitchFamily="34" charset="0"/>
              <a:buNone/>
              <a:defRPr/>
            </a:pPr>
            <a:endParaRPr lang="el-GR" dirty="0"/>
          </a:p>
          <a:p>
            <a:pPr eaLnBrk="1" fontAlgn="auto" hangingPunct="1">
              <a:spcAft>
                <a:spcPts val="0"/>
              </a:spcAft>
              <a:buFont typeface="Wingdings" pitchFamily="2" charset="2"/>
              <a:buChar char="Ø"/>
              <a:defRPr/>
            </a:pPr>
            <a:r>
              <a:rPr lang="el-GR" sz="3700" b="1" dirty="0"/>
              <a:t>Συνυπάρχει </a:t>
            </a:r>
            <a:r>
              <a:rPr lang="el-GR" sz="3700" b="1" dirty="0">
                <a:solidFill>
                  <a:srgbClr val="0070C0"/>
                </a:solidFill>
              </a:rPr>
              <a:t>πυρετός</a:t>
            </a:r>
            <a:r>
              <a:rPr lang="el-GR" sz="3700" b="1" dirty="0"/>
              <a:t>;</a:t>
            </a:r>
          </a:p>
          <a:p>
            <a:pPr lvl="1" eaLnBrk="1" fontAlgn="auto" hangingPunct="1">
              <a:spcAft>
                <a:spcPts val="0"/>
              </a:spcAft>
              <a:buFont typeface="Wingdings" pitchFamily="2" charset="2"/>
              <a:buChar char="ü"/>
              <a:defRPr/>
            </a:pPr>
            <a:r>
              <a:rPr lang="el-GR" sz="3400" dirty="0"/>
              <a:t>Μπορεί να συνυπάρχει υψηλός πυρετός με ρίγος</a:t>
            </a:r>
          </a:p>
          <a:p>
            <a:pPr lvl="1" eaLnBrk="1" fontAlgn="auto" hangingPunct="1">
              <a:spcAft>
                <a:spcPts val="0"/>
              </a:spcAft>
              <a:buFont typeface="Arial" panose="020B0604020202020204" pitchFamily="34" charset="0"/>
              <a:buNone/>
              <a:defRPr/>
            </a:pPr>
            <a:endParaRPr lang="en-US" dirty="0"/>
          </a:p>
          <a:p>
            <a:pPr eaLnBrk="1" fontAlgn="auto" hangingPunct="1">
              <a:spcAft>
                <a:spcPts val="0"/>
              </a:spcAft>
              <a:buFont typeface="Wingdings" pitchFamily="2" charset="2"/>
              <a:buChar char="Ø"/>
              <a:defRPr/>
            </a:pPr>
            <a:r>
              <a:rPr lang="el-GR" sz="3700" b="1" dirty="0"/>
              <a:t>Υπάρχουν άλλα </a:t>
            </a:r>
            <a:r>
              <a:rPr lang="el-GR" sz="3700" b="1" dirty="0" err="1">
                <a:solidFill>
                  <a:srgbClr val="0070C0"/>
                </a:solidFill>
              </a:rPr>
              <a:t>συνοδά</a:t>
            </a:r>
            <a:r>
              <a:rPr lang="el-GR" sz="3700" b="1" dirty="0">
                <a:solidFill>
                  <a:srgbClr val="0070C0"/>
                </a:solidFill>
              </a:rPr>
              <a:t> συμπτώματα</a:t>
            </a:r>
            <a:r>
              <a:rPr lang="el-GR" sz="3700" b="1" dirty="0"/>
              <a:t>;</a:t>
            </a:r>
          </a:p>
          <a:p>
            <a:pPr lvl="1" eaLnBrk="1" fontAlgn="auto" hangingPunct="1">
              <a:spcAft>
                <a:spcPts val="0"/>
              </a:spcAft>
              <a:buFont typeface="Wingdings" pitchFamily="2" charset="2"/>
              <a:buChar char="ü"/>
              <a:defRPr/>
            </a:pPr>
            <a:r>
              <a:rPr lang="el-GR" sz="3400" dirty="0"/>
              <a:t>Γενική κακουχία, διογκωμένοι λεμφαδένες, συμπτώματα από το νεύρο που προσβάλλεται (π.χ. βλεφαρόπτωση, απώλεια ακοής, αρθραλγίες).</a:t>
            </a:r>
          </a:p>
          <a:p>
            <a:pPr eaLnBrk="1" fontAlgn="auto" hangingPunct="1">
              <a:spcAft>
                <a:spcPts val="0"/>
              </a:spcAft>
              <a:buFont typeface="Arial" panose="020B0604020202020204" pitchFamily="34" charset="0"/>
              <a:buChar char="•"/>
              <a:defRPr/>
            </a:pPr>
            <a:endParaRPr lang="el-GR" dirty="0"/>
          </a:p>
        </p:txBody>
      </p:sp>
      <p:cxnSp>
        <p:nvCxnSpPr>
          <p:cNvPr id="4" name="3 - Ευθεία γραμμή σύνδεσης"/>
          <p:cNvCxnSpPr/>
          <p:nvPr/>
        </p:nvCxnSpPr>
        <p:spPr>
          <a:xfrm flipV="1">
            <a:off x="750888" y="1357313"/>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7893" name="4 - Εικόνα" descr="herpes zoster 2.jpg"/>
          <p:cNvPicPr>
            <a:picLocks noChangeAspect="1"/>
          </p:cNvPicPr>
          <p:nvPr/>
        </p:nvPicPr>
        <p:blipFill>
          <a:blip r:embed="rId2" cstate="print"/>
          <a:srcRect/>
          <a:stretch>
            <a:fillRect/>
          </a:stretch>
        </p:blipFill>
        <p:spPr bwMode="auto">
          <a:xfrm>
            <a:off x="9163050" y="3013075"/>
            <a:ext cx="2700338" cy="1835150"/>
          </a:xfrm>
          <a:prstGeom prst="rect">
            <a:avLst/>
          </a:prstGeom>
          <a:noFill/>
          <a:ln w="9525">
            <a:noFill/>
            <a:miter lim="800000"/>
            <a:headEnd/>
            <a:tailEnd/>
          </a:ln>
        </p:spPr>
      </p:pic>
      <p:sp>
        <p:nvSpPr>
          <p:cNvPr id="6" name="5 - TextBox"/>
          <p:cNvSpPr txBox="1"/>
          <p:nvPr/>
        </p:nvSpPr>
        <p:spPr>
          <a:xfrm>
            <a:off x="3805238" y="5878513"/>
            <a:ext cx="3384550" cy="52387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800" b="1" dirty="0">
                <a:solidFill>
                  <a:schemeClr val="bg1"/>
                </a:solidFill>
                <a:effectLst>
                  <a:outerShdw blurRad="38100" dist="38100" dir="2700000" algn="tl">
                    <a:srgbClr val="000000">
                      <a:alpha val="43137"/>
                    </a:srgbClr>
                  </a:outerShdw>
                </a:effectLst>
              </a:rPr>
              <a:t>Πιθανή διάγνωση;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Τίτλος"/>
          <p:cNvSpPr>
            <a:spLocks noGrp="1"/>
          </p:cNvSpPr>
          <p:nvPr>
            <p:ph type="title"/>
          </p:nvPr>
        </p:nvSpPr>
        <p:spPr>
          <a:xfrm>
            <a:off x="838200" y="120650"/>
            <a:ext cx="10515600" cy="1325563"/>
          </a:xfrm>
        </p:spPr>
        <p:txBody>
          <a:bodyPr/>
          <a:lstStyle/>
          <a:p>
            <a:pPr algn="ctr" eaLnBrk="1" hangingPunct="1"/>
            <a:r>
              <a:rPr lang="en-US" sz="3200" b="1" dirty="0">
                <a:solidFill>
                  <a:srgbClr val="DA1F28"/>
                </a:solidFill>
                <a:latin typeface="Calibri" pitchFamily="34" charset="0"/>
              </a:rPr>
              <a:t>9</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κορμού ή προσώπου με κατανομή </a:t>
            </a:r>
            <a:r>
              <a:rPr lang="el-GR" sz="3200" b="1" dirty="0" err="1">
                <a:solidFill>
                  <a:srgbClr val="000000"/>
                </a:solidFill>
                <a:latin typeface="Calibri" pitchFamily="34" charset="0"/>
              </a:rPr>
              <a:t>δερμοτομίου</a:t>
            </a:r>
            <a:r>
              <a:rPr lang="el-GR" sz="3200" b="1" dirty="0">
                <a:solidFill>
                  <a:srgbClr val="000000"/>
                </a:solidFill>
                <a:latin typeface="Calibri" pitchFamily="34" charset="0"/>
              </a:rPr>
              <a:t> και συνοδό πόνο</a:t>
            </a:r>
            <a:endParaRPr lang="el-GR" dirty="0"/>
          </a:p>
        </p:txBody>
      </p:sp>
      <p:sp>
        <p:nvSpPr>
          <p:cNvPr id="3" name="2 - Θέση περιεχομένου"/>
          <p:cNvSpPr>
            <a:spLocks noGrp="1"/>
          </p:cNvSpPr>
          <p:nvPr>
            <p:ph idx="1"/>
          </p:nvPr>
        </p:nvSpPr>
        <p:spPr>
          <a:xfrm>
            <a:off x="838200" y="1930400"/>
            <a:ext cx="10434638" cy="4095750"/>
          </a:xfrm>
        </p:spPr>
        <p:txBody>
          <a:bodyPr rtlCol="0">
            <a:normAutofit lnSpcReduction="10000"/>
          </a:bodyPr>
          <a:lstStyle/>
          <a:p>
            <a:pPr eaLnBrk="1" fontAlgn="auto" hangingPunct="1">
              <a:spcAft>
                <a:spcPts val="0"/>
              </a:spcAft>
              <a:buFont typeface="Wingdings" pitchFamily="2" charset="2"/>
              <a:buChar char="Ø"/>
              <a:defRPr/>
            </a:pPr>
            <a:r>
              <a:rPr lang="el-GR" sz="2400" b="1" dirty="0"/>
              <a:t>Διάγνωση: </a:t>
            </a:r>
            <a:r>
              <a:rPr lang="el-GR" sz="2400" b="1" dirty="0">
                <a:solidFill>
                  <a:srgbClr val="0070C0"/>
                </a:solidFill>
              </a:rPr>
              <a:t>κλινική</a:t>
            </a:r>
            <a:endParaRPr lang="en-US" sz="2400" b="1" dirty="0">
              <a:solidFill>
                <a:srgbClr val="0070C0"/>
              </a:solidFill>
            </a:endParaRPr>
          </a:p>
          <a:p>
            <a:pPr lvl="1" eaLnBrk="1" fontAlgn="auto" hangingPunct="1">
              <a:spcAft>
                <a:spcPts val="0"/>
              </a:spcAft>
              <a:buFont typeface="Wingdings" pitchFamily="2" charset="2"/>
              <a:buChar char="ü"/>
              <a:defRPr/>
            </a:pPr>
            <a:r>
              <a:rPr lang="el-GR" sz="2200" dirty="0"/>
              <a:t>Ανίχνευση του αντιγόνου του ιού στο υγρό των φυσαλίδων</a:t>
            </a:r>
          </a:p>
          <a:p>
            <a:pPr lvl="1" eaLnBrk="1" fontAlgn="auto" hangingPunct="1">
              <a:spcAft>
                <a:spcPts val="0"/>
              </a:spcAft>
              <a:buFont typeface="Wingdings" pitchFamily="2" charset="2"/>
              <a:buChar char="ü"/>
              <a:defRPr/>
            </a:pPr>
            <a:r>
              <a:rPr lang="el-GR" sz="2200" dirty="0"/>
              <a:t>Καλλιέργεια του υγρού (5-15 ημέρες)</a:t>
            </a:r>
          </a:p>
          <a:p>
            <a:pPr lvl="1" eaLnBrk="1" fontAlgn="auto" hangingPunct="1">
              <a:spcAft>
                <a:spcPts val="0"/>
              </a:spcAft>
              <a:buFont typeface="Wingdings" pitchFamily="2" charset="2"/>
              <a:buChar char="ü"/>
              <a:defRPr/>
            </a:pPr>
            <a:r>
              <a:rPr lang="en-US" sz="2200" dirty="0"/>
              <a:t>PCR DNA</a:t>
            </a:r>
            <a:r>
              <a:rPr lang="el-GR" sz="2200" dirty="0"/>
              <a:t>, Ανίχνευση αντισωμάτων </a:t>
            </a:r>
            <a:r>
              <a:rPr lang="en-US" sz="2200" dirty="0" err="1"/>
              <a:t>IgG</a:t>
            </a:r>
            <a:r>
              <a:rPr lang="en-US" sz="2200" dirty="0"/>
              <a:t> </a:t>
            </a:r>
            <a:r>
              <a:rPr lang="el-GR" sz="2200" dirty="0"/>
              <a:t>και</a:t>
            </a:r>
            <a:r>
              <a:rPr lang="en-US" sz="2200" dirty="0"/>
              <a:t> </a:t>
            </a:r>
            <a:r>
              <a:rPr lang="en-US" sz="2200" dirty="0" err="1"/>
              <a:t>IgM</a:t>
            </a:r>
            <a:endParaRPr lang="en-US" sz="2200" dirty="0"/>
          </a:p>
          <a:p>
            <a:pPr lvl="1" eaLnBrk="1" fontAlgn="auto" hangingPunct="1">
              <a:spcAft>
                <a:spcPts val="0"/>
              </a:spcAft>
              <a:buFont typeface="Arial" panose="020B0604020202020204" pitchFamily="34" charset="0"/>
              <a:buNone/>
              <a:defRPr/>
            </a:pPr>
            <a:endParaRPr lang="el-GR" sz="2000" dirty="0"/>
          </a:p>
          <a:p>
            <a:pPr eaLnBrk="1" fontAlgn="auto" hangingPunct="1">
              <a:spcAft>
                <a:spcPts val="0"/>
              </a:spcAft>
              <a:buFont typeface="Wingdings" pitchFamily="2" charset="2"/>
              <a:buChar char="Ø"/>
              <a:defRPr/>
            </a:pPr>
            <a:r>
              <a:rPr lang="el-GR" sz="2400" b="1" dirty="0"/>
              <a:t>Αίτιο: </a:t>
            </a:r>
            <a:r>
              <a:rPr lang="el-GR" sz="2400" b="1" dirty="0">
                <a:solidFill>
                  <a:srgbClr val="0070C0"/>
                </a:solidFill>
              </a:rPr>
              <a:t>ιός </a:t>
            </a:r>
            <a:r>
              <a:rPr lang="en-US" sz="2400" b="1" dirty="0">
                <a:solidFill>
                  <a:srgbClr val="0070C0"/>
                </a:solidFill>
              </a:rPr>
              <a:t>VZV</a:t>
            </a:r>
            <a:r>
              <a:rPr lang="el-GR" sz="2400" b="1" dirty="0">
                <a:solidFill>
                  <a:srgbClr val="0070C0"/>
                </a:solidFill>
              </a:rPr>
              <a:t> </a:t>
            </a:r>
            <a:r>
              <a:rPr lang="el-GR" sz="2000" dirty="0"/>
              <a:t>(</a:t>
            </a:r>
            <a:r>
              <a:rPr lang="en-US" sz="2000" dirty="0"/>
              <a:t>DNA </a:t>
            </a:r>
            <a:r>
              <a:rPr lang="el-GR" sz="2000" dirty="0"/>
              <a:t>ιός, οικογένεια </a:t>
            </a:r>
            <a:r>
              <a:rPr lang="el-GR" sz="2000" dirty="0" err="1"/>
              <a:t>ερπητοϊών</a:t>
            </a:r>
            <a:r>
              <a:rPr lang="el-GR" sz="2000" dirty="0"/>
              <a:t>)</a:t>
            </a:r>
          </a:p>
          <a:p>
            <a:pPr eaLnBrk="1" fontAlgn="auto" hangingPunct="1">
              <a:spcAft>
                <a:spcPts val="0"/>
              </a:spcAft>
              <a:buFont typeface="Arial" panose="020B0604020202020204" pitchFamily="34" charset="0"/>
              <a:buNone/>
              <a:defRPr/>
            </a:pPr>
            <a:endParaRPr lang="en-US" sz="2000" dirty="0"/>
          </a:p>
          <a:p>
            <a:pPr eaLnBrk="1" hangingPunct="1">
              <a:spcAft>
                <a:spcPts val="0"/>
              </a:spcAft>
              <a:buFont typeface="Wingdings" pitchFamily="2" charset="2"/>
              <a:buChar char="Ø"/>
              <a:defRPr/>
            </a:pPr>
            <a:r>
              <a:rPr lang="el-GR" sz="2400" b="1" dirty="0"/>
              <a:t>Θεραπεία:</a:t>
            </a:r>
            <a:endParaRPr lang="el-GR" sz="2400" dirty="0"/>
          </a:p>
          <a:p>
            <a:pPr lvl="1" eaLnBrk="1" hangingPunct="1">
              <a:spcAft>
                <a:spcPts val="0"/>
              </a:spcAft>
              <a:buFont typeface="Wingdings" pitchFamily="2" charset="2"/>
              <a:buChar char="ü"/>
              <a:defRPr/>
            </a:pPr>
            <a:r>
              <a:rPr lang="el-GR" sz="2200" b="1" dirty="0">
                <a:solidFill>
                  <a:srgbClr val="0070C0"/>
                </a:solidFill>
              </a:rPr>
              <a:t>Ανακουφιστική αγωγή</a:t>
            </a:r>
            <a:endParaRPr lang="en-US" sz="2200" b="1" dirty="0">
              <a:solidFill>
                <a:srgbClr val="0070C0"/>
              </a:solidFill>
            </a:endParaRPr>
          </a:p>
          <a:p>
            <a:pPr lvl="1" eaLnBrk="1" hangingPunct="1">
              <a:spcAft>
                <a:spcPts val="0"/>
              </a:spcAft>
              <a:buFont typeface="Wingdings" pitchFamily="2" charset="2"/>
              <a:buChar char="ü"/>
              <a:defRPr/>
            </a:pPr>
            <a:r>
              <a:rPr lang="el-GR" sz="2200" dirty="0" err="1"/>
              <a:t>Αντιϊκή</a:t>
            </a:r>
            <a:r>
              <a:rPr lang="el-GR" sz="2200" dirty="0"/>
              <a:t> αγωγή: </a:t>
            </a:r>
            <a:r>
              <a:rPr lang="el-GR" sz="2200" b="1" dirty="0" err="1">
                <a:solidFill>
                  <a:srgbClr val="0070C0"/>
                </a:solidFill>
              </a:rPr>
              <a:t>ακυκλοβίρη</a:t>
            </a:r>
            <a:endParaRPr lang="el-GR" sz="2200" b="1" dirty="0">
              <a:solidFill>
                <a:srgbClr val="0070C0"/>
              </a:solidFill>
            </a:endParaRPr>
          </a:p>
          <a:p>
            <a:pPr lvl="1" eaLnBrk="1" hangingPunct="1">
              <a:spcAft>
                <a:spcPts val="0"/>
              </a:spcAft>
              <a:buFont typeface="Wingdings" pitchFamily="2" charset="2"/>
              <a:buChar char="ü"/>
              <a:defRPr/>
            </a:pPr>
            <a:r>
              <a:rPr lang="el-GR" sz="2200" dirty="0"/>
              <a:t>Άλλα φάρμακα: </a:t>
            </a:r>
            <a:r>
              <a:rPr lang="el-GR" sz="2200" dirty="0" err="1"/>
              <a:t>αντιισταμινικά</a:t>
            </a:r>
            <a:r>
              <a:rPr lang="el-GR" sz="2200" dirty="0"/>
              <a:t> για την ελάττωση του κνησμού </a:t>
            </a:r>
          </a:p>
          <a:p>
            <a:pPr eaLnBrk="1" fontAlgn="auto" hangingPunct="1">
              <a:spcAft>
                <a:spcPts val="0"/>
              </a:spcAft>
              <a:buFont typeface="Arial" panose="020B0604020202020204" pitchFamily="34" charset="0"/>
              <a:buChar char="•"/>
              <a:defRPr/>
            </a:pPr>
            <a:endParaRPr lang="el-GR" dirty="0"/>
          </a:p>
        </p:txBody>
      </p:sp>
      <p:cxnSp>
        <p:nvCxnSpPr>
          <p:cNvPr id="4" name="3 - Ευθεία γραμμή σύνδεσης"/>
          <p:cNvCxnSpPr/>
          <p:nvPr/>
        </p:nvCxnSpPr>
        <p:spPr>
          <a:xfrm flipV="1">
            <a:off x="750888" y="1298575"/>
            <a:ext cx="10577512" cy="269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8917" name="4 - Εικόνα" descr="herpes zoster 3.jpg"/>
          <p:cNvPicPr>
            <a:picLocks noChangeAspect="1"/>
          </p:cNvPicPr>
          <p:nvPr/>
        </p:nvPicPr>
        <p:blipFill>
          <a:blip r:embed="rId3" cstate="print"/>
          <a:srcRect/>
          <a:stretch>
            <a:fillRect/>
          </a:stretch>
        </p:blipFill>
        <p:spPr bwMode="auto">
          <a:xfrm>
            <a:off x="8445500" y="2159000"/>
            <a:ext cx="3567113" cy="3267075"/>
          </a:xfrm>
          <a:prstGeom prst="rect">
            <a:avLst/>
          </a:prstGeom>
          <a:noFill/>
          <a:ln w="9525">
            <a:noFill/>
            <a:miter lim="800000"/>
            <a:headEnd/>
            <a:tailEnd/>
          </a:ln>
        </p:spPr>
      </p:pic>
      <p:sp>
        <p:nvSpPr>
          <p:cNvPr id="6" name="5 - TextBox"/>
          <p:cNvSpPr txBox="1"/>
          <p:nvPr/>
        </p:nvSpPr>
        <p:spPr>
          <a:xfrm>
            <a:off x="971550" y="6213475"/>
            <a:ext cx="10131425" cy="431800"/>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200" b="1" dirty="0">
                <a:solidFill>
                  <a:schemeClr val="bg1"/>
                </a:solidFill>
              </a:rPr>
              <a:t>Ο </a:t>
            </a:r>
            <a:r>
              <a:rPr lang="el-GR" sz="2200" b="1" dirty="0" err="1">
                <a:solidFill>
                  <a:schemeClr val="bg1"/>
                </a:solidFill>
              </a:rPr>
              <a:t>Έρπης</a:t>
            </a:r>
            <a:r>
              <a:rPr lang="el-GR" sz="2200" b="1" dirty="0">
                <a:solidFill>
                  <a:schemeClr val="bg1"/>
                </a:solidFill>
              </a:rPr>
              <a:t> Ζωστήρας είναι </a:t>
            </a:r>
            <a:r>
              <a:rPr lang="el-GR" sz="2200" b="1" dirty="0">
                <a:solidFill>
                  <a:schemeClr val="bg1"/>
                </a:solidFill>
                <a:effectLst>
                  <a:outerShdw blurRad="38100" dist="38100" dir="2700000" algn="tl">
                    <a:srgbClr val="000000">
                      <a:alpha val="43137"/>
                    </a:srgbClr>
                  </a:outerShdw>
                </a:effectLst>
              </a:rPr>
              <a:t>ασυνήθης</a:t>
            </a:r>
            <a:r>
              <a:rPr lang="el-GR" sz="2200" b="1" dirty="0">
                <a:solidFill>
                  <a:schemeClr val="bg1"/>
                </a:solidFill>
              </a:rPr>
              <a:t>  σε  παιδιά &lt; 10 χρονών &amp; </a:t>
            </a:r>
            <a:r>
              <a:rPr lang="el-GR" sz="2200" b="1" dirty="0">
                <a:solidFill>
                  <a:schemeClr val="bg1"/>
                </a:solidFill>
                <a:effectLst>
                  <a:outerShdw blurRad="38100" dist="38100" dir="2700000" algn="tl">
                    <a:srgbClr val="000000">
                      <a:alpha val="43137"/>
                    </a:srgbClr>
                  </a:outerShdw>
                </a:effectLst>
              </a:rPr>
              <a:t>σπάνιος</a:t>
            </a:r>
            <a:r>
              <a:rPr lang="el-GR" sz="2200" b="1" dirty="0">
                <a:solidFill>
                  <a:schemeClr val="bg1"/>
                </a:solidFill>
              </a:rPr>
              <a:t>  &lt; 2 χρονών</a:t>
            </a:r>
            <a:endParaRPr lang="el-GR" sz="2200" b="1" u="sng" dirty="0">
              <a:solidFill>
                <a:schemeClr val="bg1"/>
              </a:solidFill>
            </a:endParaRPr>
          </a:p>
        </p:txBody>
      </p:sp>
      <p:sp>
        <p:nvSpPr>
          <p:cNvPr id="8" name="7 - TextBox"/>
          <p:cNvSpPr txBox="1"/>
          <p:nvPr/>
        </p:nvSpPr>
        <p:spPr>
          <a:xfrm>
            <a:off x="4541838" y="1485900"/>
            <a:ext cx="3095625" cy="52228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l-GR" sz="2800" b="1" dirty="0">
                <a:effectLst>
                  <a:outerShdw blurRad="38100" dist="38100" dir="2700000" algn="tl">
                    <a:srgbClr val="000000">
                      <a:alpha val="43137"/>
                    </a:srgbClr>
                  </a:outerShdw>
                </a:effectLst>
              </a:rPr>
              <a:t>ΕΡΠΗΣ ΖΩΣΤΗΡΑΣ</a:t>
            </a:r>
          </a:p>
        </p:txBody>
      </p:sp>
      <p:sp>
        <p:nvSpPr>
          <p:cNvPr id="9" name="8 - Επεξήγηση με στρογγυλεμένο παραλληλόγραμμο"/>
          <p:cNvSpPr/>
          <p:nvPr/>
        </p:nvSpPr>
        <p:spPr>
          <a:xfrm>
            <a:off x="5546725" y="4197350"/>
            <a:ext cx="2503488" cy="974725"/>
          </a:xfrm>
          <a:prstGeom prst="wedgeRoundRectCallout">
            <a:avLst>
              <a:gd name="adj1" fmla="val -67240"/>
              <a:gd name="adj2" fmla="val 27115"/>
              <a:gd name="adj3" fmla="val 16667"/>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l-GR" sz="2000" b="1" dirty="0"/>
              <a:t>Συνήθως </a:t>
            </a:r>
            <a:r>
              <a:rPr lang="el-GR" sz="2000" b="1" dirty="0" err="1"/>
              <a:t>αποδράμει</a:t>
            </a:r>
            <a:r>
              <a:rPr lang="el-GR" sz="2000" b="1" dirty="0"/>
              <a:t> </a:t>
            </a:r>
            <a:r>
              <a:rPr lang="el-GR" sz="2000" b="1" dirty="0">
                <a:effectLst>
                  <a:outerShdw blurRad="38100" dist="38100" dir="2700000" algn="tl">
                    <a:srgbClr val="000000">
                      <a:alpha val="43137"/>
                    </a:srgbClr>
                  </a:outerShdw>
                </a:effectLst>
              </a:rPr>
              <a:t>χωρίς</a:t>
            </a:r>
            <a:r>
              <a:rPr lang="el-GR" sz="2000" b="1" dirty="0"/>
              <a:t> θεραπευτική παρέμβαση.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Τίτλος"/>
          <p:cNvSpPr>
            <a:spLocks noGrp="1"/>
          </p:cNvSpPr>
          <p:nvPr>
            <p:ph type="title"/>
          </p:nvPr>
        </p:nvSpPr>
        <p:spPr>
          <a:xfrm>
            <a:off x="838200" y="150813"/>
            <a:ext cx="10515600" cy="1325562"/>
          </a:xfrm>
        </p:spPr>
        <p:txBody>
          <a:bodyPr/>
          <a:lstStyle/>
          <a:p>
            <a:pPr algn="ctr" eaLnBrk="1" hangingPunct="1"/>
            <a:r>
              <a:rPr lang="en-US" sz="3200" b="1" dirty="0">
                <a:solidFill>
                  <a:srgbClr val="DA1F28"/>
                </a:solidFill>
                <a:latin typeface="Calibri" pitchFamily="34" charset="0"/>
              </a:rPr>
              <a:t>10</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a:t>
            </a:r>
            <a:endParaRPr lang="el-GR" dirty="0"/>
          </a:p>
        </p:txBody>
      </p:sp>
      <p:cxnSp>
        <p:nvCxnSpPr>
          <p:cNvPr id="4" name="3 - Ευθεία γραμμή σύνδεσης"/>
          <p:cNvCxnSpPr/>
          <p:nvPr/>
        </p:nvCxnSpPr>
        <p:spPr>
          <a:xfrm flipV="1">
            <a:off x="750888" y="1298575"/>
            <a:ext cx="10577512" cy="26988"/>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3012" name="Picture 2"/>
          <p:cNvPicPr>
            <a:picLocks noChangeAspect="1" noChangeArrowheads="1"/>
          </p:cNvPicPr>
          <p:nvPr/>
        </p:nvPicPr>
        <p:blipFill>
          <a:blip r:embed="rId2" cstate="print"/>
          <a:srcRect/>
          <a:stretch>
            <a:fillRect/>
          </a:stretch>
        </p:blipFill>
        <p:spPr bwMode="auto">
          <a:xfrm>
            <a:off x="454025" y="1765300"/>
            <a:ext cx="4392613" cy="3225800"/>
          </a:xfrm>
          <a:prstGeom prst="rect">
            <a:avLst/>
          </a:prstGeom>
          <a:noFill/>
          <a:ln w="9525">
            <a:noFill/>
            <a:miter lim="800000"/>
            <a:headEnd/>
            <a:tailEnd/>
          </a:ln>
        </p:spPr>
      </p:pic>
      <p:pic>
        <p:nvPicPr>
          <p:cNvPr id="43013" name="Picture 2"/>
          <p:cNvPicPr>
            <a:picLocks noGrp="1" noChangeAspect="1" noChangeArrowheads="1"/>
          </p:cNvPicPr>
          <p:nvPr>
            <p:ph idx="1"/>
          </p:nvPr>
        </p:nvPicPr>
        <p:blipFill>
          <a:blip r:embed="rId3" cstate="print"/>
          <a:srcRect/>
          <a:stretch>
            <a:fillRect/>
          </a:stretch>
        </p:blipFill>
        <p:spPr>
          <a:xfrm>
            <a:off x="7583488" y="1674813"/>
            <a:ext cx="4019550" cy="2698750"/>
          </a:xfrm>
        </p:spPr>
      </p:pic>
      <p:pic>
        <p:nvPicPr>
          <p:cNvPr id="43014" name="Picture 4"/>
          <p:cNvPicPr>
            <a:picLocks noChangeAspect="1" noChangeArrowheads="1"/>
          </p:cNvPicPr>
          <p:nvPr/>
        </p:nvPicPr>
        <p:blipFill>
          <a:blip r:embed="rId4" cstate="print"/>
          <a:srcRect/>
          <a:stretch>
            <a:fillRect/>
          </a:stretch>
        </p:blipFill>
        <p:spPr bwMode="auto">
          <a:xfrm>
            <a:off x="4638675" y="3405188"/>
            <a:ext cx="3787775" cy="2576512"/>
          </a:xfrm>
          <a:prstGeom prst="rect">
            <a:avLst/>
          </a:prstGeom>
          <a:noFill/>
          <a:ln w="9525">
            <a:noFill/>
            <a:miter lim="800000"/>
            <a:headEnd/>
            <a:tailEnd/>
          </a:ln>
        </p:spPr>
      </p:pic>
      <p:sp>
        <p:nvSpPr>
          <p:cNvPr id="8" name="7 - TextBox"/>
          <p:cNvSpPr txBox="1"/>
          <p:nvPr/>
        </p:nvSpPr>
        <p:spPr>
          <a:xfrm>
            <a:off x="4016375" y="6089650"/>
            <a:ext cx="3382963" cy="522288"/>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800" b="1" dirty="0">
                <a:solidFill>
                  <a:schemeClr val="bg1"/>
                </a:solidFill>
                <a:effectLst>
                  <a:outerShdw blurRad="38100" dist="38100" dir="2700000" algn="tl">
                    <a:srgbClr val="000000">
                      <a:alpha val="43137"/>
                    </a:srgbClr>
                  </a:outerShdw>
                </a:effectLst>
              </a:rPr>
              <a:t>Πιθανή διάγνωση;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Τίτλος"/>
          <p:cNvSpPr>
            <a:spLocks noGrp="1"/>
          </p:cNvSpPr>
          <p:nvPr>
            <p:ph type="title"/>
          </p:nvPr>
        </p:nvSpPr>
        <p:spPr>
          <a:xfrm>
            <a:off x="838200" y="60325"/>
            <a:ext cx="10515600" cy="1325563"/>
          </a:xfrm>
        </p:spPr>
        <p:txBody>
          <a:bodyPr/>
          <a:lstStyle/>
          <a:p>
            <a:pPr algn="ctr" eaLnBrk="1" hangingPunct="1"/>
            <a:r>
              <a:rPr lang="en-US" sz="3200" b="1" dirty="0">
                <a:solidFill>
                  <a:srgbClr val="DA1F28"/>
                </a:solidFill>
                <a:latin typeface="Calibri" pitchFamily="34" charset="0"/>
              </a:rPr>
              <a:t>10</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a:t>
            </a:r>
            <a:endParaRPr lang="el-GR" dirty="0"/>
          </a:p>
        </p:txBody>
      </p:sp>
      <p:sp>
        <p:nvSpPr>
          <p:cNvPr id="3" name="2 - Θέση περιεχομένου"/>
          <p:cNvSpPr>
            <a:spLocks noGrp="1"/>
          </p:cNvSpPr>
          <p:nvPr>
            <p:ph idx="1"/>
          </p:nvPr>
        </p:nvSpPr>
        <p:spPr>
          <a:xfrm>
            <a:off x="688975" y="2024063"/>
            <a:ext cx="10644188" cy="4632325"/>
          </a:xfrm>
        </p:spPr>
        <p:txBody>
          <a:bodyPr rtlCol="0">
            <a:normAutofit fontScale="70000" lnSpcReduction="20000"/>
          </a:bodyPr>
          <a:lstStyle/>
          <a:p>
            <a:pPr eaLnBrk="1" fontAlgn="auto" hangingPunct="1">
              <a:spcAft>
                <a:spcPts val="0"/>
              </a:spcAft>
              <a:buFont typeface="Wingdings" pitchFamily="2" charset="2"/>
              <a:buChar char="Ø"/>
              <a:defRPr/>
            </a:pPr>
            <a:r>
              <a:rPr lang="el-GR" sz="3100" b="1" dirty="0"/>
              <a:t>Αίτιο:</a:t>
            </a:r>
          </a:p>
          <a:p>
            <a:pPr lvl="1" eaLnBrk="1" fontAlgn="auto" hangingPunct="1">
              <a:spcAft>
                <a:spcPts val="0"/>
              </a:spcAft>
              <a:buFont typeface="Wingdings" pitchFamily="2" charset="2"/>
              <a:buChar char="ü"/>
              <a:defRPr/>
            </a:pPr>
            <a:r>
              <a:rPr lang="en-US" sz="2800" b="1" dirty="0">
                <a:solidFill>
                  <a:srgbClr val="0070C0"/>
                </a:solidFill>
              </a:rPr>
              <a:t>HSV1</a:t>
            </a:r>
            <a:r>
              <a:rPr lang="en-US" sz="2800" dirty="0"/>
              <a:t> </a:t>
            </a:r>
            <a:r>
              <a:rPr lang="en-US" sz="2800" dirty="0">
                <a:sym typeface="Wingdings" pitchFamily="2" charset="2"/>
              </a:rPr>
              <a:t> </a:t>
            </a:r>
            <a:r>
              <a:rPr lang="el-GR" sz="2800" dirty="0" err="1">
                <a:sym typeface="Wingdings" pitchFamily="2" charset="2"/>
              </a:rPr>
              <a:t>επιχείλιος</a:t>
            </a:r>
            <a:r>
              <a:rPr lang="el-GR" sz="2800" dirty="0">
                <a:sym typeface="Wingdings" pitchFamily="2" charset="2"/>
              </a:rPr>
              <a:t> έρπητας, </a:t>
            </a:r>
            <a:r>
              <a:rPr lang="el-GR" sz="2800" dirty="0" err="1">
                <a:sym typeface="Wingdings" pitchFamily="2" charset="2"/>
              </a:rPr>
              <a:t>ερπητική</a:t>
            </a:r>
            <a:r>
              <a:rPr lang="el-GR" sz="2800" dirty="0">
                <a:sym typeface="Wingdings" pitchFamily="2" charset="2"/>
              </a:rPr>
              <a:t> </a:t>
            </a:r>
            <a:r>
              <a:rPr lang="el-GR" sz="2800" dirty="0" err="1">
                <a:sym typeface="Wingdings" pitchFamily="2" charset="2"/>
              </a:rPr>
              <a:t>ουλοστοματίτιδα</a:t>
            </a:r>
            <a:r>
              <a:rPr lang="el-GR" sz="2800" dirty="0">
                <a:sym typeface="Wingdings" pitchFamily="2" charset="2"/>
              </a:rPr>
              <a:t>, </a:t>
            </a:r>
            <a:r>
              <a:rPr lang="el-GR" sz="2800" dirty="0" err="1">
                <a:sym typeface="Wingdings" pitchFamily="2" charset="2"/>
              </a:rPr>
              <a:t>ερπητική</a:t>
            </a:r>
            <a:r>
              <a:rPr lang="el-GR" sz="2800" dirty="0">
                <a:sym typeface="Wingdings" pitchFamily="2" charset="2"/>
              </a:rPr>
              <a:t> επιπεφυκίτιδα</a:t>
            </a:r>
          </a:p>
          <a:p>
            <a:pPr lvl="1" eaLnBrk="1" fontAlgn="auto" hangingPunct="1">
              <a:spcAft>
                <a:spcPts val="0"/>
              </a:spcAft>
              <a:buFont typeface="Wingdings" pitchFamily="2" charset="2"/>
              <a:buChar char="ü"/>
              <a:defRPr/>
            </a:pPr>
            <a:r>
              <a:rPr lang="en-US" sz="2800" b="1" dirty="0">
                <a:solidFill>
                  <a:srgbClr val="0070C0"/>
                </a:solidFill>
                <a:sym typeface="Wingdings" pitchFamily="2" charset="2"/>
              </a:rPr>
              <a:t>HSV2</a:t>
            </a:r>
            <a:r>
              <a:rPr lang="en-US" sz="2800" dirty="0">
                <a:sym typeface="Wingdings" pitchFamily="2" charset="2"/>
              </a:rPr>
              <a:t>  </a:t>
            </a:r>
            <a:r>
              <a:rPr lang="el-GR" sz="2800" dirty="0" err="1">
                <a:sym typeface="Wingdings" pitchFamily="2" charset="2"/>
              </a:rPr>
              <a:t>λόιμωξη</a:t>
            </a:r>
            <a:r>
              <a:rPr lang="el-GR" sz="2800" dirty="0">
                <a:sym typeface="Wingdings" pitchFamily="2" charset="2"/>
              </a:rPr>
              <a:t> γεννητικών οργάνων σε εφήβους με σεξουαλική δραστηριότητα</a:t>
            </a:r>
          </a:p>
          <a:p>
            <a:pPr lvl="1" eaLnBrk="1" fontAlgn="auto" hangingPunct="1">
              <a:spcAft>
                <a:spcPts val="0"/>
              </a:spcAft>
              <a:buFont typeface="Wingdings" pitchFamily="2" charset="2"/>
              <a:buChar char="ü"/>
              <a:defRPr/>
            </a:pPr>
            <a:r>
              <a:rPr lang="el-GR" sz="2800" b="1" dirty="0">
                <a:solidFill>
                  <a:srgbClr val="0070C0"/>
                </a:solidFill>
                <a:sym typeface="Wingdings" pitchFamily="2" charset="2"/>
              </a:rPr>
              <a:t>Και οι 2 </a:t>
            </a:r>
            <a:r>
              <a:rPr lang="el-GR" sz="2800" dirty="0">
                <a:sym typeface="Wingdings" pitchFamily="2" charset="2"/>
              </a:rPr>
              <a:t> </a:t>
            </a:r>
            <a:r>
              <a:rPr lang="el-GR" sz="2800" dirty="0" err="1">
                <a:sym typeface="Wingdings" pitchFamily="2" charset="2"/>
              </a:rPr>
              <a:t>ερπητική</a:t>
            </a:r>
            <a:r>
              <a:rPr lang="el-GR" sz="2800" dirty="0">
                <a:sym typeface="Wingdings" pitchFamily="2" charset="2"/>
              </a:rPr>
              <a:t> </a:t>
            </a:r>
            <a:r>
              <a:rPr lang="el-GR" sz="2800" dirty="0" err="1">
                <a:sym typeface="Wingdings" pitchFamily="2" charset="2"/>
              </a:rPr>
              <a:t>μηνιγγοεγκεφαλίτιδα</a:t>
            </a:r>
            <a:r>
              <a:rPr lang="el-GR" sz="2800" dirty="0">
                <a:sym typeface="Wingdings" pitchFamily="2" charset="2"/>
              </a:rPr>
              <a:t>, γενικευμένη λοίμωξη νεογνού</a:t>
            </a:r>
          </a:p>
          <a:p>
            <a:pPr lvl="1" eaLnBrk="1" fontAlgn="auto" hangingPunct="1">
              <a:spcAft>
                <a:spcPts val="0"/>
              </a:spcAft>
              <a:buFont typeface="Arial" panose="020B0604020202020204" pitchFamily="34" charset="0"/>
              <a:buNone/>
              <a:defRPr/>
            </a:pPr>
            <a:endParaRPr lang="el-GR" dirty="0">
              <a:sym typeface="Wingdings" pitchFamily="2" charset="2"/>
            </a:endParaRPr>
          </a:p>
          <a:p>
            <a:pPr eaLnBrk="1" fontAlgn="auto" hangingPunct="1">
              <a:spcAft>
                <a:spcPts val="0"/>
              </a:spcAft>
              <a:buFont typeface="Arial" panose="020B0604020202020204" pitchFamily="34" charset="0"/>
              <a:buNone/>
              <a:defRPr/>
            </a:pPr>
            <a:endParaRPr lang="el-GR" dirty="0"/>
          </a:p>
          <a:p>
            <a:pPr eaLnBrk="1" fontAlgn="auto" hangingPunct="1">
              <a:spcAft>
                <a:spcPts val="0"/>
              </a:spcAft>
              <a:buFont typeface="Wingdings" pitchFamily="2" charset="2"/>
              <a:buChar char="Ø"/>
              <a:defRPr/>
            </a:pPr>
            <a:endParaRPr lang="el-GR" dirty="0"/>
          </a:p>
          <a:p>
            <a:pPr eaLnBrk="1" fontAlgn="auto" hangingPunct="1">
              <a:spcAft>
                <a:spcPts val="0"/>
              </a:spcAft>
              <a:buFont typeface="Arial" panose="020B0604020202020204" pitchFamily="34" charset="0"/>
              <a:buNone/>
              <a:defRPr/>
            </a:pPr>
            <a:endParaRPr lang="el-GR" dirty="0"/>
          </a:p>
          <a:p>
            <a:pPr eaLnBrk="1" fontAlgn="auto" hangingPunct="1">
              <a:spcAft>
                <a:spcPts val="0"/>
              </a:spcAft>
              <a:buFont typeface="Arial" panose="020B0604020202020204" pitchFamily="34" charset="0"/>
              <a:buNone/>
              <a:defRPr/>
            </a:pPr>
            <a:endParaRPr lang="el-GR" sz="3100" b="1" dirty="0"/>
          </a:p>
          <a:p>
            <a:pPr eaLnBrk="1" fontAlgn="auto" hangingPunct="1">
              <a:spcAft>
                <a:spcPts val="0"/>
              </a:spcAft>
              <a:buFont typeface="Wingdings" pitchFamily="2" charset="2"/>
              <a:buChar char="Ø"/>
              <a:defRPr/>
            </a:pPr>
            <a:r>
              <a:rPr lang="el-GR" sz="3100" b="1" dirty="0"/>
              <a:t>Διάγνωση</a:t>
            </a:r>
            <a:r>
              <a:rPr lang="el-GR" sz="3100" dirty="0"/>
              <a:t>: </a:t>
            </a:r>
            <a:r>
              <a:rPr lang="el-GR" dirty="0"/>
              <a:t>ορολογική και </a:t>
            </a:r>
            <a:r>
              <a:rPr lang="en-US" dirty="0"/>
              <a:t> PCR</a:t>
            </a:r>
            <a:endParaRPr lang="el-GR" dirty="0"/>
          </a:p>
          <a:p>
            <a:pPr eaLnBrk="1" fontAlgn="auto" hangingPunct="1">
              <a:spcAft>
                <a:spcPts val="0"/>
              </a:spcAft>
              <a:buFont typeface="Arial" panose="020B0604020202020204" pitchFamily="34" charset="0"/>
              <a:buNone/>
              <a:defRPr/>
            </a:pPr>
            <a:endParaRPr lang="el-GR" dirty="0"/>
          </a:p>
          <a:p>
            <a:pPr eaLnBrk="1" fontAlgn="auto" hangingPunct="1">
              <a:spcAft>
                <a:spcPts val="0"/>
              </a:spcAft>
              <a:buFont typeface="Wingdings" pitchFamily="2" charset="2"/>
              <a:buChar char="Ø"/>
              <a:defRPr/>
            </a:pPr>
            <a:r>
              <a:rPr lang="el-GR" sz="3100" b="1" dirty="0"/>
              <a:t>Αντιμετώπιση</a:t>
            </a:r>
            <a:r>
              <a:rPr lang="el-GR" dirty="0"/>
              <a:t>: </a:t>
            </a:r>
          </a:p>
          <a:p>
            <a:pPr lvl="1" eaLnBrk="1" fontAlgn="auto" hangingPunct="1">
              <a:spcAft>
                <a:spcPts val="0"/>
              </a:spcAft>
              <a:buFont typeface="Wingdings" pitchFamily="2" charset="2"/>
              <a:buChar char="ü"/>
              <a:defRPr/>
            </a:pPr>
            <a:r>
              <a:rPr lang="el-GR" sz="2800" b="1" dirty="0">
                <a:solidFill>
                  <a:srgbClr val="0070C0"/>
                </a:solidFill>
              </a:rPr>
              <a:t>Συμπτωματική </a:t>
            </a:r>
            <a:r>
              <a:rPr lang="el-GR" sz="2800" dirty="0"/>
              <a:t>σε </a:t>
            </a:r>
            <a:r>
              <a:rPr lang="el-GR" sz="2800" dirty="0" err="1"/>
              <a:t>ανοσοεπαρκή</a:t>
            </a:r>
            <a:r>
              <a:rPr lang="el-GR" sz="2800" dirty="0"/>
              <a:t> άτομα</a:t>
            </a:r>
          </a:p>
          <a:p>
            <a:pPr lvl="1" eaLnBrk="1" fontAlgn="auto" hangingPunct="1">
              <a:spcAft>
                <a:spcPts val="0"/>
              </a:spcAft>
              <a:buFont typeface="Wingdings" pitchFamily="2" charset="2"/>
              <a:buChar char="ü"/>
              <a:defRPr/>
            </a:pPr>
            <a:r>
              <a:rPr lang="el-GR" sz="2800" b="1" dirty="0" err="1">
                <a:solidFill>
                  <a:srgbClr val="0070C0"/>
                </a:solidFill>
              </a:rPr>
              <a:t>Ακυκλοβίρη</a:t>
            </a:r>
            <a:r>
              <a:rPr lang="el-GR" sz="2800" dirty="0"/>
              <a:t> σε εγκεφαλίτιδα, </a:t>
            </a:r>
            <a:r>
              <a:rPr lang="el-GR" sz="2800" dirty="0" err="1"/>
              <a:t>ανσοοκατασταλμένους</a:t>
            </a:r>
            <a:r>
              <a:rPr lang="el-GR" sz="2800" dirty="0"/>
              <a:t>, νεογνά</a:t>
            </a:r>
          </a:p>
          <a:p>
            <a:pPr eaLnBrk="1" fontAlgn="auto" hangingPunct="1">
              <a:spcAft>
                <a:spcPts val="0"/>
              </a:spcAft>
              <a:buFont typeface="Arial" panose="020B0604020202020204" pitchFamily="34" charset="0"/>
              <a:buChar char="•"/>
              <a:defRPr/>
            </a:pPr>
            <a:endParaRPr lang="el-GR" dirty="0"/>
          </a:p>
        </p:txBody>
      </p:sp>
      <p:cxnSp>
        <p:nvCxnSpPr>
          <p:cNvPr id="4" name="3 - Ευθεία γραμμή σύνδεσης"/>
          <p:cNvCxnSpPr/>
          <p:nvPr/>
        </p:nvCxnSpPr>
        <p:spPr>
          <a:xfrm flipV="1">
            <a:off x="750888" y="1133475"/>
            <a:ext cx="10577512" cy="269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3897313" y="1320800"/>
            <a:ext cx="4406900" cy="52228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l-GR" sz="2800" b="1" dirty="0">
                <a:effectLst>
                  <a:outerShdw blurRad="38100" dist="38100" dir="2700000" algn="tl">
                    <a:srgbClr val="000000">
                      <a:alpha val="43137"/>
                    </a:srgbClr>
                  </a:outerShdw>
                </a:effectLst>
              </a:rPr>
              <a:t>ΑΠΛΟΣ ΕΡΠΗΤΑΣ</a:t>
            </a:r>
          </a:p>
        </p:txBody>
      </p:sp>
      <p:sp>
        <p:nvSpPr>
          <p:cNvPr id="6" name="5 - TextBox"/>
          <p:cNvSpPr txBox="1"/>
          <p:nvPr/>
        </p:nvSpPr>
        <p:spPr>
          <a:xfrm>
            <a:off x="1333500" y="3448050"/>
            <a:ext cx="7645400" cy="110807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200" b="1" dirty="0" err="1">
                <a:solidFill>
                  <a:srgbClr val="FFFF00"/>
                </a:solidFill>
                <a:effectLst>
                  <a:outerShdw blurRad="38100" dist="38100" dir="2700000" algn="tl">
                    <a:srgbClr val="000000">
                      <a:alpha val="43137"/>
                    </a:srgbClr>
                  </a:outerShdw>
                </a:effectLst>
              </a:rPr>
              <a:t>Πρωτολοίμωξη</a:t>
            </a:r>
            <a:r>
              <a:rPr lang="el-GR" sz="2200" b="1" dirty="0"/>
              <a:t> πιο βαριά εικόνα</a:t>
            </a:r>
            <a:r>
              <a:rPr lang="el-GR" sz="2200" dirty="0"/>
              <a:t> (</a:t>
            </a:r>
            <a:r>
              <a:rPr lang="el-GR" sz="2200" dirty="0" err="1"/>
              <a:t>ουλοστοματίτιδα</a:t>
            </a:r>
            <a:r>
              <a:rPr lang="el-GR" sz="2200" dirty="0"/>
              <a:t>, παρωνυχία)</a:t>
            </a:r>
          </a:p>
          <a:p>
            <a:pPr algn="ctr" fontAlgn="auto">
              <a:spcBef>
                <a:spcPts val="0"/>
              </a:spcBef>
              <a:spcAft>
                <a:spcPts val="0"/>
              </a:spcAft>
              <a:defRPr/>
            </a:pPr>
            <a:endParaRPr lang="el-GR" sz="2200" dirty="0"/>
          </a:p>
          <a:p>
            <a:pPr algn="ctr" fontAlgn="auto">
              <a:spcBef>
                <a:spcPts val="0"/>
              </a:spcBef>
              <a:spcAft>
                <a:spcPts val="0"/>
              </a:spcAft>
              <a:defRPr/>
            </a:pPr>
            <a:r>
              <a:rPr lang="el-GR" sz="2200" b="1" dirty="0">
                <a:solidFill>
                  <a:srgbClr val="FFFF00"/>
                </a:solidFill>
                <a:effectLst>
                  <a:outerShdw blurRad="38100" dist="38100" dir="2700000" algn="tl">
                    <a:srgbClr val="000000">
                      <a:alpha val="43137"/>
                    </a:srgbClr>
                  </a:outerShdw>
                </a:effectLst>
              </a:rPr>
              <a:t>Υποτροπές</a:t>
            </a:r>
            <a:r>
              <a:rPr lang="el-GR" sz="2200" b="1" dirty="0"/>
              <a:t> πιο ήπιες </a:t>
            </a:r>
            <a:r>
              <a:rPr lang="el-GR" sz="2200" dirty="0"/>
              <a:t>(π.χ. </a:t>
            </a:r>
            <a:r>
              <a:rPr lang="el-GR" sz="2200" dirty="0" err="1"/>
              <a:t>επιχείλιος</a:t>
            </a:r>
            <a:r>
              <a:rPr lang="el-GR" sz="2200" dirty="0"/>
              <a:t>)</a:t>
            </a:r>
          </a:p>
        </p:txBody>
      </p:sp>
      <p:pic>
        <p:nvPicPr>
          <p:cNvPr id="44039" name="Picture 2"/>
          <p:cNvPicPr>
            <a:picLocks noChangeAspect="1" noChangeArrowheads="1"/>
          </p:cNvPicPr>
          <p:nvPr/>
        </p:nvPicPr>
        <p:blipFill>
          <a:blip r:embed="rId2" cstate="print"/>
          <a:srcRect/>
          <a:stretch>
            <a:fillRect/>
          </a:stretch>
        </p:blipFill>
        <p:spPr bwMode="auto">
          <a:xfrm>
            <a:off x="10083800" y="2308486"/>
            <a:ext cx="2063750" cy="1693888"/>
          </a:xfrm>
          <a:prstGeom prst="rect">
            <a:avLst/>
          </a:prstGeom>
          <a:noFill/>
          <a:ln w="9525">
            <a:noFill/>
            <a:miter lim="800000"/>
            <a:headEnd/>
            <a:tailEnd/>
          </a:ln>
        </p:spPr>
      </p:pic>
      <p:pic>
        <p:nvPicPr>
          <p:cNvPr id="44040" name="Picture 2"/>
          <p:cNvPicPr>
            <a:picLocks noChangeAspect="1" noChangeArrowheads="1"/>
          </p:cNvPicPr>
          <p:nvPr/>
        </p:nvPicPr>
        <p:blipFill>
          <a:blip r:embed="rId3" cstate="print"/>
          <a:srcRect/>
          <a:stretch>
            <a:fillRect/>
          </a:stretch>
        </p:blipFill>
        <p:spPr bwMode="auto">
          <a:xfrm>
            <a:off x="9578455" y="4659313"/>
            <a:ext cx="2387600" cy="1752600"/>
          </a:xfrm>
          <a:prstGeom prst="rect">
            <a:avLst/>
          </a:prstGeom>
          <a:noFill/>
          <a:ln w="9525">
            <a:noFill/>
            <a:miter lim="800000"/>
            <a:headEnd/>
            <a:tailEnd/>
          </a:ln>
        </p:spPr>
      </p:pic>
      <p:sp>
        <p:nvSpPr>
          <p:cNvPr id="44041" name="AutoShape 2" descr="ÎÏÎ¿ÏÎ­Î»ÎµÏÎ¼Î± ÎµÎ¹ÎºÏÎ½Î±Ï Î³Î¹Î± Î¹Î¿Ï ÎµÏÏÎ·ÏÎ±"/>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alibri" pitchFamily="34" charset="0"/>
            </a:endParaRPr>
          </a:p>
        </p:txBody>
      </p:sp>
      <p:sp>
        <p:nvSpPr>
          <p:cNvPr id="44042" name="AutoShape 4" descr="ÎÏÎ¿ÏÎ­Î»ÎµÏÎ¼Î± ÎµÎ¹ÎºÏÎ½Î±Ï Î³Î¹Î± Î¹Î¿Ï ÎµÏÏÎ·ÏÎ±"/>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l-GR">
              <a:latin typeface="Calibri" pitchFamily="34" charset="0"/>
            </a:endParaRPr>
          </a:p>
        </p:txBody>
      </p:sp>
      <p:pic>
        <p:nvPicPr>
          <p:cNvPr id="44043" name="10 - Εικόνα" descr="ιος.jpg"/>
          <p:cNvPicPr>
            <a:picLocks noChangeAspect="1"/>
          </p:cNvPicPr>
          <p:nvPr/>
        </p:nvPicPr>
        <p:blipFill>
          <a:blip r:embed="rId4" cstate="print"/>
          <a:srcRect/>
          <a:stretch>
            <a:fillRect/>
          </a:stretch>
        </p:blipFill>
        <p:spPr bwMode="auto">
          <a:xfrm>
            <a:off x="10564813" y="104775"/>
            <a:ext cx="1447800" cy="95885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Τίτλος"/>
          <p:cNvSpPr>
            <a:spLocks noGrp="1"/>
          </p:cNvSpPr>
          <p:nvPr>
            <p:ph type="title"/>
          </p:nvPr>
        </p:nvSpPr>
        <p:spPr>
          <a:xfrm>
            <a:off x="838200" y="195263"/>
            <a:ext cx="10515600" cy="1325562"/>
          </a:xfrm>
        </p:spPr>
        <p:txBody>
          <a:bodyPr/>
          <a:lstStyle/>
          <a:p>
            <a:pPr algn="ctr" eaLnBrk="1" hangingPunct="1"/>
            <a:r>
              <a:rPr lang="en-US" sz="3200" b="1" dirty="0">
                <a:solidFill>
                  <a:srgbClr val="DA1F28"/>
                </a:solidFill>
                <a:latin typeface="Calibri" pitchFamily="34" charset="0"/>
              </a:rPr>
              <a:t>11</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παρειάς, άκρων χεριών, άκρων ποδιών με συνοδό πυρετό</a:t>
            </a:r>
            <a:endParaRPr lang="el-GR" dirty="0"/>
          </a:p>
        </p:txBody>
      </p:sp>
      <p:pic>
        <p:nvPicPr>
          <p:cNvPr id="8" name="7 - Θέση περιεχομένου" descr="coxsackie 000.jpg"/>
          <p:cNvPicPr>
            <a:picLocks noGrp="1" noChangeAspect="1"/>
          </p:cNvPicPr>
          <p:nvPr>
            <p:ph idx="1"/>
          </p:nvPr>
        </p:nvPicPr>
        <p:blipFill>
          <a:blip r:embed="rId2" cstate="print"/>
          <a:stretch>
            <a:fillRect/>
          </a:stretch>
        </p:blipFill>
        <p:spPr>
          <a:xfrm>
            <a:off x="4662487" y="3205956"/>
            <a:ext cx="2867025" cy="1590675"/>
          </a:xfrm>
        </p:spPr>
      </p:pic>
      <p:cxnSp>
        <p:nvCxnSpPr>
          <p:cNvPr id="4" name="3 - Ευθεία γραμμή σύνδεσης"/>
          <p:cNvCxnSpPr/>
          <p:nvPr/>
        </p:nvCxnSpPr>
        <p:spPr>
          <a:xfrm flipV="1">
            <a:off x="750888" y="1387475"/>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9941" name="4 - Εικόνα" descr="coxsackie 2.jpg"/>
          <p:cNvPicPr>
            <a:picLocks noChangeAspect="1"/>
          </p:cNvPicPr>
          <p:nvPr/>
        </p:nvPicPr>
        <p:blipFill>
          <a:blip r:embed="rId3" cstate="print"/>
          <a:srcRect/>
          <a:stretch>
            <a:fillRect/>
          </a:stretch>
        </p:blipFill>
        <p:spPr bwMode="auto">
          <a:xfrm>
            <a:off x="407155" y="1721579"/>
            <a:ext cx="3984625" cy="2674938"/>
          </a:xfrm>
          <a:prstGeom prst="rect">
            <a:avLst/>
          </a:prstGeom>
          <a:noFill/>
          <a:ln w="9525">
            <a:noFill/>
            <a:miter lim="800000"/>
            <a:headEnd/>
            <a:tailEnd/>
          </a:ln>
        </p:spPr>
      </p:pic>
      <p:pic>
        <p:nvPicPr>
          <p:cNvPr id="39942" name="5 - Εικόνα" descr="coxsackie 4.jpg"/>
          <p:cNvPicPr>
            <a:picLocks noChangeAspect="1"/>
          </p:cNvPicPr>
          <p:nvPr/>
        </p:nvPicPr>
        <p:blipFill>
          <a:blip r:embed="rId4" cstate="print"/>
          <a:srcRect/>
          <a:stretch>
            <a:fillRect/>
          </a:stretch>
        </p:blipFill>
        <p:spPr bwMode="auto">
          <a:xfrm>
            <a:off x="8349521" y="1720695"/>
            <a:ext cx="3572604" cy="2624294"/>
          </a:xfrm>
          <a:prstGeom prst="rect">
            <a:avLst/>
          </a:prstGeom>
          <a:noFill/>
          <a:ln w="9525">
            <a:noFill/>
            <a:miter lim="800000"/>
            <a:headEnd/>
            <a:tailEnd/>
          </a:ln>
        </p:spPr>
      </p:pic>
      <p:pic>
        <p:nvPicPr>
          <p:cNvPr id="39943" name="4 - Θέση περιεχομένου" descr="coxsackie 1.jpg"/>
          <p:cNvPicPr>
            <a:picLocks noChangeAspect="1"/>
          </p:cNvPicPr>
          <p:nvPr/>
        </p:nvPicPr>
        <p:blipFill>
          <a:blip r:embed="rId5" cstate="print"/>
          <a:srcRect/>
          <a:stretch>
            <a:fillRect/>
          </a:stretch>
        </p:blipFill>
        <p:spPr bwMode="auto">
          <a:xfrm>
            <a:off x="4542020" y="2384136"/>
            <a:ext cx="3643208" cy="3132244"/>
          </a:xfrm>
          <a:prstGeom prst="rect">
            <a:avLst/>
          </a:prstGeom>
          <a:noFill/>
          <a:ln w="9525">
            <a:noFill/>
            <a:miter lim="800000"/>
            <a:headEnd/>
            <a:tailEnd/>
          </a:ln>
        </p:spPr>
      </p:pic>
      <p:pic>
        <p:nvPicPr>
          <p:cNvPr id="9" name="8 - Εικόνα" descr="coxsackie 000.jpg"/>
          <p:cNvPicPr>
            <a:picLocks noChangeAspect="1"/>
          </p:cNvPicPr>
          <p:nvPr/>
        </p:nvPicPr>
        <p:blipFill>
          <a:blip r:embed="rId2" cstate="print"/>
          <a:stretch>
            <a:fillRect/>
          </a:stretch>
        </p:blipFill>
        <p:spPr>
          <a:xfrm>
            <a:off x="719528" y="4597373"/>
            <a:ext cx="3467178" cy="2013289"/>
          </a:xfrm>
          <a:prstGeom prst="rect">
            <a:avLst/>
          </a:prstGeom>
        </p:spPr>
      </p:pic>
      <p:pic>
        <p:nvPicPr>
          <p:cNvPr id="10" name="9 - Εικόνα" descr="coxsackie 00.jpg"/>
          <p:cNvPicPr>
            <a:picLocks noChangeAspect="1"/>
          </p:cNvPicPr>
          <p:nvPr/>
        </p:nvPicPr>
        <p:blipFill>
          <a:blip r:embed="rId6" cstate="print"/>
          <a:stretch>
            <a:fillRect/>
          </a:stretch>
        </p:blipFill>
        <p:spPr>
          <a:xfrm>
            <a:off x="8574374" y="4525396"/>
            <a:ext cx="3147933" cy="214522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2860"/>
            <a:ext cx="10515600" cy="876300"/>
          </a:xfrm>
        </p:spPr>
        <p:txBody>
          <a:bodyPr rtlCol="0">
            <a:normAutofit/>
          </a:bodyPr>
          <a:lstStyle/>
          <a:p>
            <a:pPr eaLnBrk="1" fontAlgn="auto" hangingPunct="1">
              <a:spcAft>
                <a:spcPts val="0"/>
              </a:spcAft>
              <a:defRPr/>
            </a:pPr>
            <a:r>
              <a:rPr lang="el-GR" sz="4000" b="1" dirty="0">
                <a:latin typeface="+mn-lt"/>
              </a:rPr>
              <a:t>              </a:t>
            </a:r>
            <a:r>
              <a:rPr lang="el-GR" sz="3200" b="1" dirty="0">
                <a:latin typeface="+mn-lt"/>
              </a:rPr>
              <a:t>Πρωτογενείς δερματικές αλλοιώσεις (2)</a:t>
            </a:r>
          </a:p>
        </p:txBody>
      </p:sp>
      <p:pic>
        <p:nvPicPr>
          <p:cNvPr id="5123" name="Θέση περιεχομένου 4" descr="Εικόνα που περιέχει τατουάζ&#10;&#10;Περιγραφή που δημιουργήθηκε αυτόματα"/>
          <p:cNvPicPr>
            <a:picLocks noGrp="1" noChangeAspect="1"/>
          </p:cNvPicPr>
          <p:nvPr>
            <p:ph idx="1"/>
          </p:nvPr>
        </p:nvPicPr>
        <p:blipFill>
          <a:blip r:embed="rId2" cstate="print"/>
          <a:srcRect/>
          <a:stretch>
            <a:fillRect/>
          </a:stretch>
        </p:blipFill>
        <p:spPr>
          <a:xfrm>
            <a:off x="1022508" y="1417638"/>
            <a:ext cx="2776537" cy="2028825"/>
          </a:xfrm>
        </p:spPr>
      </p:pic>
      <p:pic>
        <p:nvPicPr>
          <p:cNvPr id="5124" name="Εικόνα 7" descr="Εικόνα που περιέχει τατουάζ, εσωτερικό&#10;&#10;Περιγραφή που δημιουργήθηκε αυτόματα"/>
          <p:cNvPicPr>
            <a:picLocks noChangeAspect="1"/>
          </p:cNvPicPr>
          <p:nvPr/>
        </p:nvPicPr>
        <p:blipFill>
          <a:blip r:embed="rId3" cstate="print"/>
          <a:srcRect/>
          <a:stretch>
            <a:fillRect/>
          </a:stretch>
        </p:blipFill>
        <p:spPr bwMode="auto">
          <a:xfrm>
            <a:off x="1022507" y="4042885"/>
            <a:ext cx="2776538" cy="2036763"/>
          </a:xfrm>
          <a:prstGeom prst="rect">
            <a:avLst/>
          </a:prstGeom>
          <a:noFill/>
          <a:ln w="9525">
            <a:noFill/>
            <a:miter lim="800000"/>
            <a:headEnd/>
            <a:tailEnd/>
          </a:ln>
        </p:spPr>
      </p:pic>
      <p:sp>
        <p:nvSpPr>
          <p:cNvPr id="5125" name="TextBox 9"/>
          <p:cNvSpPr txBox="1">
            <a:spLocks noChangeArrowheads="1"/>
          </p:cNvSpPr>
          <p:nvPr/>
        </p:nvSpPr>
        <p:spPr bwMode="auto">
          <a:xfrm>
            <a:off x="417511" y="6102688"/>
            <a:ext cx="3341688" cy="460375"/>
          </a:xfrm>
          <a:prstGeom prst="rect">
            <a:avLst/>
          </a:prstGeom>
          <a:noFill/>
          <a:ln w="9525">
            <a:noFill/>
            <a:miter lim="800000"/>
            <a:headEnd/>
            <a:tailEnd/>
          </a:ln>
        </p:spPr>
        <p:txBody>
          <a:bodyPr>
            <a:spAutoFit/>
          </a:bodyPr>
          <a:lstStyle/>
          <a:p>
            <a:r>
              <a:rPr lang="el-GR" sz="2400" b="1" dirty="0">
                <a:latin typeface="Calibri" pitchFamily="34" charset="0"/>
              </a:rPr>
              <a:t>               </a:t>
            </a:r>
            <a:r>
              <a:rPr lang="en-US" sz="2400" b="1" dirty="0">
                <a:latin typeface="Calibri" pitchFamily="34" charset="0"/>
              </a:rPr>
              <a:t>    </a:t>
            </a:r>
            <a:r>
              <a:rPr lang="el-GR" sz="2400" b="1" dirty="0">
                <a:latin typeface="Calibri" pitchFamily="34" charset="0"/>
              </a:rPr>
              <a:t>Βλατίδες</a:t>
            </a:r>
          </a:p>
        </p:txBody>
      </p:sp>
      <p:sp>
        <p:nvSpPr>
          <p:cNvPr id="5126" name="TextBox 10"/>
          <p:cNvSpPr txBox="1">
            <a:spLocks noChangeArrowheads="1"/>
          </p:cNvSpPr>
          <p:nvPr/>
        </p:nvSpPr>
        <p:spPr bwMode="auto">
          <a:xfrm>
            <a:off x="838200" y="3446463"/>
            <a:ext cx="3025775" cy="461962"/>
          </a:xfrm>
          <a:prstGeom prst="rect">
            <a:avLst/>
          </a:prstGeom>
          <a:noFill/>
          <a:ln w="9525">
            <a:noFill/>
            <a:miter lim="800000"/>
            <a:headEnd/>
            <a:tailEnd/>
          </a:ln>
        </p:spPr>
        <p:txBody>
          <a:bodyPr>
            <a:spAutoFit/>
          </a:bodyPr>
          <a:lstStyle/>
          <a:p>
            <a:r>
              <a:rPr lang="el-GR" sz="2400" b="1" dirty="0">
                <a:latin typeface="Calibri" pitchFamily="34" charset="0"/>
              </a:rPr>
              <a:t>        </a:t>
            </a:r>
            <a:r>
              <a:rPr lang="en-US" sz="2400" b="1" dirty="0">
                <a:latin typeface="Calibri" pitchFamily="34" charset="0"/>
              </a:rPr>
              <a:t>   </a:t>
            </a:r>
            <a:r>
              <a:rPr lang="el-GR" sz="2400" b="1" dirty="0">
                <a:latin typeface="Calibri" pitchFamily="34" charset="0"/>
              </a:rPr>
              <a:t>   Κηλίδες </a:t>
            </a:r>
          </a:p>
        </p:txBody>
      </p:sp>
      <p:pic>
        <p:nvPicPr>
          <p:cNvPr id="5128" name="Εικόνα 14"/>
          <p:cNvPicPr>
            <a:picLocks noChangeAspect="1"/>
          </p:cNvPicPr>
          <p:nvPr/>
        </p:nvPicPr>
        <p:blipFill>
          <a:blip r:embed="rId4" cstate="print"/>
          <a:srcRect/>
          <a:stretch>
            <a:fillRect/>
          </a:stretch>
        </p:blipFill>
        <p:spPr bwMode="auto">
          <a:xfrm>
            <a:off x="8392954" y="1440498"/>
            <a:ext cx="2776537" cy="2030412"/>
          </a:xfrm>
          <a:prstGeom prst="rect">
            <a:avLst/>
          </a:prstGeom>
          <a:noFill/>
          <a:ln w="9525">
            <a:noFill/>
            <a:miter lim="800000"/>
            <a:headEnd/>
            <a:tailEnd/>
          </a:ln>
        </p:spPr>
      </p:pic>
      <p:pic>
        <p:nvPicPr>
          <p:cNvPr id="5129" name="Εικόνα 16" descr="Εικόνα που περιέχει τατουάζ, άτομο, εσωτερικό&#10;&#10;Περιγραφή που δημιουργήθηκε αυτόματα"/>
          <p:cNvPicPr>
            <a:picLocks noChangeAspect="1"/>
          </p:cNvPicPr>
          <p:nvPr/>
        </p:nvPicPr>
        <p:blipFill>
          <a:blip r:embed="rId5" cstate="print"/>
          <a:srcRect/>
          <a:stretch>
            <a:fillRect/>
          </a:stretch>
        </p:blipFill>
        <p:spPr bwMode="auto">
          <a:xfrm>
            <a:off x="8392954" y="4101941"/>
            <a:ext cx="2776538" cy="2030412"/>
          </a:xfrm>
          <a:prstGeom prst="rect">
            <a:avLst/>
          </a:prstGeom>
          <a:noFill/>
          <a:ln w="9525">
            <a:noFill/>
            <a:miter lim="800000"/>
            <a:headEnd/>
            <a:tailEnd/>
          </a:ln>
        </p:spPr>
      </p:pic>
      <p:sp>
        <p:nvSpPr>
          <p:cNvPr id="5130" name="TextBox 18"/>
          <p:cNvSpPr txBox="1">
            <a:spLocks noChangeArrowheads="1"/>
          </p:cNvSpPr>
          <p:nvPr/>
        </p:nvSpPr>
        <p:spPr bwMode="auto">
          <a:xfrm>
            <a:off x="8081963" y="6099175"/>
            <a:ext cx="2619375" cy="461963"/>
          </a:xfrm>
          <a:prstGeom prst="rect">
            <a:avLst/>
          </a:prstGeom>
          <a:noFill/>
          <a:ln w="9525">
            <a:noFill/>
            <a:miter lim="800000"/>
            <a:headEnd/>
            <a:tailEnd/>
          </a:ln>
        </p:spPr>
        <p:txBody>
          <a:bodyPr>
            <a:spAutoFit/>
          </a:bodyPr>
          <a:lstStyle/>
          <a:p>
            <a:r>
              <a:rPr lang="el-GR" sz="2400" b="1" dirty="0">
                <a:latin typeface="Calibri" pitchFamily="34" charset="0"/>
              </a:rPr>
              <a:t>       </a:t>
            </a:r>
            <a:r>
              <a:rPr lang="en-US" sz="2400" b="1" dirty="0">
                <a:latin typeface="Calibri" pitchFamily="34" charset="0"/>
              </a:rPr>
              <a:t>     </a:t>
            </a:r>
            <a:r>
              <a:rPr lang="el-GR" sz="2400" b="1" dirty="0">
                <a:latin typeface="Calibri" pitchFamily="34" charset="0"/>
              </a:rPr>
              <a:t> </a:t>
            </a:r>
            <a:r>
              <a:rPr lang="el-GR" sz="2400" b="1" dirty="0" err="1">
                <a:latin typeface="Calibri" pitchFamily="34" charset="0"/>
              </a:rPr>
              <a:t>Πετέχειες</a:t>
            </a:r>
            <a:endParaRPr lang="el-GR" sz="2400" b="1" dirty="0">
              <a:latin typeface="Calibri" pitchFamily="34" charset="0"/>
            </a:endParaRPr>
          </a:p>
        </p:txBody>
      </p:sp>
      <p:sp>
        <p:nvSpPr>
          <p:cNvPr id="5131" name="TextBox 19"/>
          <p:cNvSpPr txBox="1">
            <a:spLocks noChangeArrowheads="1"/>
          </p:cNvSpPr>
          <p:nvPr/>
        </p:nvSpPr>
        <p:spPr bwMode="auto">
          <a:xfrm>
            <a:off x="8704419" y="3470910"/>
            <a:ext cx="2935288" cy="461963"/>
          </a:xfrm>
          <a:prstGeom prst="rect">
            <a:avLst/>
          </a:prstGeom>
          <a:noFill/>
          <a:ln w="9525">
            <a:noFill/>
            <a:miter lim="800000"/>
            <a:headEnd/>
            <a:tailEnd/>
          </a:ln>
        </p:spPr>
        <p:txBody>
          <a:bodyPr>
            <a:spAutoFit/>
          </a:bodyPr>
          <a:lstStyle/>
          <a:p>
            <a:r>
              <a:rPr lang="en-US" sz="2400" b="1" dirty="0">
                <a:latin typeface="Calibri" pitchFamily="34" charset="0"/>
              </a:rPr>
              <a:t>     </a:t>
            </a:r>
            <a:r>
              <a:rPr lang="el-GR" sz="2400" b="1" dirty="0">
                <a:latin typeface="Calibri" pitchFamily="34" charset="0"/>
              </a:rPr>
              <a:t>Πορφύρα</a:t>
            </a:r>
          </a:p>
        </p:txBody>
      </p:sp>
      <p:cxnSp>
        <p:nvCxnSpPr>
          <p:cNvPr id="13" name="3 - Ευθεία γραμμή σύνδεσης">
            <a:extLst>
              <a:ext uri="{FF2B5EF4-FFF2-40B4-BE49-F238E27FC236}">
                <a16:creationId xmlns:a16="http://schemas.microsoft.com/office/drawing/2014/main" xmlns="" id="{EC61ECDE-7B29-4CAD-80AA-BDC8745A570B}"/>
              </a:ext>
            </a:extLst>
          </p:cNvPr>
          <p:cNvCxnSpPr/>
          <p:nvPr/>
        </p:nvCxnSpPr>
        <p:spPr>
          <a:xfrm flipV="1">
            <a:off x="776288" y="961866"/>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8" name="Εικόνα 7" descr="Εικόνα που περιέχει φαγητό, ποτό, εσωτερικό&#10;&#10;Περιγραφή που δημιουργήθηκε αυτόματα">
            <a:extLst>
              <a:ext uri="{FF2B5EF4-FFF2-40B4-BE49-F238E27FC236}">
                <a16:creationId xmlns:a16="http://schemas.microsoft.com/office/drawing/2014/main" xmlns="" id="{54F76F48-AC4E-4495-A49A-B80E6B623F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2656" y="1431766"/>
            <a:ext cx="2776537" cy="2030411"/>
          </a:xfrm>
          <a:prstGeom prst="rect">
            <a:avLst/>
          </a:prstGeom>
        </p:spPr>
      </p:pic>
      <p:pic>
        <p:nvPicPr>
          <p:cNvPr id="10" name="Εικόνα 9" descr="Εικόνα που περιέχει άτομο, άνδρας, εσωτερικό, τοίχος&#10;&#10;Περιγραφή που δημιουργήθηκε αυτόματα">
            <a:extLst>
              <a:ext uri="{FF2B5EF4-FFF2-40B4-BE49-F238E27FC236}">
                <a16:creationId xmlns:a16="http://schemas.microsoft.com/office/drawing/2014/main" xmlns="" id="{B9DED841-C893-4CFC-B268-89BC1BC93A4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42656" y="4101942"/>
            <a:ext cx="2776537" cy="2030411"/>
          </a:xfrm>
          <a:prstGeom prst="rect">
            <a:avLst/>
          </a:prstGeom>
        </p:spPr>
      </p:pic>
      <p:sp>
        <p:nvSpPr>
          <p:cNvPr id="11" name="TextBox 10">
            <a:extLst>
              <a:ext uri="{FF2B5EF4-FFF2-40B4-BE49-F238E27FC236}">
                <a16:creationId xmlns:a16="http://schemas.microsoft.com/office/drawing/2014/main" xmlns="" id="{2F41B3A6-DB31-4EFF-A1B2-5622F14ECFEB}"/>
              </a:ext>
            </a:extLst>
          </p:cNvPr>
          <p:cNvSpPr txBox="1"/>
          <p:nvPr/>
        </p:nvSpPr>
        <p:spPr>
          <a:xfrm>
            <a:off x="4779248" y="3452973"/>
            <a:ext cx="2633504" cy="461665"/>
          </a:xfrm>
          <a:prstGeom prst="rect">
            <a:avLst/>
          </a:prstGeom>
          <a:noFill/>
        </p:spPr>
        <p:txBody>
          <a:bodyPr wrap="square" rtlCol="0">
            <a:spAutoFit/>
          </a:bodyPr>
          <a:lstStyle/>
          <a:p>
            <a:r>
              <a:rPr lang="el-GR" sz="2400" b="1" dirty="0">
                <a:latin typeface="+mn-lt"/>
              </a:rPr>
              <a:t>      Φυσαλίδες</a:t>
            </a:r>
            <a:r>
              <a:rPr lang="el-GR" sz="2400" dirty="0">
                <a:latin typeface="+mn-lt"/>
              </a:rPr>
              <a:t> </a:t>
            </a:r>
            <a:endParaRPr lang="en-US" sz="2400" dirty="0">
              <a:latin typeface="+mn-lt"/>
            </a:endParaRPr>
          </a:p>
        </p:txBody>
      </p:sp>
      <p:sp>
        <p:nvSpPr>
          <p:cNvPr id="12" name="TextBox 11">
            <a:extLst>
              <a:ext uri="{FF2B5EF4-FFF2-40B4-BE49-F238E27FC236}">
                <a16:creationId xmlns:a16="http://schemas.microsoft.com/office/drawing/2014/main" xmlns="" id="{334EBB96-2161-4972-BB43-83EFA4C339A7}"/>
              </a:ext>
            </a:extLst>
          </p:cNvPr>
          <p:cNvSpPr txBox="1"/>
          <p:nvPr/>
        </p:nvSpPr>
        <p:spPr>
          <a:xfrm>
            <a:off x="4632960" y="6099175"/>
            <a:ext cx="2980849" cy="461665"/>
          </a:xfrm>
          <a:prstGeom prst="rect">
            <a:avLst/>
          </a:prstGeom>
          <a:noFill/>
        </p:spPr>
        <p:txBody>
          <a:bodyPr wrap="square" rtlCol="0">
            <a:spAutoFit/>
          </a:bodyPr>
          <a:lstStyle/>
          <a:p>
            <a:r>
              <a:rPr lang="el-GR" sz="2400" b="1" dirty="0">
                <a:latin typeface="+mn-lt"/>
              </a:rPr>
              <a:t>          Φλύκταινα</a:t>
            </a:r>
            <a:r>
              <a:rPr lang="el-GR" dirty="0"/>
              <a: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Τίτλος"/>
          <p:cNvSpPr>
            <a:spLocks noGrp="1"/>
          </p:cNvSpPr>
          <p:nvPr>
            <p:ph type="title"/>
          </p:nvPr>
        </p:nvSpPr>
        <p:spPr>
          <a:xfrm>
            <a:off x="838200" y="255588"/>
            <a:ext cx="10515600" cy="1325562"/>
          </a:xfrm>
        </p:spPr>
        <p:txBody>
          <a:bodyPr/>
          <a:lstStyle/>
          <a:p>
            <a:pPr algn="ctr" eaLnBrk="1" hangingPunct="1"/>
            <a:r>
              <a:rPr lang="en-US" sz="3200" b="1" dirty="0">
                <a:solidFill>
                  <a:srgbClr val="DA1F28"/>
                </a:solidFill>
                <a:latin typeface="Calibri" pitchFamily="34" charset="0"/>
              </a:rPr>
              <a:t>11</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παρειάς, άκρων χεριών, άκρων ποδιών με συνοδό πυρετό</a:t>
            </a:r>
            <a:endParaRPr lang="el-GR" dirty="0"/>
          </a:p>
        </p:txBody>
      </p:sp>
      <p:sp>
        <p:nvSpPr>
          <p:cNvPr id="3" name="2 - Θέση περιεχομένου"/>
          <p:cNvSpPr>
            <a:spLocks noGrp="1"/>
          </p:cNvSpPr>
          <p:nvPr>
            <p:ph idx="1"/>
          </p:nvPr>
        </p:nvSpPr>
        <p:spPr>
          <a:xfrm>
            <a:off x="838200" y="1825625"/>
            <a:ext cx="9825038" cy="4233863"/>
          </a:xfrm>
        </p:spPr>
        <p:txBody>
          <a:bodyPr rtlCol="0">
            <a:normAutofit fontScale="85000" lnSpcReduction="20000"/>
          </a:bodyPr>
          <a:lstStyle/>
          <a:p>
            <a:pPr eaLnBrk="1" fontAlgn="auto" hangingPunct="1">
              <a:spcAft>
                <a:spcPts val="0"/>
              </a:spcAft>
              <a:buFont typeface="Wingdings" pitchFamily="2" charset="2"/>
              <a:buChar char="Ø"/>
              <a:defRPr/>
            </a:pPr>
            <a:r>
              <a:rPr lang="el-GR" sz="3300" b="1" dirty="0"/>
              <a:t>Πως είναι το </a:t>
            </a:r>
            <a:r>
              <a:rPr lang="el-GR" sz="3300" b="1" dirty="0">
                <a:solidFill>
                  <a:srgbClr val="0070C0"/>
                </a:solidFill>
              </a:rPr>
              <a:t>εξάνθημα</a:t>
            </a:r>
            <a:r>
              <a:rPr lang="el-GR" sz="3300" b="1" dirty="0"/>
              <a:t> κατά την κλινική εξέταση;</a:t>
            </a:r>
          </a:p>
          <a:p>
            <a:pPr lvl="1" eaLnBrk="1" fontAlgn="auto" hangingPunct="1">
              <a:spcAft>
                <a:spcPts val="0"/>
              </a:spcAft>
              <a:buFont typeface="Wingdings" pitchFamily="2" charset="2"/>
              <a:buChar char="ü"/>
              <a:defRPr/>
            </a:pPr>
            <a:r>
              <a:rPr lang="el-GR" sz="2800" b="1" dirty="0">
                <a:solidFill>
                  <a:schemeClr val="accent6"/>
                </a:solidFill>
              </a:rPr>
              <a:t>Εντόπιση</a:t>
            </a:r>
            <a:r>
              <a:rPr lang="el-GR" sz="2800" dirty="0"/>
              <a:t>: βλεννογόνος παρειών και γλώσσας, άκρα χέρια, πόδια</a:t>
            </a:r>
            <a:endParaRPr lang="el-GR" sz="2800" u="sng" dirty="0">
              <a:solidFill>
                <a:srgbClr val="C00000"/>
              </a:solidFill>
              <a:effectLst>
                <a:outerShdw blurRad="38100" dist="38100" dir="2700000" algn="tl">
                  <a:srgbClr val="000000">
                    <a:alpha val="43137"/>
                  </a:srgbClr>
                </a:outerShdw>
              </a:effectLst>
            </a:endParaRPr>
          </a:p>
          <a:p>
            <a:pPr lvl="1" eaLnBrk="1" fontAlgn="auto" hangingPunct="1">
              <a:spcAft>
                <a:spcPts val="0"/>
              </a:spcAft>
              <a:buFont typeface="Wingdings" pitchFamily="2" charset="2"/>
              <a:buChar char="ü"/>
              <a:defRPr/>
            </a:pPr>
            <a:r>
              <a:rPr lang="el-GR" sz="2800" dirty="0"/>
              <a:t>Το εξάνθημα στα άκρα χέρια και πόδια αρχικά μπορεί να είναι </a:t>
            </a:r>
            <a:r>
              <a:rPr lang="el-GR" sz="2800" dirty="0" err="1"/>
              <a:t>κηλιδοβλατιδώδες</a:t>
            </a:r>
            <a:r>
              <a:rPr lang="el-GR" sz="2800" dirty="0"/>
              <a:t> και να εξελιχθεί σε φυσαλιδώδες</a:t>
            </a:r>
          </a:p>
          <a:p>
            <a:pPr lvl="1" eaLnBrk="1" fontAlgn="auto" hangingPunct="1">
              <a:spcAft>
                <a:spcPts val="0"/>
              </a:spcAft>
              <a:buFont typeface="Wingdings" pitchFamily="2" charset="2"/>
              <a:buChar char="ü"/>
              <a:defRPr/>
            </a:pPr>
            <a:r>
              <a:rPr lang="el-GR" sz="2800" dirty="0"/>
              <a:t>Μπορεί να είναι </a:t>
            </a:r>
            <a:r>
              <a:rPr lang="el-GR" sz="2800" b="1" dirty="0">
                <a:solidFill>
                  <a:schemeClr val="accent6"/>
                </a:solidFill>
              </a:rPr>
              <a:t>επώδυνο</a:t>
            </a:r>
          </a:p>
          <a:p>
            <a:pPr lvl="1" eaLnBrk="1" fontAlgn="auto" hangingPunct="1">
              <a:spcAft>
                <a:spcPts val="0"/>
              </a:spcAft>
              <a:buFont typeface="Wingdings" pitchFamily="2" charset="2"/>
              <a:buChar char="ü"/>
              <a:defRPr/>
            </a:pPr>
            <a:r>
              <a:rPr lang="el-GR" sz="2800" dirty="0"/>
              <a:t>ΟΧΙ κνησμός</a:t>
            </a:r>
          </a:p>
          <a:p>
            <a:pPr lvl="1" eaLnBrk="1" fontAlgn="auto" hangingPunct="1">
              <a:spcAft>
                <a:spcPts val="0"/>
              </a:spcAft>
              <a:buFont typeface="Arial" panose="020B0604020202020204" pitchFamily="34" charset="0"/>
              <a:buNone/>
              <a:defRPr/>
            </a:pPr>
            <a:endParaRPr lang="el-GR" dirty="0"/>
          </a:p>
          <a:p>
            <a:pPr eaLnBrk="1" fontAlgn="auto" hangingPunct="1">
              <a:spcAft>
                <a:spcPts val="0"/>
              </a:spcAft>
              <a:buFont typeface="Wingdings" pitchFamily="2" charset="2"/>
              <a:buChar char="Ø"/>
              <a:defRPr/>
            </a:pPr>
            <a:r>
              <a:rPr lang="el-GR" sz="3300" b="1" dirty="0"/>
              <a:t>Συνυπάρχει </a:t>
            </a:r>
            <a:r>
              <a:rPr lang="el-GR" sz="3300" b="1" dirty="0">
                <a:solidFill>
                  <a:srgbClr val="0070C0"/>
                </a:solidFill>
              </a:rPr>
              <a:t>πυρετός</a:t>
            </a:r>
            <a:r>
              <a:rPr lang="el-GR" sz="3300" b="1" dirty="0"/>
              <a:t>;</a:t>
            </a:r>
          </a:p>
          <a:p>
            <a:pPr lvl="1" eaLnBrk="1" fontAlgn="auto" hangingPunct="1">
              <a:spcAft>
                <a:spcPts val="0"/>
              </a:spcAft>
              <a:buFont typeface="Wingdings" pitchFamily="2" charset="2"/>
              <a:buChar char="ü"/>
              <a:defRPr/>
            </a:pPr>
            <a:r>
              <a:rPr lang="el-GR" sz="2800" dirty="0"/>
              <a:t>Μπορεί να συνυπάρχει πυρετός</a:t>
            </a:r>
          </a:p>
          <a:p>
            <a:pPr lvl="1" eaLnBrk="1" fontAlgn="auto" hangingPunct="1">
              <a:spcAft>
                <a:spcPts val="0"/>
              </a:spcAft>
              <a:buFont typeface="Arial" panose="020B0604020202020204" pitchFamily="34" charset="0"/>
              <a:buNone/>
              <a:defRPr/>
            </a:pPr>
            <a:endParaRPr lang="en-US" dirty="0"/>
          </a:p>
          <a:p>
            <a:pPr eaLnBrk="1" fontAlgn="auto" hangingPunct="1">
              <a:spcAft>
                <a:spcPts val="0"/>
              </a:spcAft>
              <a:buFont typeface="Wingdings" pitchFamily="2" charset="2"/>
              <a:buChar char="Ø"/>
              <a:defRPr/>
            </a:pPr>
            <a:r>
              <a:rPr lang="el-GR" sz="3300" b="1" dirty="0"/>
              <a:t>Υπάρχουν άλλα </a:t>
            </a:r>
            <a:r>
              <a:rPr lang="el-GR" sz="3300" b="1" dirty="0" err="1">
                <a:solidFill>
                  <a:srgbClr val="0070C0"/>
                </a:solidFill>
              </a:rPr>
              <a:t>συνοδά</a:t>
            </a:r>
            <a:r>
              <a:rPr lang="el-GR" sz="3300" b="1" dirty="0">
                <a:solidFill>
                  <a:srgbClr val="0070C0"/>
                </a:solidFill>
              </a:rPr>
              <a:t> συμπτώματα</a:t>
            </a:r>
            <a:r>
              <a:rPr lang="el-GR" sz="3300" b="1" dirty="0"/>
              <a:t>;</a:t>
            </a:r>
          </a:p>
          <a:p>
            <a:pPr lvl="1" eaLnBrk="1" fontAlgn="auto" hangingPunct="1">
              <a:spcAft>
                <a:spcPts val="0"/>
              </a:spcAft>
              <a:buFont typeface="Wingdings" pitchFamily="2" charset="2"/>
              <a:buChar char="ü"/>
              <a:defRPr/>
            </a:pPr>
            <a:r>
              <a:rPr lang="el-GR" sz="2800" dirty="0"/>
              <a:t>Απώλεια όρεξης, πονόλαιμος, δυσκολία στη σίτιση</a:t>
            </a:r>
          </a:p>
          <a:p>
            <a:pPr eaLnBrk="1" fontAlgn="auto" hangingPunct="1">
              <a:spcAft>
                <a:spcPts val="0"/>
              </a:spcAft>
              <a:buFont typeface="Arial" panose="020B0604020202020204" pitchFamily="34" charset="0"/>
              <a:buChar char="•"/>
              <a:defRPr/>
            </a:pPr>
            <a:endParaRPr lang="el-GR" dirty="0"/>
          </a:p>
        </p:txBody>
      </p:sp>
      <p:cxnSp>
        <p:nvCxnSpPr>
          <p:cNvPr id="4" name="3 - Ευθεία γραμμή σύνδεσης"/>
          <p:cNvCxnSpPr/>
          <p:nvPr/>
        </p:nvCxnSpPr>
        <p:spPr>
          <a:xfrm flipV="1">
            <a:off x="750888" y="1433513"/>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0965" name="4 - Θέση περιεχομένου" descr="coxsackie 1.jpg"/>
          <p:cNvPicPr>
            <a:picLocks noChangeAspect="1"/>
          </p:cNvPicPr>
          <p:nvPr/>
        </p:nvPicPr>
        <p:blipFill>
          <a:blip r:embed="rId3" cstate="print"/>
          <a:srcRect/>
          <a:stretch>
            <a:fillRect/>
          </a:stretch>
        </p:blipFill>
        <p:spPr bwMode="auto">
          <a:xfrm>
            <a:off x="8636000" y="4090988"/>
            <a:ext cx="2954338" cy="1992312"/>
          </a:xfrm>
          <a:prstGeom prst="rect">
            <a:avLst/>
          </a:prstGeom>
          <a:noFill/>
          <a:ln w="9525">
            <a:noFill/>
            <a:miter lim="800000"/>
            <a:headEnd/>
            <a:tailEnd/>
          </a:ln>
        </p:spPr>
      </p:pic>
      <p:pic>
        <p:nvPicPr>
          <p:cNvPr id="40966" name="5 - Εικόνα" descr="coxsackie 2.jpg"/>
          <p:cNvPicPr>
            <a:picLocks noChangeAspect="1"/>
          </p:cNvPicPr>
          <p:nvPr/>
        </p:nvPicPr>
        <p:blipFill>
          <a:blip r:embed="rId4" cstate="print"/>
          <a:srcRect/>
          <a:stretch>
            <a:fillRect/>
          </a:stretch>
        </p:blipFill>
        <p:spPr bwMode="auto">
          <a:xfrm>
            <a:off x="9840913" y="2193925"/>
            <a:ext cx="2149475" cy="1603375"/>
          </a:xfrm>
          <a:prstGeom prst="rect">
            <a:avLst/>
          </a:prstGeom>
          <a:noFill/>
          <a:ln w="9525">
            <a:noFill/>
            <a:miter lim="800000"/>
            <a:headEnd/>
            <a:tailEnd/>
          </a:ln>
        </p:spPr>
      </p:pic>
      <p:sp>
        <p:nvSpPr>
          <p:cNvPr id="7" name="6 - TextBox"/>
          <p:cNvSpPr txBox="1"/>
          <p:nvPr/>
        </p:nvSpPr>
        <p:spPr>
          <a:xfrm>
            <a:off x="3805238" y="5954713"/>
            <a:ext cx="3384550" cy="522287"/>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800" b="1" dirty="0">
                <a:solidFill>
                  <a:schemeClr val="bg1"/>
                </a:solidFill>
                <a:effectLst>
                  <a:outerShdw blurRad="38100" dist="38100" dir="2700000" algn="tl">
                    <a:srgbClr val="000000">
                      <a:alpha val="43137"/>
                    </a:srgbClr>
                  </a:outerShdw>
                </a:effectLst>
              </a:rPr>
              <a:t>Πιθανή διάγνωση;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Τίτλος"/>
          <p:cNvSpPr>
            <a:spLocks noGrp="1"/>
          </p:cNvSpPr>
          <p:nvPr>
            <p:ph type="title"/>
          </p:nvPr>
        </p:nvSpPr>
        <p:spPr>
          <a:xfrm>
            <a:off x="493430" y="120650"/>
            <a:ext cx="10515600" cy="1325563"/>
          </a:xfrm>
        </p:spPr>
        <p:txBody>
          <a:bodyPr/>
          <a:lstStyle/>
          <a:p>
            <a:pPr algn="ctr" eaLnBrk="1" hangingPunct="1"/>
            <a:r>
              <a:rPr lang="en-US" sz="3200" b="1" dirty="0">
                <a:solidFill>
                  <a:srgbClr val="DA1F28"/>
                </a:solidFill>
                <a:latin typeface="Calibri" pitchFamily="34" charset="0"/>
              </a:rPr>
              <a:t>11</a:t>
            </a:r>
            <a:r>
              <a:rPr lang="el-GR" sz="3200" b="1" baseline="30000" dirty="0">
                <a:solidFill>
                  <a:srgbClr val="DA1F28"/>
                </a:solidFill>
                <a:latin typeface="Calibri" pitchFamily="34" charset="0"/>
              </a:rPr>
              <a:t>η</a:t>
            </a:r>
            <a:r>
              <a:rPr lang="el-GR" sz="3200" b="1" dirty="0">
                <a:solidFill>
                  <a:srgbClr val="DA1F28"/>
                </a:solidFill>
                <a:latin typeface="Calibri" pitchFamily="34" charset="0"/>
              </a:rPr>
              <a:t> ΠΕΡΙΠΤΩΣΗ: </a:t>
            </a:r>
            <a:r>
              <a:rPr lang="el-GR" sz="3200" b="1" dirty="0">
                <a:solidFill>
                  <a:srgbClr val="000000"/>
                </a:solidFill>
                <a:latin typeface="Calibri" pitchFamily="34" charset="0"/>
              </a:rPr>
              <a:t>Φυσαλιδώδες εξάνθημα παρειάς, άκρων χεριών, άκρων ποδιών με συνοδό πυρετό</a:t>
            </a:r>
            <a:endParaRPr lang="el-GR" dirty="0"/>
          </a:p>
        </p:txBody>
      </p:sp>
      <p:sp>
        <p:nvSpPr>
          <p:cNvPr id="3" name="2 - Θέση περιεχομένου"/>
          <p:cNvSpPr>
            <a:spLocks noGrp="1"/>
          </p:cNvSpPr>
          <p:nvPr>
            <p:ph idx="1"/>
          </p:nvPr>
        </p:nvSpPr>
        <p:spPr>
          <a:xfrm>
            <a:off x="747713" y="2219325"/>
            <a:ext cx="8112125" cy="4541838"/>
          </a:xfrm>
        </p:spPr>
        <p:txBody>
          <a:bodyPr rtlCol="0">
            <a:normAutofit fontScale="92500" lnSpcReduction="20000"/>
          </a:bodyPr>
          <a:lstStyle/>
          <a:p>
            <a:pPr eaLnBrk="1" fontAlgn="auto" hangingPunct="1">
              <a:spcAft>
                <a:spcPts val="0"/>
              </a:spcAft>
              <a:buFont typeface="Wingdings" pitchFamily="2" charset="2"/>
              <a:buChar char="Ø"/>
              <a:defRPr/>
            </a:pPr>
            <a:r>
              <a:rPr lang="el-GR" b="1" dirty="0"/>
              <a:t>Δι</a:t>
            </a:r>
            <a:r>
              <a:rPr lang="el-GR" sz="2600" b="1" dirty="0"/>
              <a:t>άγνωση</a:t>
            </a:r>
            <a:r>
              <a:rPr lang="el-GR" sz="2600" dirty="0"/>
              <a:t>:</a:t>
            </a:r>
            <a:r>
              <a:rPr lang="el-GR" sz="2600" dirty="0">
                <a:solidFill>
                  <a:srgbClr val="0070C0"/>
                </a:solidFill>
              </a:rPr>
              <a:t> </a:t>
            </a:r>
            <a:r>
              <a:rPr lang="el-GR" sz="2600" b="1" dirty="0">
                <a:solidFill>
                  <a:srgbClr val="0070C0"/>
                </a:solidFill>
              </a:rPr>
              <a:t>κλινική</a:t>
            </a:r>
          </a:p>
          <a:p>
            <a:pPr lvl="1" eaLnBrk="1" fontAlgn="auto" hangingPunct="1">
              <a:spcAft>
                <a:spcPts val="0"/>
              </a:spcAft>
              <a:buFont typeface="Wingdings" pitchFamily="2" charset="2"/>
              <a:buChar char="ü"/>
              <a:defRPr/>
            </a:pPr>
            <a:r>
              <a:rPr lang="el-GR" dirty="0"/>
              <a:t>Εργαστηριακή: ορολογική και </a:t>
            </a:r>
            <a:r>
              <a:rPr lang="en-US" dirty="0"/>
              <a:t>PCR</a:t>
            </a:r>
            <a:endParaRPr lang="el-GR" dirty="0"/>
          </a:p>
          <a:p>
            <a:pPr lvl="1" eaLnBrk="1" fontAlgn="auto" hangingPunct="1">
              <a:spcAft>
                <a:spcPts val="0"/>
              </a:spcAft>
              <a:buFont typeface="Arial" panose="020B0604020202020204" pitchFamily="34" charset="0"/>
              <a:buNone/>
              <a:defRPr/>
            </a:pPr>
            <a:endParaRPr lang="en-US" sz="2700" dirty="0"/>
          </a:p>
          <a:p>
            <a:pPr eaLnBrk="1" fontAlgn="auto" hangingPunct="1">
              <a:spcAft>
                <a:spcPts val="0"/>
              </a:spcAft>
              <a:buFont typeface="Arial" panose="020B0604020202020204" pitchFamily="34" charset="0"/>
              <a:buNone/>
              <a:defRPr/>
            </a:pPr>
            <a:endParaRPr lang="el-GR" sz="2700" dirty="0"/>
          </a:p>
          <a:p>
            <a:pPr eaLnBrk="1" fontAlgn="auto" hangingPunct="1">
              <a:spcAft>
                <a:spcPts val="0"/>
              </a:spcAft>
              <a:buFont typeface="Arial" panose="020B0604020202020204" pitchFamily="34" charset="0"/>
              <a:buNone/>
              <a:defRPr/>
            </a:pPr>
            <a:endParaRPr lang="el-GR" sz="2700" dirty="0"/>
          </a:p>
          <a:p>
            <a:pPr eaLnBrk="1" fontAlgn="auto" hangingPunct="1">
              <a:spcAft>
                <a:spcPts val="0"/>
              </a:spcAft>
              <a:buFont typeface="Wingdings" pitchFamily="2" charset="2"/>
              <a:buChar char="Ø"/>
              <a:defRPr/>
            </a:pPr>
            <a:endParaRPr lang="el-GR" sz="2600" b="1" dirty="0"/>
          </a:p>
          <a:p>
            <a:pPr eaLnBrk="1" fontAlgn="auto" hangingPunct="1">
              <a:spcAft>
                <a:spcPts val="0"/>
              </a:spcAft>
              <a:buFont typeface="Wingdings" pitchFamily="2" charset="2"/>
              <a:buChar char="Ø"/>
              <a:defRPr/>
            </a:pPr>
            <a:r>
              <a:rPr lang="el-GR" sz="2600" b="1" dirty="0"/>
              <a:t>Μετάδοση</a:t>
            </a:r>
            <a:r>
              <a:rPr lang="el-GR" sz="2600" dirty="0"/>
              <a:t>:</a:t>
            </a:r>
          </a:p>
          <a:p>
            <a:pPr lvl="1" eaLnBrk="1" fontAlgn="auto" hangingPunct="1">
              <a:spcAft>
                <a:spcPts val="0"/>
              </a:spcAft>
              <a:buFont typeface="Wingdings" pitchFamily="2" charset="2"/>
              <a:buChar char="ü"/>
              <a:defRPr/>
            </a:pPr>
            <a:r>
              <a:rPr lang="el-GR" dirty="0"/>
              <a:t>άμεση επαφή με εκκρίσεις της μύτης, σάλιο</a:t>
            </a:r>
          </a:p>
          <a:p>
            <a:pPr lvl="1" eaLnBrk="1" fontAlgn="auto" hangingPunct="1">
              <a:spcAft>
                <a:spcPts val="0"/>
              </a:spcAft>
              <a:buFont typeface="Wingdings" pitchFamily="2" charset="2"/>
              <a:buChar char="ü"/>
              <a:defRPr/>
            </a:pPr>
            <a:r>
              <a:rPr lang="el-GR" dirty="0"/>
              <a:t>υγρό από φυσαλίδες δέρματος </a:t>
            </a:r>
          </a:p>
          <a:p>
            <a:pPr lvl="1" eaLnBrk="1" fontAlgn="auto" hangingPunct="1">
              <a:spcAft>
                <a:spcPts val="0"/>
              </a:spcAft>
              <a:buFont typeface="Wingdings" pitchFamily="2" charset="2"/>
              <a:buChar char="ü"/>
              <a:defRPr/>
            </a:pPr>
            <a:r>
              <a:rPr lang="el-GR" dirty="0" err="1"/>
              <a:t>εντεροστοματική</a:t>
            </a:r>
            <a:r>
              <a:rPr lang="el-GR" dirty="0"/>
              <a:t> </a:t>
            </a:r>
          </a:p>
          <a:p>
            <a:pPr eaLnBrk="1" fontAlgn="auto" hangingPunct="1">
              <a:spcAft>
                <a:spcPts val="0"/>
              </a:spcAft>
              <a:buFont typeface="Arial" panose="020B0604020202020204" pitchFamily="34" charset="0"/>
              <a:buNone/>
              <a:defRPr/>
            </a:pPr>
            <a:endParaRPr lang="el-GR" dirty="0"/>
          </a:p>
          <a:p>
            <a:pPr eaLnBrk="1" fontAlgn="auto" hangingPunct="1">
              <a:spcAft>
                <a:spcPts val="0"/>
              </a:spcAft>
              <a:buFont typeface="Wingdings" pitchFamily="2" charset="2"/>
              <a:buChar char="Ø"/>
              <a:defRPr/>
            </a:pPr>
            <a:r>
              <a:rPr lang="el-GR" sz="2600" b="1" dirty="0"/>
              <a:t>Θεραπεία</a:t>
            </a:r>
            <a:r>
              <a:rPr lang="el-GR" sz="2600" dirty="0"/>
              <a:t>: </a:t>
            </a:r>
            <a:r>
              <a:rPr lang="el-GR" sz="2600" b="1" dirty="0">
                <a:solidFill>
                  <a:srgbClr val="0070C0"/>
                </a:solidFill>
              </a:rPr>
              <a:t>υποστηρικτική</a:t>
            </a:r>
          </a:p>
          <a:p>
            <a:pPr lvl="1" eaLnBrk="1" fontAlgn="auto" hangingPunct="1">
              <a:spcAft>
                <a:spcPts val="0"/>
              </a:spcAft>
              <a:buFont typeface="Wingdings" pitchFamily="2" charset="2"/>
              <a:buChar char="ü"/>
              <a:defRPr/>
            </a:pPr>
            <a:r>
              <a:rPr lang="el-GR" dirty="0"/>
              <a:t>Αντιπυρετικά, υγρά, γαργάρες με αλατόνερο</a:t>
            </a:r>
          </a:p>
          <a:p>
            <a:pPr eaLnBrk="1" fontAlgn="auto" hangingPunct="1">
              <a:spcAft>
                <a:spcPts val="0"/>
              </a:spcAft>
              <a:buFont typeface="Arial" panose="020B0604020202020204" pitchFamily="34" charset="0"/>
              <a:buChar char="•"/>
              <a:defRPr/>
            </a:pPr>
            <a:endParaRPr lang="el-GR" dirty="0"/>
          </a:p>
        </p:txBody>
      </p:sp>
      <p:cxnSp>
        <p:nvCxnSpPr>
          <p:cNvPr id="4" name="3 - Ευθεία γραμμή σύνδεσης"/>
          <p:cNvCxnSpPr/>
          <p:nvPr/>
        </p:nvCxnSpPr>
        <p:spPr>
          <a:xfrm flipV="1">
            <a:off x="750888" y="1312863"/>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1989" name="4 - Εικόνα" descr="coxsackie 3.jpg"/>
          <p:cNvPicPr>
            <a:picLocks noChangeAspect="1"/>
          </p:cNvPicPr>
          <p:nvPr/>
        </p:nvPicPr>
        <p:blipFill>
          <a:blip r:embed="rId3" cstate="print"/>
          <a:srcRect/>
          <a:stretch>
            <a:fillRect/>
          </a:stretch>
        </p:blipFill>
        <p:spPr bwMode="auto">
          <a:xfrm>
            <a:off x="8574088" y="3432175"/>
            <a:ext cx="3343275" cy="3236913"/>
          </a:xfrm>
          <a:prstGeom prst="rect">
            <a:avLst/>
          </a:prstGeom>
          <a:noFill/>
          <a:ln w="9525">
            <a:noFill/>
            <a:miter lim="800000"/>
            <a:headEnd/>
            <a:tailEnd/>
          </a:ln>
        </p:spPr>
      </p:pic>
      <p:sp>
        <p:nvSpPr>
          <p:cNvPr id="41990" name="5 - TextBox"/>
          <p:cNvSpPr txBox="1">
            <a:spLocks noChangeArrowheads="1"/>
          </p:cNvSpPr>
          <p:nvPr/>
        </p:nvSpPr>
        <p:spPr bwMode="auto">
          <a:xfrm>
            <a:off x="8551863" y="2984500"/>
            <a:ext cx="3349625" cy="400050"/>
          </a:xfrm>
          <a:prstGeom prst="rect">
            <a:avLst/>
          </a:prstGeom>
          <a:noFill/>
          <a:ln w="9525">
            <a:noFill/>
            <a:miter lim="800000"/>
            <a:headEnd/>
            <a:tailEnd/>
          </a:ln>
        </p:spPr>
        <p:txBody>
          <a:bodyPr>
            <a:spAutoFit/>
          </a:bodyPr>
          <a:lstStyle/>
          <a:p>
            <a:r>
              <a:rPr lang="el-GR" sz="2000" b="1">
                <a:latin typeface="Calibri" pitchFamily="34" charset="0"/>
              </a:rPr>
              <a:t>Χρόνος επώασης</a:t>
            </a:r>
            <a:r>
              <a:rPr lang="el-GR" sz="2000">
                <a:latin typeface="Calibri" pitchFamily="34" charset="0"/>
              </a:rPr>
              <a:t>: </a:t>
            </a:r>
            <a:r>
              <a:rPr lang="el-GR" sz="2000" b="1">
                <a:solidFill>
                  <a:srgbClr val="0070C0"/>
                </a:solidFill>
                <a:latin typeface="Calibri" pitchFamily="34" charset="0"/>
              </a:rPr>
              <a:t>3-7 ημέρες</a:t>
            </a:r>
          </a:p>
        </p:txBody>
      </p:sp>
      <p:sp>
        <p:nvSpPr>
          <p:cNvPr id="7" name="6 - TextBox"/>
          <p:cNvSpPr txBox="1"/>
          <p:nvPr/>
        </p:nvSpPr>
        <p:spPr>
          <a:xfrm>
            <a:off x="854075" y="3070225"/>
            <a:ext cx="7554913" cy="1016000"/>
          </a:xfrm>
          <a:prstGeom prst="rect">
            <a:avLst/>
          </a:prstGeom>
          <a:ln/>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000" b="1" dirty="0"/>
              <a:t>Η λοίμωξη εκδηλώνεται πιο συχνά </a:t>
            </a:r>
            <a:r>
              <a:rPr lang="el-GR" sz="2000" b="1" dirty="0">
                <a:solidFill>
                  <a:schemeClr val="bg1"/>
                </a:solidFill>
                <a:effectLst>
                  <a:outerShdw blurRad="38100" dist="38100" dir="2700000" algn="tl">
                    <a:srgbClr val="000000">
                      <a:alpha val="43137"/>
                    </a:srgbClr>
                  </a:outerShdw>
                </a:effectLst>
              </a:rPr>
              <a:t>σε παιδιά </a:t>
            </a:r>
            <a:r>
              <a:rPr lang="el-GR" sz="2000" b="1" dirty="0">
                <a:solidFill>
                  <a:srgbClr val="FFFF00"/>
                </a:solidFill>
                <a:effectLst>
                  <a:outerShdw blurRad="38100" dist="38100" dir="2700000" algn="tl">
                    <a:srgbClr val="000000">
                      <a:alpha val="43137"/>
                    </a:srgbClr>
                  </a:outerShdw>
                </a:effectLst>
              </a:rPr>
              <a:t>&lt; 10 ετών</a:t>
            </a:r>
            <a:r>
              <a:rPr lang="el-GR" sz="2000" b="1" dirty="0">
                <a:solidFill>
                  <a:schemeClr val="bg1"/>
                </a:solidFill>
                <a:effectLst>
                  <a:outerShdw blurRad="38100" dist="38100" dir="2700000" algn="tl">
                    <a:srgbClr val="000000">
                      <a:alpha val="43137"/>
                    </a:srgbClr>
                  </a:outerShdw>
                </a:effectLst>
              </a:rPr>
              <a:t>. </a:t>
            </a:r>
          </a:p>
          <a:p>
            <a:pPr algn="ctr" fontAlgn="auto">
              <a:spcBef>
                <a:spcPts val="0"/>
              </a:spcBef>
              <a:spcAft>
                <a:spcPts val="0"/>
              </a:spcAft>
              <a:defRPr/>
            </a:pPr>
            <a:endParaRPr lang="el-GR" sz="2000" b="1" dirty="0">
              <a:solidFill>
                <a:srgbClr val="002060"/>
              </a:solidFill>
              <a:effectLst>
                <a:outerShdw blurRad="38100" dist="38100" dir="2700000" algn="tl">
                  <a:srgbClr val="000000">
                    <a:alpha val="43137"/>
                  </a:srgbClr>
                </a:outerShdw>
              </a:effectLst>
            </a:endParaRPr>
          </a:p>
          <a:p>
            <a:pPr algn="ctr" fontAlgn="auto">
              <a:spcBef>
                <a:spcPts val="0"/>
              </a:spcBef>
              <a:spcAft>
                <a:spcPts val="0"/>
              </a:spcAft>
              <a:defRPr/>
            </a:pPr>
            <a:r>
              <a:rPr lang="el-GR" sz="2000" b="1" dirty="0"/>
              <a:t>Επιδημίες συνήθως έχουμε το </a:t>
            </a:r>
            <a:r>
              <a:rPr lang="el-GR" sz="2000" b="1" dirty="0">
                <a:solidFill>
                  <a:srgbClr val="FFFF00"/>
                </a:solidFill>
                <a:effectLst>
                  <a:outerShdw blurRad="38100" dist="38100" dir="2700000" algn="tl">
                    <a:srgbClr val="000000">
                      <a:alpha val="43137"/>
                    </a:srgbClr>
                  </a:outerShdw>
                </a:effectLst>
              </a:rPr>
              <a:t>καλοκαίρι</a:t>
            </a:r>
            <a:r>
              <a:rPr lang="el-GR" sz="2000" b="1" dirty="0"/>
              <a:t> και νωρίς το </a:t>
            </a:r>
            <a:r>
              <a:rPr lang="el-GR" sz="2000" b="1" dirty="0">
                <a:solidFill>
                  <a:srgbClr val="FFFF00"/>
                </a:solidFill>
                <a:effectLst>
                  <a:outerShdw blurRad="38100" dist="38100" dir="2700000" algn="tl">
                    <a:srgbClr val="000000">
                      <a:alpha val="43137"/>
                    </a:srgbClr>
                  </a:outerShdw>
                </a:effectLst>
              </a:rPr>
              <a:t>φθινόπωρο</a:t>
            </a:r>
            <a:r>
              <a:rPr lang="el-GR" sz="2000" b="1" dirty="0">
                <a:solidFill>
                  <a:schemeClr val="bg1"/>
                </a:solidFill>
              </a:rPr>
              <a:t>.</a:t>
            </a:r>
          </a:p>
        </p:txBody>
      </p:sp>
      <p:sp>
        <p:nvSpPr>
          <p:cNvPr id="8" name="7 - Ελλειψοειδής επεξήγηση"/>
          <p:cNvSpPr/>
          <p:nvPr/>
        </p:nvSpPr>
        <p:spPr>
          <a:xfrm>
            <a:off x="5584825" y="5260975"/>
            <a:ext cx="2570163" cy="974725"/>
          </a:xfrm>
          <a:prstGeom prst="wedgeEllipseCallout">
            <a:avLst>
              <a:gd name="adj1" fmla="val -70955"/>
              <a:gd name="adj2" fmla="val 47227"/>
            </a:avLst>
          </a:prstGeom>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l-GR" sz="2000" dirty="0">
                <a:solidFill>
                  <a:schemeClr val="bg1"/>
                </a:solidFill>
              </a:rPr>
              <a:t>!</a:t>
            </a:r>
            <a:r>
              <a:rPr lang="el-GR" sz="2000" b="1" dirty="0">
                <a:solidFill>
                  <a:schemeClr val="bg1"/>
                </a:solidFill>
                <a:effectLst>
                  <a:outerShdw blurRad="38100" dist="38100" dir="2700000" algn="tl">
                    <a:srgbClr val="000000">
                      <a:alpha val="43137"/>
                    </a:srgbClr>
                  </a:outerShdw>
                </a:effectLst>
              </a:rPr>
              <a:t> Κίνδυνος αφυδάτωσης!</a:t>
            </a:r>
          </a:p>
        </p:txBody>
      </p:sp>
      <p:sp>
        <p:nvSpPr>
          <p:cNvPr id="9" name="8 - TextBox"/>
          <p:cNvSpPr txBox="1"/>
          <p:nvPr/>
        </p:nvSpPr>
        <p:spPr>
          <a:xfrm>
            <a:off x="2324100" y="1485900"/>
            <a:ext cx="7585075" cy="52228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l-GR" sz="2800" b="1" dirty="0">
                <a:effectLst>
                  <a:outerShdw blurRad="38100" dist="38100" dir="2700000" algn="tl">
                    <a:srgbClr val="000000">
                      <a:alpha val="43137"/>
                    </a:srgbClr>
                  </a:outerShdw>
                </a:effectLst>
              </a:rPr>
              <a:t>ΝΟΣΟΣ ΧΕΡΙΩΝ-ΠΟΔΙΩΝ-ΣΤΟΜΑΤΟΣ</a:t>
            </a:r>
          </a:p>
        </p:txBody>
      </p:sp>
      <p:sp>
        <p:nvSpPr>
          <p:cNvPr id="41994" name="9 - TextBox"/>
          <p:cNvSpPr txBox="1">
            <a:spLocks noChangeArrowheads="1"/>
          </p:cNvSpPr>
          <p:nvPr/>
        </p:nvSpPr>
        <p:spPr bwMode="auto">
          <a:xfrm>
            <a:off x="8064500" y="2128838"/>
            <a:ext cx="4127500" cy="738187"/>
          </a:xfrm>
          <a:prstGeom prst="rect">
            <a:avLst/>
          </a:prstGeom>
          <a:noFill/>
          <a:ln w="9525">
            <a:noFill/>
            <a:miter lim="800000"/>
            <a:headEnd/>
            <a:tailEnd/>
          </a:ln>
        </p:spPr>
        <p:txBody>
          <a:bodyPr>
            <a:spAutoFit/>
          </a:bodyPr>
          <a:lstStyle/>
          <a:p>
            <a:r>
              <a:rPr lang="el-GR" sz="2400" b="1">
                <a:latin typeface="Calibri" pitchFamily="34" charset="0"/>
              </a:rPr>
              <a:t>Αίτιο</a:t>
            </a:r>
            <a:r>
              <a:rPr lang="el-GR" sz="2400">
                <a:solidFill>
                  <a:srgbClr val="0070C0"/>
                </a:solidFill>
                <a:latin typeface="Calibri" pitchFamily="34" charset="0"/>
              </a:rPr>
              <a:t>: </a:t>
            </a:r>
            <a:r>
              <a:rPr lang="el-GR" sz="2400" b="1">
                <a:solidFill>
                  <a:srgbClr val="0070C0"/>
                </a:solidFill>
                <a:latin typeface="Calibri" pitchFamily="34" charset="0"/>
              </a:rPr>
              <a:t>ιοί </a:t>
            </a:r>
            <a:r>
              <a:rPr lang="en-US" sz="2400" b="1">
                <a:solidFill>
                  <a:srgbClr val="0070C0"/>
                </a:solidFill>
                <a:latin typeface="Calibri" pitchFamily="34" charset="0"/>
              </a:rPr>
              <a:t>Coxsackie </a:t>
            </a:r>
            <a:r>
              <a:rPr lang="en-US" sz="2400">
                <a:solidFill>
                  <a:srgbClr val="0070C0"/>
                </a:solidFill>
                <a:latin typeface="Calibri" pitchFamily="34" charset="0"/>
              </a:rPr>
              <a:t>A5, 10</a:t>
            </a:r>
            <a:r>
              <a:rPr lang="en-US" sz="2400" b="1">
                <a:solidFill>
                  <a:srgbClr val="0070C0"/>
                </a:solidFill>
                <a:latin typeface="Calibri" pitchFamily="34" charset="0"/>
              </a:rPr>
              <a:t>, 16</a:t>
            </a:r>
            <a:r>
              <a:rPr lang="el-GR" sz="2400" b="1">
                <a:solidFill>
                  <a:srgbClr val="0070C0"/>
                </a:solidFill>
                <a:latin typeface="Calibri" pitchFamily="34" charset="0"/>
              </a:rPr>
              <a:t> </a:t>
            </a:r>
            <a:r>
              <a:rPr lang="el-GR">
                <a:latin typeface="Calibri" pitchFamily="34" charset="0"/>
              </a:rPr>
              <a:t>(ομάδα ερπητοϊών)</a:t>
            </a:r>
          </a:p>
        </p:txBody>
      </p:sp>
      <p:pic>
        <p:nvPicPr>
          <p:cNvPr id="11" name="10 - Εικόνα" descr="coxsackie 0.jpg"/>
          <p:cNvPicPr>
            <a:picLocks noChangeAspect="1"/>
          </p:cNvPicPr>
          <p:nvPr/>
        </p:nvPicPr>
        <p:blipFill>
          <a:blip r:embed="rId4" cstate="print"/>
          <a:stretch>
            <a:fillRect/>
          </a:stretch>
        </p:blipFill>
        <p:spPr>
          <a:xfrm>
            <a:off x="10717884" y="239843"/>
            <a:ext cx="1267705" cy="929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84225" y="77788"/>
            <a:ext cx="10515600" cy="1325562"/>
          </a:xfrm>
        </p:spPr>
        <p:txBody>
          <a:bodyPr rtlCol="0">
            <a:normAutofit/>
          </a:bodyPr>
          <a:lstStyle/>
          <a:p>
            <a:pPr algn="ctr" eaLnBrk="1" fontAlgn="auto" hangingPunct="1">
              <a:spcAft>
                <a:spcPts val="0"/>
              </a:spcAft>
              <a:defRPr/>
            </a:pPr>
            <a:r>
              <a:rPr lang="el-GR" sz="3600" b="1" dirty="0">
                <a:latin typeface="+mn-lt"/>
              </a:rPr>
              <a:t>ΠΟΡΦΥΡΙΚΟ ΕΞΑΝΘΗΜΑ</a:t>
            </a:r>
          </a:p>
        </p:txBody>
      </p:sp>
      <p:sp>
        <p:nvSpPr>
          <p:cNvPr id="8" name="7 - TextBox"/>
          <p:cNvSpPr txBox="1"/>
          <p:nvPr/>
        </p:nvSpPr>
        <p:spPr>
          <a:xfrm>
            <a:off x="4511675" y="1635125"/>
            <a:ext cx="3167063" cy="460375"/>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400" b="1" dirty="0">
                <a:solidFill>
                  <a:schemeClr val="bg1"/>
                </a:solidFill>
              </a:rPr>
              <a:t>Αίτια</a:t>
            </a:r>
          </a:p>
        </p:txBody>
      </p:sp>
      <p:cxnSp>
        <p:nvCxnSpPr>
          <p:cNvPr id="9" name="8 - Ευθεία γραμμή σύνδεσης"/>
          <p:cNvCxnSpPr/>
          <p:nvPr/>
        </p:nvCxnSpPr>
        <p:spPr>
          <a:xfrm flipV="1">
            <a:off x="750888" y="121443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graphicFrame>
        <p:nvGraphicFramePr>
          <p:cNvPr id="7" name="6 - Πίνακας"/>
          <p:cNvGraphicFramePr>
            <a:graphicFrameLocks noGrp="1"/>
          </p:cNvGraphicFramePr>
          <p:nvPr/>
        </p:nvGraphicFramePr>
        <p:xfrm>
          <a:off x="584200" y="2413000"/>
          <a:ext cx="10942820" cy="3912415"/>
        </p:xfrm>
        <a:graphic>
          <a:graphicData uri="http://schemas.openxmlformats.org/drawingml/2006/table">
            <a:tbl>
              <a:tblPr firstRow="1" bandRow="1">
                <a:tableStyleId>{5C22544A-7EE6-4342-B048-85BDC9FD1C3A}</a:tableStyleId>
              </a:tblPr>
              <a:tblGrid>
                <a:gridCol w="3507698">
                  <a:extLst>
                    <a:ext uri="{9D8B030D-6E8A-4147-A177-3AD203B41FA5}">
                      <a16:colId xmlns:a16="http://schemas.microsoft.com/office/drawing/2014/main" xmlns="" val="20000"/>
                    </a:ext>
                  </a:extLst>
                </a:gridCol>
                <a:gridCol w="3897443">
                  <a:extLst>
                    <a:ext uri="{9D8B030D-6E8A-4147-A177-3AD203B41FA5}">
                      <a16:colId xmlns:a16="http://schemas.microsoft.com/office/drawing/2014/main" xmlns="" val="20001"/>
                    </a:ext>
                  </a:extLst>
                </a:gridCol>
                <a:gridCol w="3537679">
                  <a:extLst>
                    <a:ext uri="{9D8B030D-6E8A-4147-A177-3AD203B41FA5}">
                      <a16:colId xmlns:a16="http://schemas.microsoft.com/office/drawing/2014/main" xmlns="" val="20002"/>
                    </a:ext>
                  </a:extLst>
                </a:gridCol>
              </a:tblGrid>
              <a:tr h="443042">
                <a:tc>
                  <a:txBody>
                    <a:bodyPr/>
                    <a:lstStyle/>
                    <a:p>
                      <a:pPr algn="ctr"/>
                      <a:r>
                        <a:rPr lang="el-GR" sz="2000" dirty="0" err="1">
                          <a:effectLst>
                            <a:outerShdw blurRad="38100" dist="38100" dir="2700000" algn="tl">
                              <a:srgbClr val="000000">
                                <a:alpha val="43137"/>
                              </a:srgbClr>
                            </a:outerShdw>
                          </a:effectLst>
                        </a:rPr>
                        <a:t>Βακτηριακές</a:t>
                      </a:r>
                      <a:r>
                        <a:rPr lang="el-GR" sz="2000" baseline="0" dirty="0">
                          <a:effectLst>
                            <a:outerShdw blurRad="38100" dist="38100" dir="2700000" algn="tl">
                              <a:srgbClr val="000000">
                                <a:alpha val="43137"/>
                              </a:srgbClr>
                            </a:outerShdw>
                          </a:effectLst>
                        </a:rPr>
                        <a:t> λοιμώξεις</a:t>
                      </a:r>
                      <a:endParaRPr lang="el-GR" sz="2000" dirty="0">
                        <a:effectLst>
                          <a:outerShdw blurRad="38100" dist="38100" dir="2700000" algn="tl">
                            <a:srgbClr val="000000">
                              <a:alpha val="43137"/>
                            </a:srgbClr>
                          </a:outerShdw>
                        </a:effectLst>
                      </a:endParaRPr>
                    </a:p>
                  </a:txBody>
                  <a:tcPr/>
                </a:tc>
                <a:tc>
                  <a:txBody>
                    <a:bodyPr/>
                    <a:lstStyle/>
                    <a:p>
                      <a:pPr algn="ctr"/>
                      <a:r>
                        <a:rPr lang="el-GR" sz="2000" dirty="0">
                          <a:effectLst>
                            <a:outerShdw blurRad="38100" dist="38100" dir="2700000" algn="tl">
                              <a:srgbClr val="000000">
                                <a:alpha val="43137"/>
                              </a:srgbClr>
                            </a:outerShdw>
                          </a:effectLst>
                        </a:rPr>
                        <a:t>Ιογενείς λοιμώξεις</a:t>
                      </a:r>
                    </a:p>
                  </a:txBody>
                  <a:tcPr/>
                </a:tc>
                <a:tc>
                  <a:txBody>
                    <a:bodyPr/>
                    <a:lstStyle/>
                    <a:p>
                      <a:pPr algn="ctr"/>
                      <a:r>
                        <a:rPr lang="el-GR" sz="2000" dirty="0">
                          <a:effectLst>
                            <a:outerShdw blurRad="38100" dist="38100" dir="2700000" algn="tl">
                              <a:srgbClr val="000000">
                                <a:alpha val="43137"/>
                              </a:srgbClr>
                            </a:outerShdw>
                          </a:effectLst>
                        </a:rPr>
                        <a:t>Μη λοιμώδη αίτια</a:t>
                      </a:r>
                    </a:p>
                  </a:txBody>
                  <a:tcPr/>
                </a:tc>
                <a:extLst>
                  <a:ext uri="{0D108BD9-81ED-4DB2-BD59-A6C34878D82A}">
                    <a16:rowId xmlns:a16="http://schemas.microsoft.com/office/drawing/2014/main" xmlns="" val="10000"/>
                  </a:ext>
                </a:extLst>
              </a:tr>
              <a:tr h="406323">
                <a:tc>
                  <a:txBody>
                    <a:bodyPr/>
                    <a:lstStyle/>
                    <a:p>
                      <a:pPr algn="ctr"/>
                      <a:r>
                        <a:rPr lang="el-GR" sz="2000" b="1" dirty="0" err="1">
                          <a:effectLst/>
                        </a:rPr>
                        <a:t>Μηνιγγιτιδοκοκκική</a:t>
                      </a:r>
                      <a:r>
                        <a:rPr lang="el-GR" sz="2000" b="1" baseline="0" dirty="0">
                          <a:effectLst/>
                        </a:rPr>
                        <a:t> σήψη</a:t>
                      </a:r>
                      <a:endParaRPr lang="el-GR" sz="2000" b="1" dirty="0">
                        <a:effectLst/>
                      </a:endParaRPr>
                    </a:p>
                  </a:txBody>
                  <a:tcPr/>
                </a:tc>
                <a:tc>
                  <a:txBody>
                    <a:bodyPr/>
                    <a:lstStyle/>
                    <a:p>
                      <a:pPr algn="ctr"/>
                      <a:r>
                        <a:rPr lang="el-GR" sz="2000" b="0" dirty="0" err="1">
                          <a:effectLst/>
                        </a:rPr>
                        <a:t>Εντεροϊοί</a:t>
                      </a:r>
                      <a:endParaRPr lang="el-GR" sz="2000" b="0" dirty="0">
                        <a:effectLst/>
                      </a:endParaRPr>
                    </a:p>
                  </a:txBody>
                  <a:tcPr/>
                </a:tc>
                <a:tc>
                  <a:txBody>
                    <a:bodyPr/>
                    <a:lstStyle/>
                    <a:p>
                      <a:pPr algn="ctr"/>
                      <a:r>
                        <a:rPr lang="el-GR" sz="2000" dirty="0"/>
                        <a:t>Οξεία αλλεργική</a:t>
                      </a:r>
                      <a:r>
                        <a:rPr lang="el-GR" sz="2000" baseline="0" dirty="0"/>
                        <a:t> αντίδραση</a:t>
                      </a:r>
                      <a:endParaRPr lang="el-GR" sz="2000" dirty="0"/>
                    </a:p>
                  </a:txBody>
                  <a:tcPr/>
                </a:tc>
                <a:extLst>
                  <a:ext uri="{0D108BD9-81ED-4DB2-BD59-A6C34878D82A}">
                    <a16:rowId xmlns:a16="http://schemas.microsoft.com/office/drawing/2014/main" xmlns="" val="10001"/>
                  </a:ext>
                </a:extLst>
              </a:tr>
              <a:tr h="718879">
                <a:tc>
                  <a:txBody>
                    <a:bodyPr/>
                    <a:lstStyle/>
                    <a:p>
                      <a:pPr algn="ctr"/>
                      <a:r>
                        <a:rPr lang="el-GR" sz="2000" dirty="0"/>
                        <a:t>Βακτηριαιμία</a:t>
                      </a:r>
                      <a:r>
                        <a:rPr lang="el-GR" sz="2000" baseline="0" dirty="0"/>
                        <a:t> ή σήψη από άλλα βακτήρια</a:t>
                      </a:r>
                      <a:endParaRPr lang="el-GR" sz="2000" dirty="0"/>
                    </a:p>
                  </a:txBody>
                  <a:tcPr/>
                </a:tc>
                <a:tc>
                  <a:txBody>
                    <a:bodyPr/>
                    <a:lstStyle/>
                    <a:p>
                      <a:pPr algn="ctr"/>
                      <a:r>
                        <a:rPr lang="en-US" sz="2000" b="0" dirty="0">
                          <a:effectLst/>
                        </a:rPr>
                        <a:t>EBV</a:t>
                      </a:r>
                      <a:endParaRPr lang="el-GR" sz="2000" b="0" dirty="0">
                        <a:effectLst/>
                      </a:endParaRPr>
                    </a:p>
                  </a:txBody>
                  <a:tcPr/>
                </a:tc>
                <a:tc>
                  <a:txBody>
                    <a:bodyPr/>
                    <a:lstStyle/>
                    <a:p>
                      <a:pPr algn="ctr"/>
                      <a:r>
                        <a:rPr lang="el-GR" sz="2000" dirty="0"/>
                        <a:t>Αλλεργική πορφύρα</a:t>
                      </a:r>
                    </a:p>
                  </a:txBody>
                  <a:tcPr/>
                </a:tc>
                <a:extLst>
                  <a:ext uri="{0D108BD9-81ED-4DB2-BD59-A6C34878D82A}">
                    <a16:rowId xmlns:a16="http://schemas.microsoft.com/office/drawing/2014/main" xmlns="" val="10002"/>
                  </a:ext>
                </a:extLst>
              </a:tr>
              <a:tr h="406323">
                <a:tc>
                  <a:txBody>
                    <a:bodyPr/>
                    <a:lstStyle/>
                    <a:p>
                      <a:pPr algn="ctr"/>
                      <a:endParaRPr lang="el-GR" sz="2000" dirty="0"/>
                    </a:p>
                  </a:txBody>
                  <a:tcPr/>
                </a:tc>
                <a:tc>
                  <a:txBody>
                    <a:bodyPr/>
                    <a:lstStyle/>
                    <a:p>
                      <a:pPr algn="ctr"/>
                      <a:r>
                        <a:rPr lang="en-US" sz="2000" b="0" dirty="0">
                          <a:effectLst/>
                        </a:rPr>
                        <a:t>CMV</a:t>
                      </a:r>
                      <a:endParaRPr lang="el-GR" sz="2000" b="0" dirty="0">
                        <a:effectLst/>
                      </a:endParaRPr>
                    </a:p>
                  </a:txBody>
                  <a:tcPr/>
                </a:tc>
                <a:tc>
                  <a:txBody>
                    <a:bodyPr/>
                    <a:lstStyle/>
                    <a:p>
                      <a:pPr algn="ctr"/>
                      <a:r>
                        <a:rPr lang="el-GR" sz="2000" dirty="0" err="1"/>
                        <a:t>Θρομβοπενία</a:t>
                      </a:r>
                      <a:endParaRPr lang="el-GR" sz="2000" dirty="0"/>
                    </a:p>
                  </a:txBody>
                  <a:tcPr/>
                </a:tc>
                <a:extLst>
                  <a:ext uri="{0D108BD9-81ED-4DB2-BD59-A6C34878D82A}">
                    <a16:rowId xmlns:a16="http://schemas.microsoft.com/office/drawing/2014/main" xmlns="" val="10003"/>
                  </a:ext>
                </a:extLst>
              </a:tr>
              <a:tr h="406323">
                <a:tc>
                  <a:txBody>
                    <a:bodyPr/>
                    <a:lstStyle/>
                    <a:p>
                      <a:pPr algn="ctr"/>
                      <a:endParaRPr lang="el-GR" sz="2000" dirty="0"/>
                    </a:p>
                  </a:txBody>
                  <a:tcPr/>
                </a:tc>
                <a:tc>
                  <a:txBody>
                    <a:bodyPr/>
                    <a:lstStyle/>
                    <a:p>
                      <a:pPr algn="ctr"/>
                      <a:r>
                        <a:rPr lang="el-GR" sz="2000" b="0" dirty="0">
                          <a:effectLst/>
                        </a:rPr>
                        <a:t>Ερυθρά</a:t>
                      </a:r>
                    </a:p>
                  </a:txBody>
                  <a:tcPr/>
                </a:tc>
                <a:tc>
                  <a:txBody>
                    <a:bodyPr/>
                    <a:lstStyle/>
                    <a:p>
                      <a:pPr algn="ctr"/>
                      <a:r>
                        <a:rPr lang="el-GR" sz="2000" dirty="0"/>
                        <a:t>Συστηματική</a:t>
                      </a:r>
                      <a:r>
                        <a:rPr lang="el-GR" sz="2000" baseline="0" dirty="0"/>
                        <a:t> αγγειίτιδα</a:t>
                      </a:r>
                      <a:endParaRPr lang="el-GR" sz="2000" dirty="0"/>
                    </a:p>
                  </a:txBody>
                  <a:tcPr/>
                </a:tc>
                <a:extLst>
                  <a:ext uri="{0D108BD9-81ED-4DB2-BD59-A6C34878D82A}">
                    <a16:rowId xmlns:a16="http://schemas.microsoft.com/office/drawing/2014/main" xmlns="" val="10004"/>
                  </a:ext>
                </a:extLst>
              </a:tr>
              <a:tr h="7188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l-GR" sz="2000" dirty="0"/>
                    </a:p>
                    <a:p>
                      <a:pPr algn="ctr"/>
                      <a:endParaRPr lang="el-GR" sz="2000" dirty="0"/>
                    </a:p>
                  </a:txBody>
                  <a:tcPr/>
                </a:tc>
                <a:tc>
                  <a:txBody>
                    <a:bodyPr/>
                    <a:lstStyle/>
                    <a:p>
                      <a:pPr algn="ctr"/>
                      <a:r>
                        <a:rPr lang="el-GR" sz="2000" dirty="0"/>
                        <a:t>Ιός</a:t>
                      </a:r>
                      <a:r>
                        <a:rPr lang="el-GR" sz="2000" baseline="0" dirty="0"/>
                        <a:t> της γρίπης Α</a:t>
                      </a:r>
                      <a:endParaRPr lang="el-GR" sz="2000" dirty="0"/>
                    </a:p>
                  </a:txBody>
                  <a:tcPr/>
                </a:tc>
                <a:tc>
                  <a:txBody>
                    <a:bodyPr/>
                    <a:lstStyle/>
                    <a:p>
                      <a:pPr algn="ctr"/>
                      <a:r>
                        <a:rPr lang="el-GR" sz="2000" dirty="0"/>
                        <a:t>Οξύς ρευματικός πυρετός</a:t>
                      </a:r>
                    </a:p>
                  </a:txBody>
                  <a:tcPr/>
                </a:tc>
                <a:extLst>
                  <a:ext uri="{0D108BD9-81ED-4DB2-BD59-A6C34878D82A}">
                    <a16:rowId xmlns:a16="http://schemas.microsoft.com/office/drawing/2014/main" xmlns="" val="10005"/>
                  </a:ext>
                </a:extLst>
              </a:tr>
              <a:tr h="406323">
                <a:tc>
                  <a:txBody>
                    <a:bodyPr/>
                    <a:lstStyle/>
                    <a:p>
                      <a:pPr algn="ctr"/>
                      <a:endParaRPr lang="el-GR" sz="2000" dirty="0"/>
                    </a:p>
                  </a:txBody>
                  <a:tcPr/>
                </a:tc>
                <a:tc>
                  <a:txBody>
                    <a:bodyPr/>
                    <a:lstStyle/>
                    <a:p>
                      <a:pPr algn="ctr"/>
                      <a:endParaRPr lang="el-GR" sz="2000" dirty="0"/>
                    </a:p>
                  </a:txBody>
                  <a:tcPr/>
                </a:tc>
                <a:tc>
                  <a:txBody>
                    <a:bodyPr/>
                    <a:lstStyle/>
                    <a:p>
                      <a:pPr algn="ctr"/>
                      <a:r>
                        <a:rPr lang="el-GR" sz="2000" dirty="0"/>
                        <a:t>ΣΕΛ</a:t>
                      </a:r>
                    </a:p>
                  </a:txBody>
                  <a:tcPr/>
                </a:tc>
                <a:extLst>
                  <a:ext uri="{0D108BD9-81ED-4DB2-BD59-A6C34878D82A}">
                    <a16:rowId xmlns:a16="http://schemas.microsoft.com/office/drawing/2014/main" xmlns="" val="10006"/>
                  </a:ext>
                </a:extLst>
              </a:tr>
              <a:tr h="406323">
                <a:tc>
                  <a:txBody>
                    <a:bodyPr/>
                    <a:lstStyle/>
                    <a:p>
                      <a:pPr algn="ctr"/>
                      <a:endParaRPr lang="el-GR" sz="2000"/>
                    </a:p>
                  </a:txBody>
                  <a:tcPr/>
                </a:tc>
                <a:tc>
                  <a:txBody>
                    <a:bodyPr/>
                    <a:lstStyle/>
                    <a:p>
                      <a:pPr algn="ctr"/>
                      <a:endParaRPr lang="el-GR" sz="2000" dirty="0"/>
                    </a:p>
                  </a:txBody>
                  <a:tcPr/>
                </a:tc>
                <a:tc>
                  <a:txBody>
                    <a:bodyPr/>
                    <a:lstStyle/>
                    <a:p>
                      <a:pPr algn="ctr"/>
                      <a:r>
                        <a:rPr lang="el-GR" sz="2000" dirty="0" err="1"/>
                        <a:t>Αμυλοείδωση</a:t>
                      </a:r>
                      <a:endParaRPr lang="el-GR" sz="2000" dirty="0"/>
                    </a:p>
                  </a:txBody>
                  <a:tcPr/>
                </a:tc>
                <a:extLst>
                  <a:ext uri="{0D108BD9-81ED-4DB2-BD59-A6C34878D82A}">
                    <a16:rowId xmlns:a16="http://schemas.microsoft.com/office/drawing/2014/main" xmlns="" val="10007"/>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ÎÏÎ¿ÏÎ­Î»ÎµÏÎ¼Î± ÎµÎ¹ÎºÏÎ½Î±Ï Î³Î¹Î± Î±Î½ÎµÎ¼ÎµÏÎ»Î¿Î³Î¹Î±"/>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l-GR">
              <a:latin typeface="Calibri" pitchFamily="34" charset="0"/>
            </a:endParaRPr>
          </a:p>
        </p:txBody>
      </p:sp>
      <p:sp>
        <p:nvSpPr>
          <p:cNvPr id="11" name="10 - Τίτλος"/>
          <p:cNvSpPr>
            <a:spLocks noGrp="1"/>
          </p:cNvSpPr>
          <p:nvPr>
            <p:ph type="title"/>
          </p:nvPr>
        </p:nvSpPr>
        <p:spPr>
          <a:xfrm>
            <a:off x="769938" y="174625"/>
            <a:ext cx="10515600" cy="1325563"/>
          </a:xfrm>
        </p:spPr>
        <p:txBody>
          <a:bodyPr rtlCol="0">
            <a:normAutofit/>
          </a:bodyPr>
          <a:lstStyle/>
          <a:p>
            <a:pPr algn="ctr" eaLnBrk="1" fontAlgn="auto" hangingPunct="1">
              <a:spcAft>
                <a:spcPts val="0"/>
              </a:spcAft>
              <a:defRPr/>
            </a:pPr>
            <a:r>
              <a:rPr lang="en-US" sz="3200" b="1" dirty="0">
                <a:solidFill>
                  <a:srgbClr val="DA1F28"/>
                </a:solidFill>
                <a:latin typeface="+mn-lt"/>
              </a:rPr>
              <a:t>12</a:t>
            </a:r>
            <a:r>
              <a:rPr lang="el-GR" sz="3200" b="1" baseline="30000" dirty="0">
                <a:solidFill>
                  <a:srgbClr val="DA1F28"/>
                </a:solidFill>
                <a:latin typeface="+mn-lt"/>
              </a:rPr>
              <a:t>η</a:t>
            </a:r>
            <a:r>
              <a:rPr lang="el-GR" sz="3200" b="1" dirty="0">
                <a:solidFill>
                  <a:srgbClr val="DA1F28"/>
                </a:solidFill>
                <a:latin typeface="+mn-lt"/>
              </a:rPr>
              <a:t> ΠΕΡΙΠΤΩΣΗ</a:t>
            </a:r>
            <a:r>
              <a:rPr lang="el-GR" sz="3200" b="1" dirty="0">
                <a:solidFill>
                  <a:schemeClr val="accent2"/>
                </a:solidFill>
                <a:latin typeface="+mn-lt"/>
              </a:rPr>
              <a:t>: </a:t>
            </a:r>
            <a:r>
              <a:rPr lang="el-GR" sz="3200" b="1" dirty="0">
                <a:latin typeface="+mn-lt"/>
              </a:rPr>
              <a:t>Αιμορραγικό εξάνθημα με συνοδό πυρετό</a:t>
            </a:r>
          </a:p>
        </p:txBody>
      </p:sp>
      <p:cxnSp>
        <p:nvCxnSpPr>
          <p:cNvPr id="12" name="11 - Ευθεία γραμμή σύνδεσης"/>
          <p:cNvCxnSpPr/>
          <p:nvPr/>
        </p:nvCxnSpPr>
        <p:spPr>
          <a:xfrm flipV="1">
            <a:off x="750888" y="1404938"/>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8 - Θέση περιεχομένου" descr="μηνιγγιτιδοκοκκος 1.jpg"/>
          <p:cNvPicPr>
            <a:picLocks noGrp="1" noChangeAspect="1"/>
          </p:cNvPicPr>
          <p:nvPr>
            <p:ph idx="1"/>
          </p:nvPr>
        </p:nvPicPr>
        <p:blipFill>
          <a:blip r:embed="rId2" cstate="print"/>
          <a:stretch>
            <a:fillRect/>
          </a:stretch>
        </p:blipFill>
        <p:spPr>
          <a:xfrm>
            <a:off x="1414228" y="4738466"/>
            <a:ext cx="3202742" cy="1733550"/>
          </a:xfrm>
        </p:spPr>
      </p:pic>
      <p:pic>
        <p:nvPicPr>
          <p:cNvPr id="46086" name="Picture 11" descr="febrile"/>
          <p:cNvPicPr>
            <a:picLocks noChangeAspect="1" noChangeArrowheads="1"/>
          </p:cNvPicPr>
          <p:nvPr/>
        </p:nvPicPr>
        <p:blipFill>
          <a:blip r:embed="rId3" cstate="print"/>
          <a:srcRect/>
          <a:stretch>
            <a:fillRect/>
          </a:stretch>
        </p:blipFill>
        <p:spPr bwMode="auto">
          <a:xfrm>
            <a:off x="5593465" y="1558925"/>
            <a:ext cx="5281613" cy="2638321"/>
          </a:xfrm>
          <a:prstGeom prst="rect">
            <a:avLst/>
          </a:prstGeom>
          <a:noFill/>
          <a:ln w="9525">
            <a:noFill/>
            <a:miter lim="800000"/>
            <a:headEnd/>
            <a:tailEnd/>
          </a:ln>
        </p:spPr>
      </p:pic>
      <p:pic>
        <p:nvPicPr>
          <p:cNvPr id="46087" name="Picture 7" descr="photo9"/>
          <p:cNvPicPr>
            <a:picLocks noChangeAspect="1" noChangeArrowheads="1"/>
          </p:cNvPicPr>
          <p:nvPr/>
        </p:nvPicPr>
        <p:blipFill>
          <a:blip r:embed="rId4" cstate="print"/>
          <a:srcRect/>
          <a:stretch>
            <a:fillRect/>
          </a:stretch>
        </p:blipFill>
        <p:spPr bwMode="auto">
          <a:xfrm>
            <a:off x="854075" y="1614670"/>
            <a:ext cx="4522788" cy="2972321"/>
          </a:xfrm>
          <a:prstGeom prst="rect">
            <a:avLst/>
          </a:prstGeom>
          <a:noFill/>
          <a:ln w="9525">
            <a:noFill/>
            <a:miter lim="800000"/>
            <a:headEnd/>
            <a:tailEnd/>
          </a:ln>
        </p:spPr>
      </p:pic>
      <p:pic>
        <p:nvPicPr>
          <p:cNvPr id="46088" name="Picture 9" descr="-"/>
          <p:cNvPicPr>
            <a:picLocks noChangeAspect="1" noChangeArrowheads="1"/>
          </p:cNvPicPr>
          <p:nvPr/>
        </p:nvPicPr>
        <p:blipFill>
          <a:blip r:embed="rId5" cstate="print"/>
          <a:srcRect/>
          <a:stretch>
            <a:fillRect/>
          </a:stretch>
        </p:blipFill>
        <p:spPr bwMode="auto">
          <a:xfrm>
            <a:off x="8859186" y="4342165"/>
            <a:ext cx="2372376" cy="2129943"/>
          </a:xfrm>
          <a:prstGeom prst="rect">
            <a:avLst/>
          </a:prstGeom>
          <a:noFill/>
          <a:ln w="9525">
            <a:noFill/>
            <a:miter lim="800000"/>
            <a:headEnd/>
            <a:tailEnd/>
          </a:ln>
        </p:spPr>
      </p:pic>
      <p:pic>
        <p:nvPicPr>
          <p:cNvPr id="10" name="9 - Εικόνα" descr="μηνιγγιτιδοκοκκος 0.jpg"/>
          <p:cNvPicPr>
            <a:picLocks noChangeAspect="1"/>
          </p:cNvPicPr>
          <p:nvPr/>
        </p:nvPicPr>
        <p:blipFill>
          <a:blip r:embed="rId6" cstate="print"/>
          <a:stretch>
            <a:fillRect/>
          </a:stretch>
        </p:blipFill>
        <p:spPr>
          <a:xfrm>
            <a:off x="5558538" y="4497049"/>
            <a:ext cx="2933700" cy="1933731"/>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AutoShape 2" descr="ÎÏÎ¿ÏÎ­Î»ÎµÏÎ¼Î± ÎµÎ¹ÎºÏÎ½Î±Ï Î³Î¹Î± Î±Î½ÎµÎ¼ÎµÏÎ»Î¿Î³Î¹Î±"/>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l-GR">
              <a:latin typeface="Calibri" pitchFamily="34" charset="0"/>
            </a:endParaRPr>
          </a:p>
        </p:txBody>
      </p:sp>
      <p:sp>
        <p:nvSpPr>
          <p:cNvPr id="11" name="10 - Τίτλος"/>
          <p:cNvSpPr>
            <a:spLocks noGrp="1"/>
          </p:cNvSpPr>
          <p:nvPr>
            <p:ph type="title"/>
          </p:nvPr>
        </p:nvSpPr>
        <p:spPr>
          <a:xfrm>
            <a:off x="769938" y="69850"/>
            <a:ext cx="10515600" cy="1325563"/>
          </a:xfrm>
        </p:spPr>
        <p:txBody>
          <a:bodyPr rtlCol="0">
            <a:normAutofit/>
          </a:bodyPr>
          <a:lstStyle/>
          <a:p>
            <a:pPr algn="ctr" eaLnBrk="1" fontAlgn="auto" hangingPunct="1">
              <a:spcAft>
                <a:spcPts val="0"/>
              </a:spcAft>
              <a:defRPr/>
            </a:pPr>
            <a:r>
              <a:rPr lang="en-US" sz="3200" b="1" dirty="0">
                <a:solidFill>
                  <a:srgbClr val="DA1F28"/>
                </a:solidFill>
                <a:latin typeface="Calibri"/>
              </a:rPr>
              <a:t>12</a:t>
            </a:r>
            <a:r>
              <a:rPr lang="el-GR" sz="3200" b="1" baseline="30000" dirty="0">
                <a:solidFill>
                  <a:srgbClr val="DA1F28"/>
                </a:solidFill>
                <a:latin typeface="Calibri"/>
              </a:rPr>
              <a:t>η</a:t>
            </a:r>
            <a:r>
              <a:rPr lang="el-GR" sz="3200" b="1" dirty="0">
                <a:solidFill>
                  <a:srgbClr val="DA1F28"/>
                </a:solidFill>
                <a:latin typeface="Calibri"/>
              </a:rPr>
              <a:t> ΠΕΡΙΠΤΩΣΗ: </a:t>
            </a:r>
            <a:r>
              <a:rPr lang="el-GR" sz="3200" b="1" dirty="0">
                <a:solidFill>
                  <a:prstClr val="black"/>
                </a:solidFill>
                <a:latin typeface="Calibri"/>
              </a:rPr>
              <a:t>Αιμορραγικό εξάνθημα με συνοδό πυρετό</a:t>
            </a:r>
            <a:endParaRPr lang="el-GR" sz="3200" b="1" dirty="0">
              <a:latin typeface="+mn-lt"/>
            </a:endParaRPr>
          </a:p>
        </p:txBody>
      </p:sp>
      <p:cxnSp>
        <p:nvCxnSpPr>
          <p:cNvPr id="12" name="11 - Ευθεία γραμμή σύνδεσης"/>
          <p:cNvCxnSpPr/>
          <p:nvPr/>
        </p:nvCxnSpPr>
        <p:spPr>
          <a:xfrm flipV="1">
            <a:off x="750888" y="1181100"/>
            <a:ext cx="10577512" cy="2698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 Θέση περιεχομένου"/>
          <p:cNvSpPr>
            <a:spLocks noGrp="1"/>
          </p:cNvSpPr>
          <p:nvPr>
            <p:ph idx="1"/>
          </p:nvPr>
        </p:nvSpPr>
        <p:spPr>
          <a:xfrm>
            <a:off x="838200" y="1555749"/>
            <a:ext cx="10515600" cy="4560237"/>
          </a:xfrm>
        </p:spPr>
        <p:txBody>
          <a:bodyPr rtlCol="0">
            <a:normAutofit fontScale="62500" lnSpcReduction="20000"/>
          </a:bodyPr>
          <a:lstStyle/>
          <a:p>
            <a:pPr eaLnBrk="1" fontAlgn="auto" hangingPunct="1">
              <a:spcAft>
                <a:spcPts val="0"/>
              </a:spcAft>
              <a:buFont typeface="Wingdings" pitchFamily="2" charset="2"/>
              <a:buChar char="Ø"/>
              <a:defRPr/>
            </a:pPr>
            <a:r>
              <a:rPr lang="el-GR" sz="3800" b="1" dirty="0"/>
              <a:t>Πως είναι το </a:t>
            </a:r>
            <a:r>
              <a:rPr lang="el-GR" sz="3800" b="1" dirty="0">
                <a:solidFill>
                  <a:srgbClr val="0070C0"/>
                </a:solidFill>
              </a:rPr>
              <a:t>εξάνθημα</a:t>
            </a:r>
            <a:r>
              <a:rPr lang="el-GR" sz="3800" b="1" dirty="0"/>
              <a:t> κατά την κλινική εξέταση;</a:t>
            </a:r>
          </a:p>
          <a:p>
            <a:pPr lvl="1" eaLnBrk="1" fontAlgn="auto" hangingPunct="1">
              <a:spcAft>
                <a:spcPts val="0"/>
              </a:spcAft>
              <a:buFont typeface="Wingdings" pitchFamily="2" charset="2"/>
              <a:buChar char="ü"/>
              <a:defRPr/>
            </a:pPr>
            <a:r>
              <a:rPr lang="el-GR" sz="3500" dirty="0"/>
              <a:t>Εντόπιση: διάχυτο σε κορμό και άκρα</a:t>
            </a:r>
          </a:p>
          <a:p>
            <a:pPr lvl="1" eaLnBrk="1" fontAlgn="auto" hangingPunct="1">
              <a:spcAft>
                <a:spcPts val="0"/>
              </a:spcAft>
              <a:buFont typeface="Wingdings" pitchFamily="2" charset="2"/>
              <a:buChar char="ü"/>
              <a:defRPr/>
            </a:pPr>
            <a:r>
              <a:rPr lang="el-GR" sz="3300" b="1" dirty="0">
                <a:solidFill>
                  <a:srgbClr val="DA1F28"/>
                </a:solidFill>
              </a:rPr>
              <a:t>ΔΕΝ </a:t>
            </a:r>
            <a:r>
              <a:rPr lang="el-GR" sz="3500" b="1" dirty="0">
                <a:solidFill>
                  <a:srgbClr val="DA1F28"/>
                </a:solidFill>
              </a:rPr>
              <a:t>εξαφανίζεται με την πίεση!</a:t>
            </a:r>
            <a:endParaRPr lang="el-GR" sz="3300" b="1" dirty="0">
              <a:solidFill>
                <a:srgbClr val="DA1F28"/>
              </a:solidFill>
            </a:endParaRPr>
          </a:p>
          <a:p>
            <a:pPr lvl="1" eaLnBrk="1" fontAlgn="auto" hangingPunct="1">
              <a:spcAft>
                <a:spcPts val="0"/>
              </a:spcAft>
              <a:buFont typeface="Wingdings" pitchFamily="2" charset="2"/>
              <a:buChar char="ü"/>
              <a:defRPr/>
            </a:pPr>
            <a:r>
              <a:rPr lang="el-GR" sz="3500" dirty="0"/>
              <a:t>Αιμορραγικό εξάνθημα με </a:t>
            </a:r>
            <a:r>
              <a:rPr lang="el-GR" sz="3500" dirty="0" err="1"/>
              <a:t>πετέχειες</a:t>
            </a:r>
            <a:r>
              <a:rPr lang="el-GR" sz="3500" dirty="0"/>
              <a:t> και </a:t>
            </a:r>
            <a:r>
              <a:rPr lang="el-GR" sz="3500" dirty="0" err="1"/>
              <a:t>πορφυρικές</a:t>
            </a:r>
            <a:r>
              <a:rPr lang="el-GR" sz="3500" dirty="0"/>
              <a:t> βλάβες διαφορετικού μεγέθους, ανώμαλου περιγράμματος με νεκρωτικά στοιχεία</a:t>
            </a:r>
          </a:p>
          <a:p>
            <a:pPr lvl="1" eaLnBrk="1" fontAlgn="auto" hangingPunct="1">
              <a:spcAft>
                <a:spcPts val="0"/>
              </a:spcAft>
              <a:buFont typeface="Wingdings" pitchFamily="2" charset="2"/>
              <a:buChar char="ü"/>
              <a:defRPr/>
            </a:pPr>
            <a:r>
              <a:rPr lang="el-GR" sz="3500" dirty="0"/>
              <a:t>Δεν εξέχει από την επιδερμίδα</a:t>
            </a:r>
            <a:endParaRPr lang="el-GR" sz="3500" u="sng" dirty="0"/>
          </a:p>
          <a:p>
            <a:pPr lvl="1" eaLnBrk="1" fontAlgn="auto" hangingPunct="1">
              <a:spcAft>
                <a:spcPts val="0"/>
              </a:spcAft>
              <a:buFont typeface="Wingdings" pitchFamily="2" charset="2"/>
              <a:buChar char="ü"/>
              <a:defRPr/>
            </a:pPr>
            <a:r>
              <a:rPr lang="el-GR" sz="3500" dirty="0"/>
              <a:t>ΌΧΙ κνησμός</a:t>
            </a:r>
          </a:p>
          <a:p>
            <a:pPr lvl="1" eaLnBrk="1" fontAlgn="auto" hangingPunct="1">
              <a:spcAft>
                <a:spcPts val="0"/>
              </a:spcAft>
              <a:buFont typeface="Arial" panose="020B0604020202020204" pitchFamily="34" charset="0"/>
              <a:buNone/>
              <a:defRPr/>
            </a:pPr>
            <a:endParaRPr lang="el-GR" dirty="0"/>
          </a:p>
          <a:p>
            <a:pPr eaLnBrk="1" fontAlgn="auto" hangingPunct="1">
              <a:spcAft>
                <a:spcPts val="0"/>
              </a:spcAft>
              <a:buFont typeface="Wingdings" pitchFamily="2" charset="2"/>
              <a:buChar char="Ø"/>
              <a:defRPr/>
            </a:pPr>
            <a:r>
              <a:rPr lang="el-GR" sz="3800" b="1" dirty="0"/>
              <a:t>Συνυπάρχει </a:t>
            </a:r>
            <a:r>
              <a:rPr lang="el-GR" sz="3800" b="1" dirty="0">
                <a:solidFill>
                  <a:srgbClr val="0070C0"/>
                </a:solidFill>
              </a:rPr>
              <a:t>πυρετός</a:t>
            </a:r>
            <a:r>
              <a:rPr lang="el-GR" sz="3800" b="1" dirty="0"/>
              <a:t>;</a:t>
            </a:r>
          </a:p>
          <a:p>
            <a:pPr lvl="1" eaLnBrk="1" fontAlgn="auto" hangingPunct="1">
              <a:spcAft>
                <a:spcPts val="0"/>
              </a:spcAft>
              <a:buFont typeface="Wingdings" pitchFamily="2" charset="2"/>
              <a:buChar char="ü"/>
              <a:defRPr/>
            </a:pPr>
            <a:r>
              <a:rPr lang="el-GR" sz="3500" dirty="0"/>
              <a:t>Ναι συνήθως αρκετά υψηλός</a:t>
            </a:r>
          </a:p>
          <a:p>
            <a:pPr lvl="1" eaLnBrk="1" fontAlgn="auto" hangingPunct="1">
              <a:spcAft>
                <a:spcPts val="0"/>
              </a:spcAft>
              <a:buFont typeface="Arial" panose="020B0604020202020204" pitchFamily="34" charset="0"/>
              <a:buNone/>
              <a:defRPr/>
            </a:pPr>
            <a:endParaRPr lang="en-US" dirty="0"/>
          </a:p>
          <a:p>
            <a:pPr eaLnBrk="1" fontAlgn="auto" hangingPunct="1">
              <a:spcAft>
                <a:spcPts val="0"/>
              </a:spcAft>
              <a:buFont typeface="Wingdings" pitchFamily="2" charset="2"/>
              <a:buChar char="Ø"/>
              <a:defRPr/>
            </a:pPr>
            <a:r>
              <a:rPr lang="el-GR" sz="3800" b="1" dirty="0"/>
              <a:t>Υπάρχουν άλλα </a:t>
            </a:r>
            <a:r>
              <a:rPr lang="el-GR" sz="3800" b="1" dirty="0" err="1">
                <a:solidFill>
                  <a:srgbClr val="0070C0"/>
                </a:solidFill>
              </a:rPr>
              <a:t>συνοδά</a:t>
            </a:r>
            <a:r>
              <a:rPr lang="el-GR" sz="3800" b="1" dirty="0">
                <a:solidFill>
                  <a:srgbClr val="0070C0"/>
                </a:solidFill>
              </a:rPr>
              <a:t> συμπτώματα</a:t>
            </a:r>
            <a:r>
              <a:rPr lang="el-GR" sz="3800" b="1" dirty="0"/>
              <a:t>;</a:t>
            </a:r>
          </a:p>
          <a:p>
            <a:pPr lvl="1" eaLnBrk="1" fontAlgn="auto" hangingPunct="1">
              <a:spcAft>
                <a:spcPts val="0"/>
              </a:spcAft>
              <a:buFont typeface="Wingdings" pitchFamily="2" charset="2"/>
              <a:buChar char="ü"/>
              <a:defRPr/>
            </a:pPr>
            <a:r>
              <a:rPr lang="el-GR" sz="3500" b="1" dirty="0">
                <a:solidFill>
                  <a:schemeClr val="accent6"/>
                </a:solidFill>
              </a:rPr>
              <a:t> Καταπληξία</a:t>
            </a:r>
          </a:p>
          <a:p>
            <a:pPr lvl="1" eaLnBrk="1" fontAlgn="auto" hangingPunct="1">
              <a:spcAft>
                <a:spcPts val="0"/>
              </a:spcAft>
              <a:buFont typeface="Wingdings" pitchFamily="2" charset="2"/>
              <a:buChar char="ü"/>
              <a:defRPr/>
            </a:pPr>
            <a:r>
              <a:rPr lang="el-GR" sz="3500" b="1" dirty="0">
                <a:solidFill>
                  <a:schemeClr val="accent6"/>
                </a:solidFill>
              </a:rPr>
              <a:t>+/- </a:t>
            </a:r>
            <a:r>
              <a:rPr lang="el-GR" sz="3500" b="1" dirty="0" err="1">
                <a:solidFill>
                  <a:schemeClr val="accent6"/>
                </a:solidFill>
              </a:rPr>
              <a:t>Μηνιγγιτιδικά</a:t>
            </a:r>
            <a:r>
              <a:rPr lang="el-GR" sz="3500" b="1" dirty="0">
                <a:solidFill>
                  <a:schemeClr val="accent6"/>
                </a:solidFill>
              </a:rPr>
              <a:t> </a:t>
            </a:r>
            <a:r>
              <a:rPr lang="el-GR" sz="3500" dirty="0"/>
              <a:t>συμπτώματα και σημεία (κεφαλαλγία, αυχενική δυσκαμψία, σημεία </a:t>
            </a:r>
            <a:r>
              <a:rPr lang="en-US" sz="3500" dirty="0" err="1"/>
              <a:t>Kering</a:t>
            </a:r>
            <a:r>
              <a:rPr lang="en-US" sz="3500" dirty="0"/>
              <a:t> – </a:t>
            </a:r>
            <a:r>
              <a:rPr lang="en-US" sz="3500" dirty="0" err="1"/>
              <a:t>Brudzinski</a:t>
            </a:r>
            <a:r>
              <a:rPr lang="en-US" sz="3500" dirty="0"/>
              <a:t>, </a:t>
            </a:r>
            <a:r>
              <a:rPr lang="el-GR" sz="3500" dirty="0"/>
              <a:t>έμετοι)</a:t>
            </a:r>
          </a:p>
          <a:p>
            <a:pPr eaLnBrk="1" fontAlgn="auto" hangingPunct="1">
              <a:spcAft>
                <a:spcPts val="0"/>
              </a:spcAft>
              <a:buFont typeface="Arial" panose="020B0604020202020204" pitchFamily="34" charset="0"/>
              <a:buChar char="•"/>
              <a:defRPr/>
            </a:pPr>
            <a:endParaRPr lang="el-GR" dirty="0"/>
          </a:p>
        </p:txBody>
      </p:sp>
      <p:pic>
        <p:nvPicPr>
          <p:cNvPr id="47110" name="Picture 11" descr="febrile"/>
          <p:cNvPicPr>
            <a:picLocks noChangeAspect="1" noChangeArrowheads="1"/>
          </p:cNvPicPr>
          <p:nvPr/>
        </p:nvPicPr>
        <p:blipFill>
          <a:blip r:embed="rId2" cstate="print"/>
          <a:srcRect/>
          <a:stretch>
            <a:fillRect/>
          </a:stretch>
        </p:blipFill>
        <p:spPr bwMode="auto">
          <a:xfrm>
            <a:off x="9653588" y="1319134"/>
            <a:ext cx="2254421" cy="1084341"/>
          </a:xfrm>
          <a:prstGeom prst="rect">
            <a:avLst/>
          </a:prstGeom>
          <a:noFill/>
          <a:ln w="9525">
            <a:noFill/>
            <a:miter lim="800000"/>
            <a:headEnd/>
            <a:tailEnd/>
          </a:ln>
        </p:spPr>
      </p:pic>
      <p:pic>
        <p:nvPicPr>
          <p:cNvPr id="47111" name="Picture 7" descr="photo9"/>
          <p:cNvPicPr>
            <a:picLocks noChangeAspect="1" noChangeArrowheads="1"/>
          </p:cNvPicPr>
          <p:nvPr/>
        </p:nvPicPr>
        <p:blipFill>
          <a:blip r:embed="rId3" cstate="print"/>
          <a:srcRect/>
          <a:stretch>
            <a:fillRect/>
          </a:stretch>
        </p:blipFill>
        <p:spPr bwMode="auto">
          <a:xfrm>
            <a:off x="8754256" y="3074805"/>
            <a:ext cx="2623357" cy="2006860"/>
          </a:xfrm>
          <a:prstGeom prst="rect">
            <a:avLst/>
          </a:prstGeom>
          <a:noFill/>
          <a:ln w="9525">
            <a:noFill/>
            <a:miter lim="800000"/>
            <a:headEnd/>
            <a:tailEnd/>
          </a:ln>
        </p:spPr>
      </p:pic>
      <p:sp>
        <p:nvSpPr>
          <p:cNvPr id="14" name="13 - TextBox"/>
          <p:cNvSpPr txBox="1"/>
          <p:nvPr/>
        </p:nvSpPr>
        <p:spPr>
          <a:xfrm>
            <a:off x="4105275" y="6074633"/>
            <a:ext cx="3384550" cy="522287"/>
          </a:xfrm>
          <a:prstGeom prst="rect">
            <a:avLst/>
          </a:prstGeom>
        </p:spPr>
        <p:style>
          <a:lnRef idx="1">
            <a:schemeClr val="accent6"/>
          </a:lnRef>
          <a:fillRef idx="3">
            <a:schemeClr val="accent6"/>
          </a:fillRef>
          <a:effectRef idx="2">
            <a:schemeClr val="accent6"/>
          </a:effectRef>
          <a:fontRef idx="minor">
            <a:schemeClr val="lt1"/>
          </a:fontRef>
        </p:style>
        <p:txBody>
          <a:bodyPr>
            <a:spAutoFit/>
          </a:bodyPr>
          <a:lstStyle/>
          <a:p>
            <a:pPr algn="ctr" fontAlgn="auto">
              <a:spcBef>
                <a:spcPts val="0"/>
              </a:spcBef>
              <a:spcAft>
                <a:spcPts val="0"/>
              </a:spcAft>
              <a:defRPr/>
            </a:pPr>
            <a:r>
              <a:rPr lang="el-GR" sz="2800" b="1" dirty="0">
                <a:solidFill>
                  <a:schemeClr val="bg1"/>
                </a:solidFill>
                <a:effectLst>
                  <a:outerShdw blurRad="38100" dist="38100" dir="2700000" algn="tl">
                    <a:srgbClr val="000000">
                      <a:alpha val="43137"/>
                    </a:srgbClr>
                  </a:outerShdw>
                </a:effectLst>
              </a:rPr>
              <a:t>Πιθανή διάγνωση;</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ÎÏÎ¿ÏÎ­Î»ÎµÏÎ¼Î± ÎµÎ¹ÎºÏÎ½Î±Ï Î³Î¹Î± Î±Î½ÎµÎ¼ÎµÏÎ»Î¿Î³Î¹Î±"/>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l-GR">
              <a:latin typeface="Calibri" pitchFamily="34" charset="0"/>
            </a:endParaRPr>
          </a:p>
        </p:txBody>
      </p:sp>
      <p:sp>
        <p:nvSpPr>
          <p:cNvPr id="11" name="10 - Τίτλος"/>
          <p:cNvSpPr>
            <a:spLocks noGrp="1"/>
          </p:cNvSpPr>
          <p:nvPr>
            <p:ph type="title"/>
          </p:nvPr>
        </p:nvSpPr>
        <p:spPr>
          <a:xfrm>
            <a:off x="769938" y="23813"/>
            <a:ext cx="10515600" cy="1325562"/>
          </a:xfrm>
        </p:spPr>
        <p:txBody>
          <a:bodyPr rtlCol="0">
            <a:normAutofit/>
          </a:bodyPr>
          <a:lstStyle/>
          <a:p>
            <a:pPr algn="ctr" eaLnBrk="1" fontAlgn="auto" hangingPunct="1">
              <a:spcAft>
                <a:spcPts val="0"/>
              </a:spcAft>
              <a:defRPr/>
            </a:pPr>
            <a:r>
              <a:rPr lang="en-US" sz="3200" b="1" dirty="0">
                <a:solidFill>
                  <a:srgbClr val="DA1F28"/>
                </a:solidFill>
                <a:latin typeface="Calibri"/>
              </a:rPr>
              <a:t>12</a:t>
            </a:r>
            <a:r>
              <a:rPr lang="el-GR" sz="3200" b="1" baseline="30000" dirty="0">
                <a:solidFill>
                  <a:srgbClr val="DA1F28"/>
                </a:solidFill>
                <a:latin typeface="Calibri"/>
              </a:rPr>
              <a:t>η</a:t>
            </a:r>
            <a:r>
              <a:rPr lang="el-GR" sz="3200" b="1" dirty="0">
                <a:solidFill>
                  <a:srgbClr val="DA1F28"/>
                </a:solidFill>
                <a:latin typeface="Calibri"/>
              </a:rPr>
              <a:t> ΠΕΡΙΠΤΩΣΗ: </a:t>
            </a:r>
            <a:r>
              <a:rPr lang="el-GR" sz="3200" b="1" dirty="0">
                <a:solidFill>
                  <a:prstClr val="black"/>
                </a:solidFill>
                <a:latin typeface="Calibri"/>
              </a:rPr>
              <a:t>Αιμορραγικό εξάνθημα με συνοδό πυρετό</a:t>
            </a:r>
            <a:endParaRPr lang="el-GR" sz="3200" b="1" dirty="0">
              <a:latin typeface="+mn-lt"/>
            </a:endParaRPr>
          </a:p>
        </p:txBody>
      </p:sp>
      <p:cxnSp>
        <p:nvCxnSpPr>
          <p:cNvPr id="12" name="11 - Ευθεία γραμμή σύνδεσης"/>
          <p:cNvCxnSpPr/>
          <p:nvPr/>
        </p:nvCxnSpPr>
        <p:spPr>
          <a:xfrm flipV="1">
            <a:off x="750888" y="115093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8 - Θέση περιεχομένου"/>
          <p:cNvSpPr>
            <a:spLocks noGrp="1"/>
          </p:cNvSpPr>
          <p:nvPr>
            <p:ph idx="1"/>
          </p:nvPr>
        </p:nvSpPr>
        <p:spPr>
          <a:xfrm>
            <a:off x="838200" y="1974850"/>
            <a:ext cx="10944225" cy="4246563"/>
          </a:xfrm>
        </p:spPr>
        <p:txBody>
          <a:bodyPr rtlCol="0">
            <a:normAutofit lnSpcReduction="10000"/>
          </a:bodyPr>
          <a:lstStyle/>
          <a:p>
            <a:pPr eaLnBrk="1" fontAlgn="auto" hangingPunct="1">
              <a:spcAft>
                <a:spcPts val="0"/>
              </a:spcAft>
              <a:buFont typeface="Wingdings" pitchFamily="2" charset="2"/>
              <a:buChar char="Ø"/>
              <a:defRPr/>
            </a:pPr>
            <a:r>
              <a:rPr lang="el-GR" sz="2400" b="1" u="sng" dirty="0"/>
              <a:t>Αίτιο</a:t>
            </a:r>
            <a:r>
              <a:rPr lang="el-GR" sz="2400" b="1" dirty="0"/>
              <a:t>: </a:t>
            </a:r>
            <a:r>
              <a:rPr lang="en-US" sz="2400" b="1" dirty="0" err="1">
                <a:solidFill>
                  <a:srgbClr val="0070C0"/>
                </a:solidFill>
              </a:rPr>
              <a:t>Neisseria</a:t>
            </a:r>
            <a:r>
              <a:rPr lang="en-US" sz="2400" b="1" dirty="0">
                <a:solidFill>
                  <a:srgbClr val="0070C0"/>
                </a:solidFill>
              </a:rPr>
              <a:t> </a:t>
            </a:r>
            <a:r>
              <a:rPr lang="el-GR" sz="2400" b="1" dirty="0">
                <a:solidFill>
                  <a:srgbClr val="0070C0"/>
                </a:solidFill>
              </a:rPr>
              <a:t>της μηνιγγίτιδας </a:t>
            </a:r>
            <a:r>
              <a:rPr lang="el-GR" sz="2000" dirty="0"/>
              <a:t>(</a:t>
            </a:r>
            <a:r>
              <a:rPr lang="en-US" sz="2000" dirty="0"/>
              <a:t>Gram (-) </a:t>
            </a:r>
            <a:r>
              <a:rPr lang="el-GR" sz="2000" dirty="0" err="1"/>
              <a:t>διπλόκοκκος</a:t>
            </a:r>
            <a:r>
              <a:rPr lang="el-GR" sz="2000" dirty="0"/>
              <a:t>)</a:t>
            </a:r>
          </a:p>
          <a:p>
            <a:pPr eaLnBrk="1" fontAlgn="auto" hangingPunct="1">
              <a:spcAft>
                <a:spcPts val="0"/>
              </a:spcAft>
              <a:buFont typeface="Arial" panose="020B0604020202020204" pitchFamily="34" charset="0"/>
              <a:buNone/>
              <a:defRPr/>
            </a:pPr>
            <a:endParaRPr lang="el-GR" sz="2400" b="1" dirty="0"/>
          </a:p>
          <a:p>
            <a:pPr eaLnBrk="1" fontAlgn="auto" hangingPunct="1">
              <a:spcAft>
                <a:spcPts val="0"/>
              </a:spcAft>
              <a:buFont typeface="Arial" panose="020B0604020202020204" pitchFamily="34" charset="0"/>
              <a:buNone/>
              <a:defRPr/>
            </a:pPr>
            <a:r>
              <a:rPr lang="el-GR" sz="2600" b="1" dirty="0">
                <a:solidFill>
                  <a:srgbClr val="FF0000"/>
                </a:solidFill>
                <a:effectLst>
                  <a:outerShdw blurRad="38100" dist="38100" dir="2700000" algn="tl">
                    <a:srgbClr val="000000">
                      <a:alpha val="43137"/>
                    </a:srgbClr>
                  </a:outerShdw>
                </a:effectLst>
              </a:rPr>
              <a:t>                   </a:t>
            </a:r>
          </a:p>
          <a:p>
            <a:pPr eaLnBrk="1" fontAlgn="auto" hangingPunct="1">
              <a:spcAft>
                <a:spcPts val="0"/>
              </a:spcAft>
              <a:buFont typeface="Wingdings" pitchFamily="2" charset="2"/>
              <a:buChar char="Ø"/>
              <a:defRPr/>
            </a:pPr>
            <a:r>
              <a:rPr lang="el-GR" sz="2400" b="1" u="sng" dirty="0"/>
              <a:t>Αντιμετώπιση</a:t>
            </a:r>
            <a:r>
              <a:rPr lang="el-GR" sz="2400" b="1" dirty="0"/>
              <a:t>: </a:t>
            </a:r>
            <a:r>
              <a:rPr lang="el-GR" sz="2400" b="1" dirty="0">
                <a:solidFill>
                  <a:srgbClr val="0070C0"/>
                </a:solidFill>
              </a:rPr>
              <a:t>Άμεση</a:t>
            </a:r>
          </a:p>
          <a:p>
            <a:pPr lvl="1" eaLnBrk="1" fontAlgn="auto" hangingPunct="1">
              <a:spcAft>
                <a:spcPts val="0"/>
              </a:spcAft>
              <a:buFont typeface="Wingdings" pitchFamily="2" charset="2"/>
              <a:buChar char="ü"/>
              <a:defRPr/>
            </a:pPr>
            <a:r>
              <a:rPr lang="en-US" sz="2000" dirty="0"/>
              <a:t>iv </a:t>
            </a:r>
            <a:r>
              <a:rPr lang="el-GR" sz="2000" dirty="0" err="1"/>
              <a:t>κεφτριαξόνη</a:t>
            </a:r>
            <a:r>
              <a:rPr lang="el-GR" sz="2000" dirty="0"/>
              <a:t> ή </a:t>
            </a:r>
            <a:r>
              <a:rPr lang="el-GR" sz="2000" dirty="0" err="1"/>
              <a:t>κεφοταξίμη</a:t>
            </a:r>
            <a:r>
              <a:rPr lang="el-GR" sz="2000" dirty="0"/>
              <a:t> αν:</a:t>
            </a:r>
          </a:p>
          <a:p>
            <a:pPr lvl="2" eaLnBrk="1" fontAlgn="auto" hangingPunct="1">
              <a:spcAft>
                <a:spcPts val="0"/>
              </a:spcAft>
              <a:buFont typeface="Wingdings" pitchFamily="2" charset="2"/>
              <a:buChar char="§"/>
              <a:defRPr/>
            </a:pPr>
            <a:r>
              <a:rPr lang="el-GR" sz="1600" dirty="0"/>
              <a:t>Το εξάνθημα εξελίσσεται</a:t>
            </a:r>
          </a:p>
          <a:p>
            <a:pPr lvl="2" eaLnBrk="1" fontAlgn="auto" hangingPunct="1">
              <a:spcAft>
                <a:spcPts val="0"/>
              </a:spcAft>
              <a:buFont typeface="Wingdings" pitchFamily="2" charset="2"/>
              <a:buChar char="§"/>
              <a:defRPr/>
            </a:pPr>
            <a:r>
              <a:rPr lang="el-GR" sz="1600" dirty="0"/>
              <a:t>Επηρεασμένη γενική κατάσταση του παιδιού</a:t>
            </a:r>
          </a:p>
          <a:p>
            <a:pPr lvl="2" eaLnBrk="1" fontAlgn="auto" hangingPunct="1">
              <a:spcAft>
                <a:spcPts val="0"/>
              </a:spcAft>
              <a:buFont typeface="Wingdings" pitchFamily="2" charset="2"/>
              <a:buChar char="§"/>
              <a:defRPr/>
            </a:pPr>
            <a:r>
              <a:rPr lang="el-GR" sz="1600" dirty="0"/>
              <a:t>Υπάρχουν σημεία μηνιγγίτιδας ή σήψης</a:t>
            </a:r>
          </a:p>
          <a:p>
            <a:pPr lvl="1" eaLnBrk="1" fontAlgn="auto" hangingPunct="1">
              <a:spcAft>
                <a:spcPts val="0"/>
              </a:spcAft>
              <a:buFont typeface="Wingdings" pitchFamily="2" charset="2"/>
              <a:buChar char="ü"/>
              <a:defRPr/>
            </a:pPr>
            <a:r>
              <a:rPr lang="el-GR" sz="2000" dirty="0"/>
              <a:t>Διακομιδή επειγόντως στο πλησιέστερο νοσοκομείο ή ΜΕΘ</a:t>
            </a:r>
          </a:p>
          <a:p>
            <a:pPr lvl="1" eaLnBrk="1" fontAlgn="auto" hangingPunct="1">
              <a:spcAft>
                <a:spcPts val="0"/>
              </a:spcAft>
              <a:buFont typeface="Wingdings" pitchFamily="2" charset="2"/>
              <a:buChar char="ü"/>
              <a:defRPr/>
            </a:pPr>
            <a:r>
              <a:rPr lang="el-GR" sz="2000" dirty="0"/>
              <a:t>Καλλιέργεια αίματος (και ΕΝΥ)</a:t>
            </a:r>
          </a:p>
          <a:p>
            <a:pPr lvl="1" eaLnBrk="1" fontAlgn="auto" hangingPunct="1">
              <a:spcAft>
                <a:spcPts val="0"/>
              </a:spcAft>
              <a:buFont typeface="Wingdings" pitchFamily="2" charset="2"/>
              <a:buChar char="ü"/>
              <a:defRPr/>
            </a:pPr>
            <a:r>
              <a:rPr lang="el-GR" sz="2000" dirty="0"/>
              <a:t>Τακτική παρακολούθηση ανά ώρα για 4-6 ώρες (ακόμα και επί αρνητικών εργαστηριακών ευρημάτων).</a:t>
            </a:r>
          </a:p>
          <a:p>
            <a:pPr eaLnBrk="1" fontAlgn="auto" hangingPunct="1">
              <a:spcAft>
                <a:spcPts val="0"/>
              </a:spcAft>
              <a:buFont typeface="Arial" panose="020B0604020202020204" pitchFamily="34" charset="0"/>
              <a:buChar char="•"/>
              <a:defRPr/>
            </a:pPr>
            <a:endParaRPr lang="el-GR" dirty="0"/>
          </a:p>
        </p:txBody>
      </p:sp>
      <p:sp>
        <p:nvSpPr>
          <p:cNvPr id="10" name="9 - TextBox"/>
          <p:cNvSpPr txBox="1"/>
          <p:nvPr/>
        </p:nvSpPr>
        <p:spPr>
          <a:xfrm>
            <a:off x="2758710" y="1320800"/>
            <a:ext cx="5861050" cy="522288"/>
          </a:xfrm>
          <a:prstGeom prst="rect">
            <a:avLst/>
          </a:prstGeom>
        </p:spPr>
        <p:style>
          <a:lnRef idx="1">
            <a:schemeClr val="accent5"/>
          </a:lnRef>
          <a:fillRef idx="3">
            <a:schemeClr val="accent5"/>
          </a:fillRef>
          <a:effectRef idx="2">
            <a:schemeClr val="accent5"/>
          </a:effectRef>
          <a:fontRef idx="minor">
            <a:schemeClr val="lt1"/>
          </a:fontRef>
        </p:style>
        <p:txBody>
          <a:bodyPr>
            <a:spAutoFit/>
          </a:bodyPr>
          <a:lstStyle/>
          <a:p>
            <a:pPr algn="ctr" fontAlgn="auto">
              <a:spcBef>
                <a:spcPts val="0"/>
              </a:spcBef>
              <a:spcAft>
                <a:spcPts val="0"/>
              </a:spcAft>
              <a:defRPr/>
            </a:pPr>
            <a:r>
              <a:rPr lang="el-GR" sz="2800" b="1" dirty="0">
                <a:effectLst>
                  <a:outerShdw blurRad="38100" dist="38100" dir="2700000" algn="tl">
                    <a:srgbClr val="000000">
                      <a:alpha val="43137"/>
                    </a:srgbClr>
                  </a:outerShdw>
                </a:effectLst>
              </a:rPr>
              <a:t>ΜΗΝΙΓΓΙΤΙΔΟΚΟΚΚΙΚΗ ΛΟΙΜΩΞΗ</a:t>
            </a:r>
          </a:p>
        </p:txBody>
      </p:sp>
      <p:sp>
        <p:nvSpPr>
          <p:cNvPr id="13" name="12 - TextBox"/>
          <p:cNvSpPr txBox="1"/>
          <p:nvPr/>
        </p:nvSpPr>
        <p:spPr>
          <a:xfrm>
            <a:off x="8801100" y="3347170"/>
            <a:ext cx="2965450" cy="1731963"/>
          </a:xfrm>
          <a:prstGeom prst="rect">
            <a:avLst/>
          </a:prstGeom>
          <a:ln w="31750"/>
        </p:spPr>
        <p:style>
          <a:lnRef idx="2">
            <a:schemeClr val="accent6"/>
          </a:lnRef>
          <a:fillRef idx="1">
            <a:schemeClr val="lt1"/>
          </a:fillRef>
          <a:effectRef idx="0">
            <a:schemeClr val="accent6"/>
          </a:effectRef>
          <a:fontRef idx="minor">
            <a:schemeClr val="dk1"/>
          </a:fontRef>
        </p:style>
        <p:txBody>
          <a:bodyPr>
            <a:spAutoFit/>
          </a:bodyPr>
          <a:lstStyle/>
          <a:p>
            <a:pPr algn="ctr" fontAlgn="auto">
              <a:lnSpc>
                <a:spcPct val="130000"/>
              </a:lnSpc>
              <a:spcBef>
                <a:spcPts val="0"/>
              </a:spcBef>
              <a:spcAft>
                <a:spcPts val="0"/>
              </a:spcAft>
              <a:buClr>
                <a:srgbClr val="FF3300"/>
              </a:buClr>
              <a:buSzPct val="130000"/>
              <a:defRPr/>
            </a:pPr>
            <a:r>
              <a:rPr lang="el-GR" sz="2200" b="1" dirty="0" err="1">
                <a:solidFill>
                  <a:schemeClr val="accent6"/>
                </a:solidFill>
              </a:rPr>
              <a:t>Μηνιγγοκοκκαιμία</a:t>
            </a:r>
            <a:r>
              <a:rPr lang="el-GR" sz="2000" b="1" dirty="0">
                <a:solidFill>
                  <a:schemeClr val="tx1"/>
                </a:solidFill>
              </a:rPr>
              <a:t> </a:t>
            </a:r>
          </a:p>
          <a:p>
            <a:pPr fontAlgn="auto">
              <a:lnSpc>
                <a:spcPct val="130000"/>
              </a:lnSpc>
              <a:spcBef>
                <a:spcPts val="0"/>
              </a:spcBef>
              <a:spcAft>
                <a:spcPts val="0"/>
              </a:spcAft>
              <a:buSzPct val="130000"/>
              <a:buFont typeface="Wingdings" pitchFamily="2" charset="2"/>
              <a:buChar char="ü"/>
              <a:defRPr/>
            </a:pPr>
            <a:r>
              <a:rPr lang="el-GR" sz="2000" dirty="0">
                <a:solidFill>
                  <a:schemeClr val="tx1"/>
                </a:solidFill>
              </a:rPr>
              <a:t>Ταχύτατη εξέλιξη</a:t>
            </a:r>
          </a:p>
          <a:p>
            <a:pPr fontAlgn="auto">
              <a:lnSpc>
                <a:spcPct val="130000"/>
              </a:lnSpc>
              <a:spcBef>
                <a:spcPts val="0"/>
              </a:spcBef>
              <a:spcAft>
                <a:spcPts val="0"/>
              </a:spcAft>
              <a:buSzPct val="130000"/>
              <a:buFont typeface="Wingdings" pitchFamily="2" charset="2"/>
              <a:buChar char="ü"/>
              <a:defRPr/>
            </a:pPr>
            <a:r>
              <a:rPr lang="el-GR" sz="2000" dirty="0">
                <a:solidFill>
                  <a:schemeClr val="tx1"/>
                </a:solidFill>
              </a:rPr>
              <a:t>Δυνητικά θανατηφόρος (Θνητότητα &gt; 15%)</a:t>
            </a:r>
          </a:p>
        </p:txBody>
      </p:sp>
      <p:sp>
        <p:nvSpPr>
          <p:cNvPr id="14" name="13 - TextBox"/>
          <p:cNvSpPr txBox="1"/>
          <p:nvPr/>
        </p:nvSpPr>
        <p:spPr>
          <a:xfrm>
            <a:off x="1573966" y="6061075"/>
            <a:ext cx="9383843" cy="430213"/>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fontAlgn="auto">
              <a:spcBef>
                <a:spcPts val="0"/>
              </a:spcBef>
              <a:spcAft>
                <a:spcPts val="0"/>
              </a:spcAft>
              <a:defRPr/>
            </a:pPr>
            <a:r>
              <a:rPr lang="el-GR" sz="2200" dirty="0">
                <a:solidFill>
                  <a:schemeClr val="bg1"/>
                </a:solidFill>
              </a:rPr>
              <a:t>Η </a:t>
            </a:r>
            <a:r>
              <a:rPr lang="el-GR" sz="2200" b="1" dirty="0">
                <a:solidFill>
                  <a:schemeClr val="bg1"/>
                </a:solidFill>
              </a:rPr>
              <a:t>πρόγνωση</a:t>
            </a:r>
            <a:r>
              <a:rPr lang="el-GR" sz="2200" dirty="0">
                <a:solidFill>
                  <a:schemeClr val="bg1"/>
                </a:solidFill>
              </a:rPr>
              <a:t> εξαρτάται απόλυτα από την  </a:t>
            </a:r>
            <a:r>
              <a:rPr lang="el-GR" sz="2200" b="1" dirty="0">
                <a:solidFill>
                  <a:srgbClr val="FFFF00"/>
                </a:solidFill>
                <a:effectLst>
                  <a:outerShdw blurRad="38100" dist="38100" dir="2700000" algn="tl">
                    <a:srgbClr val="000000">
                      <a:alpha val="43137"/>
                    </a:srgbClr>
                  </a:outerShdw>
                </a:effectLst>
              </a:rPr>
              <a:t>ταχύτητα παρέμβασης</a:t>
            </a:r>
            <a:r>
              <a:rPr lang="el-GR" sz="2000" b="1" dirty="0">
                <a:solidFill>
                  <a:schemeClr val="bg1"/>
                </a:solidFill>
              </a:rPr>
              <a:t>.</a:t>
            </a:r>
          </a:p>
        </p:txBody>
      </p:sp>
      <p:sp>
        <p:nvSpPr>
          <p:cNvPr id="15" name="14 - TextBox"/>
          <p:cNvSpPr txBox="1"/>
          <p:nvPr/>
        </p:nvSpPr>
        <p:spPr>
          <a:xfrm>
            <a:off x="3552661" y="2638271"/>
            <a:ext cx="4212237" cy="430887"/>
          </a:xfrm>
          <a:prstGeom prst="flowChartPredefinedProcess">
            <a:avLst/>
          </a:prstGeom>
        </p:spPr>
        <p:style>
          <a:lnRef idx="1">
            <a:schemeClr val="accent2"/>
          </a:lnRef>
          <a:fillRef idx="3">
            <a:schemeClr val="accent2"/>
          </a:fillRef>
          <a:effectRef idx="2">
            <a:schemeClr val="accent2"/>
          </a:effectRef>
          <a:fontRef idx="minor">
            <a:schemeClr val="lt1"/>
          </a:fontRef>
        </p:style>
        <p:txBody>
          <a:bodyPr>
            <a:spAutoFit/>
          </a:bodyPr>
          <a:lstStyle/>
          <a:p>
            <a:pPr algn="ctr" fontAlgn="auto">
              <a:spcBef>
                <a:spcPts val="0"/>
              </a:spcBef>
              <a:spcAft>
                <a:spcPts val="0"/>
              </a:spcAft>
              <a:defRPr/>
            </a:pPr>
            <a:r>
              <a:rPr lang="el-GR" sz="2200" dirty="0">
                <a:ln w="18415" cmpd="sng">
                  <a:solidFill>
                    <a:srgbClr val="FFFFFF"/>
                  </a:solidFill>
                  <a:prstDash val="solid"/>
                </a:ln>
                <a:solidFill>
                  <a:srgbClr val="FFFFFF"/>
                </a:solidFill>
                <a:effectLst>
                  <a:outerShdw blurRad="63500" dir="3600000" algn="tl" rotWithShape="0">
                    <a:srgbClr val="000000">
                      <a:alpha val="70000"/>
                    </a:srgbClr>
                  </a:outerShdw>
                </a:effectLst>
              </a:rPr>
              <a:t>ΕΠΕΙΓΟΥΣΑ ΚΑΤΑΣΤΑΣΗ</a:t>
            </a:r>
          </a:p>
        </p:txBody>
      </p:sp>
      <p:pic>
        <p:nvPicPr>
          <p:cNvPr id="16" name="15 - Εικόνα" descr="μηνιγγιτιδοκοκκος.jpg"/>
          <p:cNvPicPr>
            <a:picLocks noChangeAspect="1"/>
          </p:cNvPicPr>
          <p:nvPr/>
        </p:nvPicPr>
        <p:blipFill>
          <a:blip r:embed="rId3" cstate="print"/>
          <a:stretch>
            <a:fillRect/>
          </a:stretch>
        </p:blipFill>
        <p:spPr>
          <a:xfrm>
            <a:off x="9618675" y="1549290"/>
            <a:ext cx="1641389" cy="13144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 calcmode="lin" valueType="num">
                                      <p:cBhvr additive="base">
                                        <p:cTn id="1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anim calcmode="lin" valueType="num">
                                      <p:cBhvr additive="base">
                                        <p:cTn id="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anim calcmode="lin" valueType="num">
                                      <p:cBhvr additive="base">
                                        <p:cTn id="2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anim calcmode="lin" valueType="num">
                                      <p:cBhvr additive="base">
                                        <p:cTn id="2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8" end="8"/>
                                            </p:txEl>
                                          </p:spTgt>
                                        </p:tgtEl>
                                        <p:attrNameLst>
                                          <p:attrName>style.visibility</p:attrName>
                                        </p:attrNameLst>
                                      </p:cBhvr>
                                      <p:to>
                                        <p:strVal val="visible"/>
                                      </p:to>
                                    </p:set>
                                    <p:anim calcmode="lin" valueType="num">
                                      <p:cBhvr additive="base">
                                        <p:cTn id="3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 calcmode="lin" valueType="num">
                                      <p:cBhvr additive="base">
                                        <p:cTn id="3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10" end="10"/>
                                            </p:txEl>
                                          </p:spTgt>
                                        </p:tgtEl>
                                        <p:attrNameLst>
                                          <p:attrName>style.visibility</p:attrName>
                                        </p:attrNameLst>
                                      </p:cBhvr>
                                      <p:to>
                                        <p:strVal val="visible"/>
                                      </p:to>
                                    </p:set>
                                    <p:anim calcmode="lin" valueType="num">
                                      <p:cBhvr additive="base">
                                        <p:cTn id="41" dur="500" fill="hold"/>
                                        <p:tgtEl>
                                          <p:spTgt spid="9">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6" presetClass="entr" presetSubtype="16"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circle(in)">
                                      <p:cBhvr>
                                        <p:cTn id="4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29845"/>
            <a:ext cx="10515600" cy="911225"/>
          </a:xfrm>
        </p:spPr>
        <p:txBody>
          <a:bodyPr rtlCol="0">
            <a:normAutofit/>
          </a:bodyPr>
          <a:lstStyle/>
          <a:p>
            <a:pPr eaLnBrk="1" fontAlgn="auto" hangingPunct="1">
              <a:spcAft>
                <a:spcPts val="0"/>
              </a:spcAft>
              <a:defRPr/>
            </a:pPr>
            <a:r>
              <a:rPr lang="el-GR" sz="4000" dirty="0">
                <a:latin typeface="+mn-lt"/>
              </a:rPr>
              <a:t>                 </a:t>
            </a:r>
            <a:r>
              <a:rPr lang="el-GR" sz="3200" b="1" dirty="0" err="1">
                <a:latin typeface="+mn-lt"/>
              </a:rPr>
              <a:t>Κνιδωτικό</a:t>
            </a:r>
            <a:r>
              <a:rPr lang="el-GR" sz="3200" b="1" dirty="0">
                <a:latin typeface="+mn-lt"/>
              </a:rPr>
              <a:t>/</a:t>
            </a:r>
            <a:r>
              <a:rPr lang="el-GR" sz="3200" b="1" dirty="0" err="1">
                <a:latin typeface="+mn-lt"/>
              </a:rPr>
              <a:t>πομφώδες</a:t>
            </a:r>
            <a:r>
              <a:rPr lang="el-GR" sz="3200" b="1" dirty="0">
                <a:latin typeface="+mn-lt"/>
              </a:rPr>
              <a:t> εξάνθημα</a:t>
            </a:r>
          </a:p>
        </p:txBody>
      </p:sp>
      <p:sp>
        <p:nvSpPr>
          <p:cNvPr id="49155" name="Θέση περιεχομένου 2"/>
          <p:cNvSpPr>
            <a:spLocks noGrp="1"/>
          </p:cNvSpPr>
          <p:nvPr>
            <p:ph idx="1"/>
          </p:nvPr>
        </p:nvSpPr>
        <p:spPr>
          <a:xfrm>
            <a:off x="304800" y="1825624"/>
            <a:ext cx="8823960" cy="4834255"/>
          </a:xfrm>
        </p:spPr>
        <p:txBody>
          <a:bodyPr/>
          <a:lstStyle/>
          <a:p>
            <a:pPr eaLnBrk="1" hangingPunct="1">
              <a:buFont typeface="Wingdings" panose="05000000000000000000" pitchFamily="2" charset="2"/>
              <a:buChar char="Ø"/>
            </a:pPr>
            <a:r>
              <a:rPr lang="en-US" sz="2400" dirty="0"/>
              <a:t> </a:t>
            </a:r>
            <a:r>
              <a:rPr lang="el-GR" sz="2400" dirty="0" err="1"/>
              <a:t>Περιγεγραμμένες</a:t>
            </a:r>
            <a:r>
              <a:rPr lang="el-GR" sz="2400" dirty="0"/>
              <a:t> </a:t>
            </a:r>
            <a:r>
              <a:rPr lang="el-GR" sz="2400" dirty="0" err="1"/>
              <a:t>ερυθηματώδεις</a:t>
            </a:r>
            <a:r>
              <a:rPr lang="el-GR" sz="2400" dirty="0"/>
              <a:t> περιοχές</a:t>
            </a:r>
          </a:p>
          <a:p>
            <a:pPr eaLnBrk="1" hangingPunct="1">
              <a:buClr>
                <a:schemeClr val="tx1"/>
              </a:buClr>
              <a:buFont typeface="Wingdings" panose="05000000000000000000" pitchFamily="2" charset="2"/>
              <a:buChar char="Ø"/>
            </a:pPr>
            <a:r>
              <a:rPr lang="en-US" sz="2400" b="1" dirty="0">
                <a:solidFill>
                  <a:srgbClr val="0070C0"/>
                </a:solidFill>
              </a:rPr>
              <a:t> </a:t>
            </a:r>
            <a:r>
              <a:rPr lang="el-GR" sz="2400" b="1" dirty="0">
                <a:solidFill>
                  <a:srgbClr val="0070C0"/>
                </a:solidFill>
              </a:rPr>
              <a:t>Κνησμός</a:t>
            </a:r>
            <a:r>
              <a:rPr lang="el-GR" sz="2400" dirty="0"/>
              <a:t>, </a:t>
            </a:r>
            <a:r>
              <a:rPr lang="el-GR" sz="2400" b="1" dirty="0">
                <a:solidFill>
                  <a:srgbClr val="0070C0"/>
                </a:solidFill>
              </a:rPr>
              <a:t>αίσθημα καύσου </a:t>
            </a:r>
            <a:r>
              <a:rPr lang="el-GR" sz="2400" dirty="0"/>
              <a:t>ή πόνος</a:t>
            </a:r>
            <a:endParaRPr lang="en-US" sz="2400" dirty="0"/>
          </a:p>
          <a:p>
            <a:pPr marL="0" indent="0" eaLnBrk="1" hangingPunct="1">
              <a:buClr>
                <a:schemeClr val="tx1"/>
              </a:buClr>
              <a:buNone/>
            </a:pPr>
            <a:endParaRPr lang="en-US" sz="2400" dirty="0"/>
          </a:p>
          <a:p>
            <a:pPr marL="0" indent="0" eaLnBrk="1" hangingPunct="1">
              <a:buClr>
                <a:schemeClr val="tx1"/>
              </a:buClr>
              <a:buNone/>
            </a:pPr>
            <a:endParaRPr lang="en-US" sz="2400" dirty="0"/>
          </a:p>
          <a:p>
            <a:pPr eaLnBrk="1" hangingPunct="1">
              <a:buClr>
                <a:schemeClr val="tx1"/>
              </a:buClr>
              <a:buFont typeface="Wingdings" panose="05000000000000000000" pitchFamily="2" charset="2"/>
              <a:buChar char="Ø"/>
            </a:pPr>
            <a:r>
              <a:rPr lang="en-US" sz="2400" dirty="0"/>
              <a:t> </a:t>
            </a:r>
            <a:r>
              <a:rPr lang="el-GR" sz="2400" b="1" dirty="0"/>
              <a:t>Οξεία εμφάνιση</a:t>
            </a:r>
            <a:r>
              <a:rPr lang="en-US" sz="2400" b="1" dirty="0"/>
              <a:t>                    </a:t>
            </a:r>
            <a:endParaRPr lang="el-GR" sz="2400" dirty="0"/>
          </a:p>
          <a:p>
            <a:pPr lvl="1" eaLnBrk="1" hangingPunct="1">
              <a:buClr>
                <a:schemeClr val="tx1"/>
              </a:buClr>
              <a:buFont typeface="Wingdings" panose="05000000000000000000" pitchFamily="2" charset="2"/>
              <a:buChar char="ü"/>
            </a:pPr>
            <a:r>
              <a:rPr lang="el-GR" dirty="0"/>
              <a:t> Τροφές</a:t>
            </a:r>
          </a:p>
          <a:p>
            <a:pPr lvl="1" eaLnBrk="1" hangingPunct="1">
              <a:buClr>
                <a:schemeClr val="tx1"/>
              </a:buClr>
              <a:buFont typeface="Wingdings" panose="05000000000000000000" pitchFamily="2" charset="2"/>
              <a:buChar char="ü"/>
            </a:pPr>
            <a:r>
              <a:rPr lang="el-GR" dirty="0"/>
              <a:t> Φάρμακα</a:t>
            </a:r>
            <a:endParaRPr lang="en-US" dirty="0"/>
          </a:p>
          <a:p>
            <a:pPr eaLnBrk="1" hangingPunct="1">
              <a:buClr>
                <a:schemeClr val="tx1"/>
              </a:buClr>
              <a:buFont typeface="Wingdings" panose="05000000000000000000" pitchFamily="2" charset="2"/>
              <a:buChar char="Ø"/>
            </a:pPr>
            <a:r>
              <a:rPr lang="el-GR" sz="2400" b="1" dirty="0"/>
              <a:t>Χρόνια εμφάνιση </a:t>
            </a:r>
          </a:p>
          <a:p>
            <a:pPr lvl="1" eaLnBrk="1" hangingPunct="1">
              <a:buClr>
                <a:schemeClr val="tx1"/>
              </a:buClr>
              <a:buFont typeface="Wingdings" panose="05000000000000000000" pitchFamily="2" charset="2"/>
              <a:buChar char="ü"/>
            </a:pPr>
            <a:r>
              <a:rPr lang="el-GR" dirty="0"/>
              <a:t>Ιδιοπαθής </a:t>
            </a:r>
          </a:p>
          <a:p>
            <a:pPr lvl="1" eaLnBrk="1" hangingPunct="1">
              <a:buClr>
                <a:schemeClr val="tx1"/>
              </a:buClr>
              <a:buFont typeface="Wingdings" panose="05000000000000000000" pitchFamily="2" charset="2"/>
              <a:buChar char="ü"/>
            </a:pPr>
            <a:r>
              <a:rPr lang="el-GR" dirty="0"/>
              <a:t>Χρόνια νοσήματα</a:t>
            </a:r>
            <a:endParaRPr lang="en-US" dirty="0"/>
          </a:p>
          <a:p>
            <a:pPr marL="457200" lvl="1" indent="0" eaLnBrk="1" hangingPunct="1">
              <a:buClr>
                <a:schemeClr val="tx1"/>
              </a:buClr>
              <a:buNone/>
            </a:pPr>
            <a:endParaRPr lang="el-GR" dirty="0"/>
          </a:p>
        </p:txBody>
      </p:sp>
      <p:pic>
        <p:nvPicPr>
          <p:cNvPr id="4" name="Εικόνα 3"/>
          <p:cNvPicPr>
            <a:picLocks noChangeAspect="1"/>
          </p:cNvPicPr>
          <p:nvPr/>
        </p:nvPicPr>
        <p:blipFill>
          <a:blip r:embed="rId2" cstate="print"/>
          <a:stretch>
            <a:fillRect/>
          </a:stretch>
        </p:blipFill>
        <p:spPr>
          <a:xfrm>
            <a:off x="6767513" y="1577975"/>
            <a:ext cx="4938712" cy="4486275"/>
          </a:xfrm>
          <a:prstGeom prst="rect">
            <a:avLst/>
          </a:prstGeom>
          <a:ln>
            <a:noFill/>
          </a:ln>
          <a:effectLst>
            <a:outerShdw blurRad="190500" algn="tl" rotWithShape="0">
              <a:srgbClr val="000000">
                <a:alpha val="70000"/>
              </a:srgbClr>
            </a:outerShdw>
          </a:effectLst>
        </p:spPr>
      </p:pic>
      <p:sp>
        <p:nvSpPr>
          <p:cNvPr id="5" name="Ορθογώνιο 4"/>
          <p:cNvSpPr/>
          <p:nvPr/>
        </p:nvSpPr>
        <p:spPr>
          <a:xfrm>
            <a:off x="1169987" y="2886075"/>
            <a:ext cx="3397250" cy="685800"/>
          </a:xfrm>
          <a:prstGeom prst="rect">
            <a:avLst/>
          </a:prstGeom>
          <a:ln/>
        </p:spPr>
        <p:style>
          <a:lnRef idx="1">
            <a:schemeClr val="accent6"/>
          </a:lnRef>
          <a:fillRef idx="3">
            <a:schemeClr val="accent6"/>
          </a:fillRef>
          <a:effectRef idx="2">
            <a:schemeClr val="accent6"/>
          </a:effectRef>
          <a:fontRef idx="minor">
            <a:schemeClr val="lt1"/>
          </a:fontRef>
        </p:style>
        <p:txBody>
          <a:bodyPr anchor="ctr"/>
          <a:lstStyle/>
          <a:p>
            <a:pPr algn="ctr" fontAlgn="auto">
              <a:spcBef>
                <a:spcPts val="0"/>
              </a:spcBef>
              <a:spcAft>
                <a:spcPts val="0"/>
              </a:spcAft>
              <a:defRPr/>
            </a:pPr>
            <a:r>
              <a:rPr lang="el-GR" sz="2400" b="1" dirty="0">
                <a:solidFill>
                  <a:schemeClr val="bg1"/>
                </a:solidFill>
              </a:rPr>
              <a:t>Λεπτομερές ιστορικό</a:t>
            </a:r>
          </a:p>
        </p:txBody>
      </p:sp>
      <p:cxnSp>
        <p:nvCxnSpPr>
          <p:cNvPr id="9" name="11 - Ευθεία γραμμή σύνδεσης">
            <a:extLst>
              <a:ext uri="{FF2B5EF4-FFF2-40B4-BE49-F238E27FC236}">
                <a16:creationId xmlns:a16="http://schemas.microsoft.com/office/drawing/2014/main" xmlns="" id="{3D9EFDEE-5CBE-4218-B8FA-1D174DC068DB}"/>
              </a:ext>
            </a:extLst>
          </p:cNvPr>
          <p:cNvCxnSpPr/>
          <p:nvPr/>
        </p:nvCxnSpPr>
        <p:spPr>
          <a:xfrm flipV="1">
            <a:off x="750888" y="110521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7315"/>
            <a:ext cx="10515600" cy="1325563"/>
          </a:xfrm>
        </p:spPr>
        <p:txBody>
          <a:bodyPr rtlCol="0">
            <a:normAutofit/>
          </a:bodyPr>
          <a:lstStyle/>
          <a:p>
            <a:pPr eaLnBrk="1" fontAlgn="auto" hangingPunct="1">
              <a:spcAft>
                <a:spcPts val="0"/>
              </a:spcAft>
              <a:defRPr/>
            </a:pPr>
            <a:r>
              <a:rPr lang="el-GR" sz="4000" b="1" dirty="0">
                <a:latin typeface="+mn-lt"/>
              </a:rPr>
              <a:t>                          </a:t>
            </a:r>
            <a:r>
              <a:rPr lang="el-GR" sz="3200" b="1" dirty="0">
                <a:latin typeface="+mn-lt"/>
              </a:rPr>
              <a:t>Πολύμορφο εξάνθημα</a:t>
            </a:r>
          </a:p>
        </p:txBody>
      </p:sp>
      <p:sp>
        <p:nvSpPr>
          <p:cNvPr id="3" name="Θέση περιεχομένου 2"/>
          <p:cNvSpPr>
            <a:spLocks noGrp="1"/>
          </p:cNvSpPr>
          <p:nvPr>
            <p:ph idx="1"/>
          </p:nvPr>
        </p:nvSpPr>
        <p:spPr>
          <a:xfrm>
            <a:off x="327025" y="1825625"/>
            <a:ext cx="6175375" cy="4351338"/>
          </a:xfrm>
        </p:spPr>
        <p:txBody>
          <a:bodyPr rtlCol="0">
            <a:normAutofit lnSpcReduction="10000"/>
          </a:bodyPr>
          <a:lstStyle/>
          <a:p>
            <a:pPr marL="0" indent="0" eaLnBrk="1" fontAlgn="auto" hangingPunct="1">
              <a:spcAft>
                <a:spcPts val="0"/>
              </a:spcAft>
              <a:buFont typeface="Arial" panose="020B0604020202020204" pitchFamily="34" charset="0"/>
              <a:buNone/>
              <a:defRPr/>
            </a:pPr>
            <a:r>
              <a:rPr lang="el-GR" b="1" dirty="0"/>
              <a:t>Σύνδρομο </a:t>
            </a:r>
            <a:r>
              <a:rPr lang="en-US" b="1" dirty="0"/>
              <a:t>Stevens-Johnson</a:t>
            </a:r>
            <a:endParaRPr lang="el-GR" b="1" dirty="0"/>
          </a:p>
          <a:p>
            <a:pPr eaLnBrk="1" fontAlgn="auto" hangingPunct="1">
              <a:spcAft>
                <a:spcPts val="0"/>
              </a:spcAft>
              <a:buFont typeface="Wingdings" panose="05000000000000000000" pitchFamily="2" charset="2"/>
              <a:buChar char="ü"/>
              <a:defRPr/>
            </a:pPr>
            <a:r>
              <a:rPr lang="el-GR" sz="2400" dirty="0"/>
              <a:t>Πυρετός, </a:t>
            </a:r>
            <a:r>
              <a:rPr lang="el-GR" sz="2400" dirty="0" err="1"/>
              <a:t>φαρρυγγαλγία</a:t>
            </a:r>
            <a:r>
              <a:rPr lang="el-GR" sz="2400" dirty="0"/>
              <a:t>, κακουχία</a:t>
            </a:r>
          </a:p>
          <a:p>
            <a:pPr eaLnBrk="1" fontAlgn="auto" hangingPunct="1">
              <a:spcAft>
                <a:spcPts val="0"/>
              </a:spcAft>
              <a:buFont typeface="Wingdings" panose="05000000000000000000" pitchFamily="2" charset="2"/>
              <a:buChar char="ü"/>
              <a:defRPr/>
            </a:pPr>
            <a:r>
              <a:rPr lang="el-GR" sz="2400" dirty="0"/>
              <a:t>Συρρέουσες ερυθρές </a:t>
            </a:r>
            <a:r>
              <a:rPr lang="el-GR" sz="2400" b="1" dirty="0" err="1"/>
              <a:t>βλατίδες</a:t>
            </a:r>
            <a:r>
              <a:rPr lang="el-GR" sz="2400" dirty="0" err="1"/>
              <a:t>,</a:t>
            </a:r>
            <a:r>
              <a:rPr lang="el-GR" sz="2400" b="1" dirty="0" err="1"/>
              <a:t>φλύκταινες</a:t>
            </a:r>
            <a:r>
              <a:rPr lang="el-GR" sz="2400" dirty="0"/>
              <a:t>   εξελισσόμενες σε </a:t>
            </a:r>
            <a:r>
              <a:rPr lang="el-GR" sz="2400" b="1" dirty="0"/>
              <a:t>διαβρώσεις</a:t>
            </a:r>
            <a:r>
              <a:rPr lang="el-GR" sz="2400" dirty="0"/>
              <a:t> και </a:t>
            </a:r>
            <a:r>
              <a:rPr lang="el-GR" sz="2400" b="1" dirty="0"/>
              <a:t>νεκρώσεις</a:t>
            </a:r>
          </a:p>
          <a:p>
            <a:pPr eaLnBrk="1" fontAlgn="auto" hangingPunct="1">
              <a:spcAft>
                <a:spcPts val="0"/>
              </a:spcAft>
              <a:buFont typeface="Wingdings" panose="05000000000000000000" pitchFamily="2" charset="2"/>
              <a:buChar char="ü"/>
              <a:defRPr/>
            </a:pPr>
            <a:r>
              <a:rPr lang="el-GR" sz="2400" dirty="0"/>
              <a:t>Προσβολή βλεννογόνων</a:t>
            </a:r>
          </a:p>
          <a:p>
            <a:pPr eaLnBrk="1" fontAlgn="auto" hangingPunct="1">
              <a:spcAft>
                <a:spcPts val="0"/>
              </a:spcAft>
              <a:buFont typeface="Wingdings" panose="05000000000000000000" pitchFamily="2" charset="2"/>
              <a:buChar char="ü"/>
              <a:defRPr/>
            </a:pPr>
            <a:r>
              <a:rPr lang="el-GR" sz="2400" dirty="0"/>
              <a:t>Αποκόλληση </a:t>
            </a:r>
            <a:r>
              <a:rPr lang="el-GR" sz="2400" dirty="0" err="1"/>
              <a:t>επιδερμίδος</a:t>
            </a:r>
            <a:r>
              <a:rPr lang="el-GR" sz="2400" dirty="0"/>
              <a:t> (σημείο</a:t>
            </a:r>
            <a:r>
              <a:rPr lang="en-US" sz="2400" dirty="0"/>
              <a:t> </a:t>
            </a:r>
            <a:r>
              <a:rPr lang="en-US" sz="2400" dirty="0" err="1"/>
              <a:t>Nikolsky</a:t>
            </a:r>
            <a:r>
              <a:rPr lang="en-US" sz="2400" dirty="0"/>
              <a:t>)</a:t>
            </a:r>
            <a:r>
              <a:rPr lang="el-GR" sz="2400" dirty="0"/>
              <a:t> </a:t>
            </a:r>
          </a:p>
          <a:p>
            <a:pPr marL="0" indent="0" eaLnBrk="1" fontAlgn="auto" hangingPunct="1">
              <a:spcAft>
                <a:spcPts val="0"/>
              </a:spcAft>
              <a:buFont typeface="Arial" panose="020B0604020202020204" pitchFamily="34" charset="0"/>
              <a:buNone/>
              <a:defRPr/>
            </a:pPr>
            <a:endParaRPr lang="el-GR" sz="2400" dirty="0"/>
          </a:p>
          <a:p>
            <a:pPr eaLnBrk="1" fontAlgn="auto" hangingPunct="1">
              <a:spcAft>
                <a:spcPts val="0"/>
              </a:spcAft>
              <a:buFont typeface="Wingdings" panose="05000000000000000000" pitchFamily="2" charset="2"/>
              <a:buChar char="Ø"/>
              <a:defRPr/>
            </a:pPr>
            <a:r>
              <a:rPr lang="el-GR" sz="2400" b="1" dirty="0"/>
              <a:t>Θεραπεία</a:t>
            </a:r>
            <a:r>
              <a:rPr lang="el-GR" sz="2400" dirty="0"/>
              <a:t> </a:t>
            </a:r>
          </a:p>
          <a:p>
            <a:pPr eaLnBrk="1" fontAlgn="auto" hangingPunct="1">
              <a:spcAft>
                <a:spcPts val="0"/>
              </a:spcAft>
              <a:buFont typeface="Wingdings" panose="05000000000000000000" pitchFamily="2" charset="2"/>
              <a:buChar char="ü"/>
              <a:defRPr/>
            </a:pPr>
            <a:r>
              <a:rPr lang="el-GR" sz="2400" dirty="0"/>
              <a:t>Διακοπή φαρμάκου/αντιμετώπιση λοίμωξης</a:t>
            </a:r>
          </a:p>
          <a:p>
            <a:pPr eaLnBrk="1" fontAlgn="auto" hangingPunct="1">
              <a:spcAft>
                <a:spcPts val="0"/>
              </a:spcAft>
              <a:buFont typeface="Wingdings" panose="05000000000000000000" pitchFamily="2" charset="2"/>
              <a:buChar char="ü"/>
              <a:defRPr/>
            </a:pPr>
            <a:r>
              <a:rPr lang="el-GR" sz="2400" dirty="0"/>
              <a:t>Υποστηρικτική αγωγή</a:t>
            </a:r>
          </a:p>
        </p:txBody>
      </p:sp>
      <p:pic>
        <p:nvPicPr>
          <p:cNvPr id="4" name="Εικόνα 3"/>
          <p:cNvPicPr>
            <a:picLocks noChangeAspect="1"/>
          </p:cNvPicPr>
          <p:nvPr/>
        </p:nvPicPr>
        <p:blipFill>
          <a:blip r:embed="rId2" cstate="print"/>
          <a:stretch>
            <a:fillRect/>
          </a:stretch>
        </p:blipFill>
        <p:spPr>
          <a:xfrm>
            <a:off x="8226425" y="3663950"/>
            <a:ext cx="3638550" cy="2828925"/>
          </a:xfrm>
          <a:prstGeom prst="rect">
            <a:avLst/>
          </a:prstGeom>
          <a:solidFill>
            <a:schemeClr val="bg1"/>
          </a:solidFill>
          <a:ln>
            <a:noFill/>
          </a:ln>
          <a:effectLst>
            <a:outerShdw blurRad="190500" algn="tl" rotWithShape="0">
              <a:srgbClr val="000000">
                <a:alpha val="70000"/>
              </a:srgbClr>
            </a:outerShdw>
          </a:effectLst>
        </p:spPr>
      </p:pic>
      <p:sp>
        <p:nvSpPr>
          <p:cNvPr id="5" name="Ορθογώνιο: Στρογγύλεμα γωνιών 4"/>
          <p:cNvSpPr/>
          <p:nvPr/>
        </p:nvSpPr>
        <p:spPr>
          <a:xfrm>
            <a:off x="7383463" y="1546225"/>
            <a:ext cx="4344987" cy="1727200"/>
          </a:xfrm>
          <a:prstGeom prst="roundRect">
            <a:avLst>
              <a:gd name="adj" fmla="val 0"/>
            </a:avLst>
          </a:prstGeom>
        </p:spPr>
        <p:style>
          <a:lnRef idx="1">
            <a:schemeClr val="accent5"/>
          </a:lnRef>
          <a:fillRef idx="3">
            <a:schemeClr val="accent5"/>
          </a:fillRef>
          <a:effectRef idx="2">
            <a:schemeClr val="accent5"/>
          </a:effectRef>
          <a:fontRef idx="minor">
            <a:schemeClr val="lt1"/>
          </a:fontRef>
        </p:style>
        <p:txBody>
          <a:bodyPr anchor="ctr"/>
          <a:lstStyle/>
          <a:p>
            <a:pPr algn="ctr" fontAlgn="auto">
              <a:spcBef>
                <a:spcPts val="0"/>
              </a:spcBef>
              <a:spcAft>
                <a:spcPts val="0"/>
              </a:spcAft>
              <a:defRPr/>
            </a:pPr>
            <a:r>
              <a:rPr lang="el-GR" sz="2400" b="1" dirty="0">
                <a:solidFill>
                  <a:schemeClr val="bg1"/>
                </a:solidFill>
              </a:rPr>
              <a:t>Αίτια</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Φάρμακα (ΜΗΣΑΦ</a:t>
            </a:r>
            <a:r>
              <a:rPr lang="en-US" sz="2400" dirty="0">
                <a:solidFill>
                  <a:schemeClr val="bg1"/>
                </a:solidFill>
              </a:rPr>
              <a:t>,</a:t>
            </a:r>
            <a:r>
              <a:rPr lang="el-GR" sz="2400" dirty="0">
                <a:solidFill>
                  <a:schemeClr val="bg1"/>
                </a:solidFill>
              </a:rPr>
              <a:t>αντιβιοτικά)</a:t>
            </a:r>
          </a:p>
          <a:p>
            <a:pPr marL="342900" indent="-342900" fontAlgn="auto">
              <a:spcBef>
                <a:spcPts val="0"/>
              </a:spcBef>
              <a:spcAft>
                <a:spcPts val="0"/>
              </a:spcAft>
              <a:buFont typeface="Wingdings" panose="05000000000000000000" pitchFamily="2" charset="2"/>
              <a:buChar char="ü"/>
              <a:defRPr/>
            </a:pPr>
            <a:r>
              <a:rPr lang="el-GR" sz="2400" dirty="0">
                <a:solidFill>
                  <a:schemeClr val="bg1"/>
                </a:solidFill>
              </a:rPr>
              <a:t>Λοιμώξεις </a:t>
            </a:r>
          </a:p>
          <a:p>
            <a:pPr algn="ctr" fontAlgn="auto">
              <a:spcBef>
                <a:spcPts val="0"/>
              </a:spcBef>
              <a:spcAft>
                <a:spcPts val="0"/>
              </a:spcAft>
              <a:defRPr/>
            </a:pPr>
            <a:endParaRPr lang="el-GR" dirty="0"/>
          </a:p>
        </p:txBody>
      </p:sp>
      <p:cxnSp>
        <p:nvCxnSpPr>
          <p:cNvPr id="6" name="11 - Ευθεία γραμμή σύνδεσης">
            <a:extLst>
              <a:ext uri="{FF2B5EF4-FFF2-40B4-BE49-F238E27FC236}">
                <a16:creationId xmlns:a16="http://schemas.microsoft.com/office/drawing/2014/main" xmlns="" id="{E3F9BEB6-CAAF-4741-9253-C9A15E9AEACA}"/>
              </a:ext>
            </a:extLst>
          </p:cNvPr>
          <p:cNvCxnSpPr/>
          <p:nvPr/>
        </p:nvCxnSpPr>
        <p:spPr>
          <a:xfrm flipV="1">
            <a:off x="750888" y="108997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38200" y="165100"/>
            <a:ext cx="10515600" cy="582613"/>
          </a:xfrm>
        </p:spPr>
        <p:txBody>
          <a:bodyPr rtlCol="0">
            <a:normAutofit/>
          </a:bodyPr>
          <a:lstStyle/>
          <a:p>
            <a:pPr eaLnBrk="1" fontAlgn="auto" hangingPunct="1">
              <a:spcAft>
                <a:spcPts val="0"/>
              </a:spcAft>
              <a:defRPr/>
            </a:pPr>
            <a:r>
              <a:rPr lang="el-GR" sz="3200" b="1" dirty="0">
                <a:latin typeface="+mn-lt"/>
              </a:rPr>
              <a:t>                                      Βιβλιογραφία </a:t>
            </a:r>
          </a:p>
        </p:txBody>
      </p:sp>
      <p:sp>
        <p:nvSpPr>
          <p:cNvPr id="3" name="2 - Θέση περιεχομένου"/>
          <p:cNvSpPr>
            <a:spLocks noGrp="1"/>
          </p:cNvSpPr>
          <p:nvPr>
            <p:ph idx="1"/>
          </p:nvPr>
        </p:nvSpPr>
        <p:spPr>
          <a:xfrm>
            <a:off x="838200" y="998539"/>
            <a:ext cx="10515600" cy="5321300"/>
          </a:xfrm>
        </p:spPr>
        <p:txBody>
          <a:bodyPr rtlCol="0">
            <a:noAutofit/>
          </a:bodyPr>
          <a:lstStyle/>
          <a:p>
            <a:pPr eaLnBrk="1" hangingPunct="1">
              <a:buFont typeface="Arial" panose="020B0604020202020204" pitchFamily="34" charset="0"/>
              <a:buChar char="•"/>
            </a:pPr>
            <a:endParaRPr lang="el-GR" sz="2400" dirty="0"/>
          </a:p>
          <a:p>
            <a:pPr eaLnBrk="1" hangingPunct="1">
              <a:buFont typeface="Arial" panose="020B0604020202020204" pitchFamily="34" charset="0"/>
              <a:buChar char="•"/>
            </a:pPr>
            <a:r>
              <a:rPr lang="en-US" sz="2400" dirty="0"/>
              <a:t>Joseph A. </a:t>
            </a:r>
            <a:r>
              <a:rPr lang="en-US" sz="2400" dirty="0" err="1"/>
              <a:t>Zenel</a:t>
            </a:r>
            <a:r>
              <a:rPr lang="el-GR" sz="2400" dirty="0"/>
              <a:t> </a:t>
            </a:r>
            <a:r>
              <a:rPr lang="en-US" sz="2400" dirty="0"/>
              <a:t>Pediatrics in Review 2000;21;10</a:t>
            </a:r>
            <a:endParaRPr lang="el-GR" sz="2400" dirty="0"/>
          </a:p>
          <a:p>
            <a:pPr eaLnBrk="1" hangingPunct="1"/>
            <a:r>
              <a:rPr lang="en-US" sz="2400" dirty="0"/>
              <a:t>Mohammed J</a:t>
            </a:r>
            <a:r>
              <a:rPr lang="el-GR" sz="2400" dirty="0"/>
              <a:t>.</a:t>
            </a:r>
            <a:r>
              <a:rPr lang="en-US" sz="2400" dirty="0"/>
              <a:t>S</a:t>
            </a:r>
            <a:r>
              <a:rPr lang="el-GR" sz="2400" dirty="0"/>
              <a:t>.,</a:t>
            </a:r>
            <a:r>
              <a:rPr lang="en-US" sz="2400" dirty="0"/>
              <a:t>et al  </a:t>
            </a:r>
            <a:r>
              <a:rPr lang="pt-BR" sz="2400" i="1" dirty="0"/>
              <a:t>J Pediatr Rev. 2013;1(2):42-54 </a:t>
            </a:r>
            <a:endParaRPr lang="en-US" sz="2400" dirty="0"/>
          </a:p>
          <a:p>
            <a:pPr eaLnBrk="1" hangingPunct="1"/>
            <a:r>
              <a:rPr lang="en-US" sz="2400" dirty="0" err="1"/>
              <a:t>Kang.J.H</a:t>
            </a:r>
            <a:r>
              <a:rPr lang="en-US" sz="2400" dirty="0"/>
              <a:t>. Infect Chemother 2015;47(3):155-166</a:t>
            </a:r>
            <a:endParaRPr lang="el-GR" sz="2400" dirty="0"/>
          </a:p>
          <a:p>
            <a:pPr eaLnBrk="1" fontAlgn="auto" hangingPunct="1">
              <a:spcAft>
                <a:spcPts val="0"/>
              </a:spcAft>
              <a:buFont typeface="Arial" panose="020B0604020202020204" pitchFamily="34" charset="0"/>
              <a:buChar char="•"/>
              <a:defRPr/>
            </a:pPr>
            <a:r>
              <a:rPr lang="en-US" sz="2400" dirty="0"/>
              <a:t>Karen J. </a:t>
            </a:r>
            <a:r>
              <a:rPr lang="en-US" sz="2400" dirty="0" err="1"/>
              <a:t>Marcdante</a:t>
            </a:r>
            <a:r>
              <a:rPr lang="en-US" sz="2400" dirty="0"/>
              <a:t>, Robert M. </a:t>
            </a:r>
            <a:r>
              <a:rPr lang="en-US" sz="2400" dirty="0" err="1"/>
              <a:t>Kliegman</a:t>
            </a:r>
            <a:r>
              <a:rPr lang="en-US" sz="2400" dirty="0"/>
              <a:t>,</a:t>
            </a:r>
            <a:r>
              <a:rPr lang="el-GR" sz="2400" dirty="0"/>
              <a:t> (</a:t>
            </a:r>
            <a:r>
              <a:rPr lang="en-US" sz="2400" dirty="0"/>
              <a:t>ed), (2015), NELSON ESSENTIALS OF PEDIATRICS, SEVENTH EDITION</a:t>
            </a:r>
          </a:p>
          <a:p>
            <a:pPr eaLnBrk="1" fontAlgn="auto" hangingPunct="1">
              <a:spcAft>
                <a:spcPts val="0"/>
              </a:spcAft>
              <a:buFont typeface="Arial" panose="020B0604020202020204" pitchFamily="34" charset="0"/>
              <a:buChar char="•"/>
              <a:defRPr/>
            </a:pPr>
            <a:r>
              <a:rPr lang="el-GR" sz="2400" dirty="0" err="1"/>
              <a:t>Κανακούδη</a:t>
            </a:r>
            <a:r>
              <a:rPr lang="el-GR" sz="2400" dirty="0"/>
              <a:t>-Τσακαλίδου Φ., </a:t>
            </a:r>
            <a:r>
              <a:rPr lang="el-GR" sz="2400" dirty="0" err="1"/>
              <a:t>Κατζός</a:t>
            </a:r>
            <a:r>
              <a:rPr lang="el-GR" sz="2400" dirty="0"/>
              <a:t> Γ., Παπαχρήστου Φ., Δρόσου-</a:t>
            </a:r>
            <a:r>
              <a:rPr lang="el-GR" sz="2400" dirty="0" err="1"/>
              <a:t>Αγακίδου</a:t>
            </a:r>
            <a:r>
              <a:rPr lang="el-GR" sz="2400" dirty="0"/>
              <a:t> Β.,(2017), ΒΑΣΙΚΗ παιδιατρική, ΤΡΙΤΗ ΑΝΑΘΕΩΡΗΜΕΝΗ ΕΚΔΟΣΗ</a:t>
            </a:r>
            <a:endParaRPr lang="el-GR" sz="2400" dirty="0">
              <a:hlinkClick r:id="rId2"/>
            </a:endParaRPr>
          </a:p>
          <a:p>
            <a:pPr eaLnBrk="1" fontAlgn="auto" hangingPunct="1">
              <a:spcAft>
                <a:spcPts val="0"/>
              </a:spcAft>
              <a:buFont typeface="Arial" panose="020B0604020202020204" pitchFamily="34" charset="0"/>
              <a:buChar char="•"/>
              <a:defRPr/>
            </a:pPr>
            <a:r>
              <a:rPr lang="en-US" sz="2400" dirty="0">
                <a:hlinkClick r:id="rId2"/>
              </a:rPr>
              <a:t>https://www.biotypos.gr/iatrika-themata/archives/1604</a:t>
            </a:r>
            <a:endParaRPr lang="el-GR" sz="2400" dirty="0"/>
          </a:p>
          <a:p>
            <a:pPr eaLnBrk="1" fontAlgn="auto" hangingPunct="1">
              <a:spcAft>
                <a:spcPts val="0"/>
              </a:spcAft>
              <a:buFont typeface="Arial" panose="020B0604020202020204" pitchFamily="34" charset="0"/>
              <a:buChar char="•"/>
              <a:defRPr/>
            </a:pPr>
            <a:r>
              <a:rPr lang="en-US" sz="2400" dirty="0">
                <a:hlinkClick r:id="rId3"/>
              </a:rPr>
              <a:t>https://www.healthyliving.gr/2016/03/23/anemeulogia/</a:t>
            </a:r>
            <a:endParaRPr lang="el-GR" sz="2400" dirty="0"/>
          </a:p>
          <a:p>
            <a:pPr eaLnBrk="1" fontAlgn="auto" hangingPunct="1">
              <a:spcAft>
                <a:spcPts val="0"/>
              </a:spcAft>
              <a:buFont typeface="Arial" panose="020B0604020202020204" pitchFamily="34" charset="0"/>
              <a:buChar char="•"/>
              <a:defRPr/>
            </a:pPr>
            <a:r>
              <a:rPr lang="en-US" sz="2400" dirty="0">
                <a:hlinkClick r:id="rId4"/>
              </a:rPr>
              <a:t>https://www.eumedline.eu/index.php/app_symptom_search/query/%CE%95%CE%BE%CE%AC%CE%BD%CE%B8%CE%B7%CE%BC%CE%B1</a:t>
            </a:r>
            <a:endParaRPr lang="en-US" sz="2400" dirty="0"/>
          </a:p>
        </p:txBody>
      </p:sp>
      <p:cxnSp>
        <p:nvCxnSpPr>
          <p:cNvPr id="4" name="11 - Ευθεία γραμμή σύνδεσης">
            <a:extLst>
              <a:ext uri="{FF2B5EF4-FFF2-40B4-BE49-F238E27FC236}">
                <a16:creationId xmlns:a16="http://schemas.microsoft.com/office/drawing/2014/main" xmlns="" id="{95C4C0E4-32F6-4DFA-82BE-237CC3E5C5C7}"/>
              </a:ext>
            </a:extLst>
          </p:cNvPr>
          <p:cNvCxnSpPr/>
          <p:nvPr/>
        </p:nvCxnSpPr>
        <p:spPr>
          <a:xfrm flipV="1">
            <a:off x="750888" y="84613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38200" y="-107315"/>
            <a:ext cx="10515600" cy="1325563"/>
          </a:xfrm>
        </p:spPr>
        <p:txBody>
          <a:bodyPr rtlCol="0">
            <a:normAutofit/>
          </a:bodyPr>
          <a:lstStyle/>
          <a:p>
            <a:pPr eaLnBrk="1" fontAlgn="auto" hangingPunct="1">
              <a:spcAft>
                <a:spcPts val="0"/>
              </a:spcAft>
              <a:defRPr/>
            </a:pPr>
            <a:r>
              <a:rPr lang="el-GR" sz="3200" b="1" dirty="0">
                <a:latin typeface="+mn-lt"/>
              </a:rPr>
              <a:t>                                      Βιβλιογραφία </a:t>
            </a:r>
          </a:p>
        </p:txBody>
      </p:sp>
      <p:sp>
        <p:nvSpPr>
          <p:cNvPr id="52227" name="Θέση περιεχομένου 2"/>
          <p:cNvSpPr>
            <a:spLocks noGrp="1"/>
          </p:cNvSpPr>
          <p:nvPr>
            <p:ph idx="1"/>
          </p:nvPr>
        </p:nvSpPr>
        <p:spPr>
          <a:xfrm>
            <a:off x="812800" y="1526539"/>
            <a:ext cx="10515600" cy="4409123"/>
          </a:xfrm>
        </p:spPr>
        <p:txBody>
          <a:bodyPr/>
          <a:lstStyle/>
          <a:p>
            <a:pPr eaLnBrk="1" hangingPunct="1"/>
            <a:endParaRPr lang="el-GR" sz="2000" dirty="0"/>
          </a:p>
          <a:p>
            <a:pPr eaLnBrk="1" fontAlgn="auto" hangingPunct="1">
              <a:spcAft>
                <a:spcPts val="0"/>
              </a:spcAft>
              <a:buFont typeface="Arial" panose="020B0604020202020204" pitchFamily="34" charset="0"/>
              <a:buChar char="•"/>
              <a:defRPr/>
            </a:pPr>
            <a:r>
              <a:rPr lang="en-US" sz="2400" dirty="0">
                <a:hlinkClick r:id="rId2"/>
              </a:rPr>
              <a:t>https://emedicine.medscape.com/article/968523-clinical</a:t>
            </a:r>
            <a:endParaRPr lang="el-GR" sz="2400" dirty="0"/>
          </a:p>
          <a:p>
            <a:pPr eaLnBrk="1" fontAlgn="auto" hangingPunct="1">
              <a:spcAft>
                <a:spcPts val="0"/>
              </a:spcAft>
              <a:buFont typeface="Arial" panose="020B0604020202020204" pitchFamily="34" charset="0"/>
              <a:buChar char="•"/>
              <a:defRPr/>
            </a:pPr>
            <a:r>
              <a:rPr lang="en-US" sz="2400" dirty="0">
                <a:hlinkClick r:id="rId3"/>
              </a:rPr>
              <a:t>https://www.mayoclinic.org/diseases-conditions/stevens-johnson-syndrome/symptoms-causes/syc-20355936</a:t>
            </a:r>
            <a:endParaRPr lang="el-GR" sz="2400" dirty="0"/>
          </a:p>
          <a:p>
            <a:pPr eaLnBrk="1" fontAlgn="auto" hangingPunct="1">
              <a:spcAft>
                <a:spcPts val="0"/>
              </a:spcAft>
              <a:buFont typeface="Arial" panose="020B0604020202020204" pitchFamily="34" charset="0"/>
              <a:buChar char="•"/>
              <a:defRPr/>
            </a:pPr>
            <a:r>
              <a:rPr lang="en-US" sz="2400" dirty="0">
                <a:hlinkClick r:id="rId4"/>
              </a:rPr>
              <a:t>https://rarediseases.org/rare-diseases/staphylococcal-scalded-skin-syndrome/</a:t>
            </a:r>
            <a:endParaRPr lang="el-GR" sz="2400" dirty="0"/>
          </a:p>
          <a:p>
            <a:pPr eaLnBrk="1" fontAlgn="auto" hangingPunct="1">
              <a:spcAft>
                <a:spcPts val="0"/>
              </a:spcAft>
              <a:buFont typeface="Arial" panose="020B0604020202020204" pitchFamily="34" charset="0"/>
              <a:buChar char="•"/>
              <a:defRPr/>
            </a:pPr>
            <a:r>
              <a:rPr lang="en-US" sz="2400" dirty="0">
                <a:hlinkClick r:id="rId5"/>
              </a:rPr>
              <a:t>https://www.mayoclinic.org/diseases-conditions/shingles/symptoms-causes/syc-20353054</a:t>
            </a:r>
            <a:endParaRPr lang="el-GR" sz="2400" dirty="0"/>
          </a:p>
          <a:p>
            <a:pPr eaLnBrk="1" fontAlgn="auto" hangingPunct="1">
              <a:spcAft>
                <a:spcPts val="0"/>
              </a:spcAft>
              <a:buFont typeface="Arial" panose="020B0604020202020204" pitchFamily="34" charset="0"/>
              <a:buChar char="•"/>
              <a:defRPr/>
            </a:pPr>
            <a:r>
              <a:rPr lang="en-US" sz="2400" dirty="0">
                <a:hlinkClick r:id="rId6"/>
              </a:rPr>
              <a:t>https://emedicine.medscape.com/article/1132078-overview</a:t>
            </a:r>
            <a:r>
              <a:rPr lang="el-GR" sz="2400" dirty="0"/>
              <a:t> </a:t>
            </a:r>
          </a:p>
          <a:p>
            <a:pPr eaLnBrk="1" fontAlgn="auto" hangingPunct="1">
              <a:spcAft>
                <a:spcPts val="0"/>
              </a:spcAft>
              <a:buFont typeface="Arial" panose="020B0604020202020204" pitchFamily="34" charset="0"/>
              <a:buChar char="•"/>
              <a:defRPr/>
            </a:pPr>
            <a:r>
              <a:rPr lang="en-US" sz="2400" dirty="0">
                <a:hlinkClick r:id="rId7"/>
              </a:rPr>
              <a:t>https://www.healthychildren.org/English/health-issues/conditions/skin/Pages/Human-Herpes-Virus-6.aspx</a:t>
            </a:r>
            <a:endParaRPr lang="el-GR" sz="2400" dirty="0"/>
          </a:p>
          <a:p>
            <a:pPr marL="0" indent="0" eaLnBrk="1" hangingPunct="1">
              <a:buNone/>
            </a:pPr>
            <a:endParaRPr lang="el-GR" sz="2000" dirty="0"/>
          </a:p>
          <a:p>
            <a:pPr marL="0" indent="0" eaLnBrk="1" hangingPunct="1">
              <a:buNone/>
            </a:pPr>
            <a:endParaRPr lang="el-GR" sz="2000" dirty="0"/>
          </a:p>
        </p:txBody>
      </p:sp>
      <p:cxnSp>
        <p:nvCxnSpPr>
          <p:cNvPr id="4" name="11 - Ευθεία γραμμή σύνδεσης">
            <a:extLst>
              <a:ext uri="{FF2B5EF4-FFF2-40B4-BE49-F238E27FC236}">
                <a16:creationId xmlns:a16="http://schemas.microsoft.com/office/drawing/2014/main" xmlns="" id="{217D26F8-D66E-4E3B-B350-287BD0F974B6}"/>
              </a:ext>
            </a:extLst>
          </p:cNvPr>
          <p:cNvCxnSpPr/>
          <p:nvPr/>
        </p:nvCxnSpPr>
        <p:spPr>
          <a:xfrm flipV="1">
            <a:off x="750888" y="922338"/>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12190" y="101758"/>
            <a:ext cx="10515600" cy="808037"/>
          </a:xfrm>
        </p:spPr>
        <p:txBody>
          <a:bodyPr rtlCol="0">
            <a:normAutofit/>
          </a:bodyPr>
          <a:lstStyle/>
          <a:p>
            <a:pPr eaLnBrk="1" fontAlgn="auto" hangingPunct="1">
              <a:spcAft>
                <a:spcPts val="0"/>
              </a:spcAft>
              <a:defRPr/>
            </a:pPr>
            <a:r>
              <a:rPr lang="el-GR" sz="4000" b="1" dirty="0">
                <a:latin typeface="+mn-lt"/>
              </a:rPr>
              <a:t>              </a:t>
            </a:r>
            <a:r>
              <a:rPr lang="el-GR" sz="3200" b="1" dirty="0">
                <a:latin typeface="+mn-lt"/>
              </a:rPr>
              <a:t>Δευτερογενείς δερματικές αλλοιώσεις</a:t>
            </a:r>
          </a:p>
        </p:txBody>
      </p:sp>
      <p:graphicFrame>
        <p:nvGraphicFramePr>
          <p:cNvPr id="4" name="Θέση περιεχομένου 3"/>
          <p:cNvGraphicFramePr>
            <a:graphicFrameLocks noGrp="1"/>
          </p:cNvGraphicFramePr>
          <p:nvPr>
            <p:ph idx="1"/>
          </p:nvPr>
        </p:nvGraphicFramePr>
        <p:xfrm>
          <a:off x="838200" y="1795463"/>
          <a:ext cx="10515600" cy="44500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20000"/>
                    </a:ext>
                  </a:extLst>
                </a:gridCol>
                <a:gridCol w="5257800">
                  <a:extLst>
                    <a:ext uri="{9D8B030D-6E8A-4147-A177-3AD203B41FA5}">
                      <a16:colId xmlns:a16="http://schemas.microsoft.com/office/drawing/2014/main" xmlns="" val="20001"/>
                    </a:ext>
                  </a:extLst>
                </a:gridCol>
              </a:tblGrid>
              <a:tr h="370840">
                <a:tc>
                  <a:txBody>
                    <a:bodyPr/>
                    <a:lstStyle/>
                    <a:p>
                      <a:r>
                        <a:rPr lang="el-GR" sz="2000" dirty="0"/>
                        <a:t>                               </a:t>
                      </a:r>
                      <a:r>
                        <a:rPr lang="el-GR" sz="2400" dirty="0"/>
                        <a:t>Αλλοίωση </a:t>
                      </a:r>
                    </a:p>
                  </a:txBody>
                  <a:tcPr/>
                </a:tc>
                <a:tc>
                  <a:txBody>
                    <a:bodyPr/>
                    <a:lstStyle/>
                    <a:p>
                      <a:r>
                        <a:rPr lang="el-GR" sz="2000" dirty="0"/>
                        <a:t>                            </a:t>
                      </a:r>
                      <a:r>
                        <a:rPr lang="el-GR" sz="2400" dirty="0"/>
                        <a:t>Περιγραφή </a:t>
                      </a:r>
                    </a:p>
                  </a:txBody>
                  <a:tcPr/>
                </a:tc>
                <a:extLst>
                  <a:ext uri="{0D108BD9-81ED-4DB2-BD59-A6C34878D82A}">
                    <a16:rowId xmlns:a16="http://schemas.microsoft.com/office/drawing/2014/main" xmlns="" val="10000"/>
                  </a:ext>
                </a:extLst>
              </a:tr>
              <a:tr h="370840">
                <a:tc>
                  <a:txBody>
                    <a:bodyPr/>
                    <a:lstStyle/>
                    <a:p>
                      <a:r>
                        <a:rPr lang="el-GR" sz="2000" dirty="0"/>
                        <a:t>Λέπια </a:t>
                      </a:r>
                    </a:p>
                  </a:txBody>
                  <a:tcPr/>
                </a:tc>
                <a:tc>
                  <a:txBody>
                    <a:bodyPr/>
                    <a:lstStyle/>
                    <a:p>
                      <a:r>
                        <a:rPr lang="el-GR" sz="2000" dirty="0"/>
                        <a:t>Σαν φύλλα χαρτιού λόγω παθολογικής </a:t>
                      </a:r>
                      <a:r>
                        <a:rPr lang="el-GR" sz="2000" dirty="0" err="1"/>
                        <a:t>κερατινοποίησης</a:t>
                      </a:r>
                      <a:r>
                        <a:rPr lang="el-GR" sz="2000" dirty="0"/>
                        <a:t> </a:t>
                      </a:r>
                    </a:p>
                  </a:txBody>
                  <a:tcPr/>
                </a:tc>
                <a:extLst>
                  <a:ext uri="{0D108BD9-81ED-4DB2-BD59-A6C34878D82A}">
                    <a16:rowId xmlns:a16="http://schemas.microsoft.com/office/drawing/2014/main" xmlns="" val="10001"/>
                  </a:ext>
                </a:extLst>
              </a:tr>
              <a:tr h="370840">
                <a:tc>
                  <a:txBody>
                    <a:bodyPr/>
                    <a:lstStyle/>
                    <a:p>
                      <a:r>
                        <a:rPr lang="el-GR" sz="2000" dirty="0"/>
                        <a:t>Εφελκίδα </a:t>
                      </a:r>
                    </a:p>
                  </a:txBody>
                  <a:tcPr/>
                </a:tc>
                <a:tc>
                  <a:txBody>
                    <a:bodyPr/>
                    <a:lstStyle/>
                    <a:p>
                      <a:r>
                        <a:rPr lang="el-GR" sz="2000" dirty="0"/>
                        <a:t>Αποξηραμένη συλλογή ορού και κυτταρικών υπολειμμάτων</a:t>
                      </a:r>
                    </a:p>
                  </a:txBody>
                  <a:tcPr/>
                </a:tc>
                <a:extLst>
                  <a:ext uri="{0D108BD9-81ED-4DB2-BD59-A6C34878D82A}">
                    <a16:rowId xmlns:a16="http://schemas.microsoft.com/office/drawing/2014/main" xmlns="" val="10002"/>
                  </a:ext>
                </a:extLst>
              </a:tr>
              <a:tr h="370840">
                <a:tc>
                  <a:txBody>
                    <a:bodyPr/>
                    <a:lstStyle/>
                    <a:p>
                      <a:r>
                        <a:rPr lang="el-GR" sz="2000" dirty="0"/>
                        <a:t>Διάβρωση </a:t>
                      </a:r>
                    </a:p>
                  </a:txBody>
                  <a:tcPr/>
                </a:tc>
                <a:tc>
                  <a:txBody>
                    <a:bodyPr/>
                    <a:lstStyle/>
                    <a:p>
                      <a:r>
                        <a:rPr lang="el-GR" sz="2000" dirty="0"/>
                        <a:t>Αβαθής βλάβη με απώλεια της επιδερμίδας</a:t>
                      </a:r>
                    </a:p>
                  </a:txBody>
                  <a:tcPr/>
                </a:tc>
                <a:extLst>
                  <a:ext uri="{0D108BD9-81ED-4DB2-BD59-A6C34878D82A}">
                    <a16:rowId xmlns:a16="http://schemas.microsoft.com/office/drawing/2014/main" xmlns="" val="10003"/>
                  </a:ext>
                </a:extLst>
              </a:tr>
              <a:tr h="370840">
                <a:tc>
                  <a:txBody>
                    <a:bodyPr/>
                    <a:lstStyle/>
                    <a:p>
                      <a:r>
                        <a:rPr lang="el-GR" sz="2000" dirty="0"/>
                        <a:t>Έλκος </a:t>
                      </a:r>
                    </a:p>
                  </a:txBody>
                  <a:tcPr/>
                </a:tc>
                <a:tc>
                  <a:txBody>
                    <a:bodyPr/>
                    <a:lstStyle/>
                    <a:p>
                      <a:r>
                        <a:rPr lang="el-GR" sz="2000" dirty="0" err="1"/>
                        <a:t>Περιγεγραμμένη</a:t>
                      </a:r>
                      <a:r>
                        <a:rPr lang="el-GR" sz="2000" dirty="0"/>
                        <a:t> απώλεια της επιδερμίδας έως το χόριο</a:t>
                      </a:r>
                    </a:p>
                  </a:txBody>
                  <a:tcPr/>
                </a:tc>
                <a:extLst>
                  <a:ext uri="{0D108BD9-81ED-4DB2-BD59-A6C34878D82A}">
                    <a16:rowId xmlns:a16="http://schemas.microsoft.com/office/drawing/2014/main" xmlns="" val="10004"/>
                  </a:ext>
                </a:extLst>
              </a:tr>
              <a:tr h="370840">
                <a:tc>
                  <a:txBody>
                    <a:bodyPr/>
                    <a:lstStyle/>
                    <a:p>
                      <a:r>
                        <a:rPr lang="el-GR" sz="2000" dirty="0" err="1"/>
                        <a:t>Λειχηνοποίηση</a:t>
                      </a:r>
                      <a:r>
                        <a:rPr lang="el-GR" sz="2000" dirty="0"/>
                        <a:t> </a:t>
                      </a:r>
                    </a:p>
                  </a:txBody>
                  <a:tcPr/>
                </a:tc>
                <a:tc>
                  <a:txBody>
                    <a:bodyPr/>
                    <a:lstStyle/>
                    <a:p>
                      <a:r>
                        <a:rPr lang="el-GR" sz="2000" dirty="0"/>
                        <a:t>Πάχυνση του δέρματος λόγω τριβής</a:t>
                      </a:r>
                    </a:p>
                  </a:txBody>
                  <a:tcPr/>
                </a:tc>
                <a:extLst>
                  <a:ext uri="{0D108BD9-81ED-4DB2-BD59-A6C34878D82A}">
                    <a16:rowId xmlns:a16="http://schemas.microsoft.com/office/drawing/2014/main" xmlns="" val="10005"/>
                  </a:ext>
                </a:extLst>
              </a:tr>
              <a:tr h="370840">
                <a:tc>
                  <a:txBody>
                    <a:bodyPr/>
                    <a:lstStyle/>
                    <a:p>
                      <a:r>
                        <a:rPr lang="el-GR" sz="2000" dirty="0"/>
                        <a:t>Εκδορά </a:t>
                      </a:r>
                    </a:p>
                  </a:txBody>
                  <a:tcPr/>
                </a:tc>
                <a:tc>
                  <a:txBody>
                    <a:bodyPr/>
                    <a:lstStyle/>
                    <a:p>
                      <a:r>
                        <a:rPr lang="el-GR" sz="2000" dirty="0" err="1"/>
                        <a:t>Επιπολής</a:t>
                      </a:r>
                      <a:r>
                        <a:rPr lang="el-GR" sz="2000" dirty="0"/>
                        <a:t>, γραμμοειδής διάβρωση από </a:t>
                      </a:r>
                      <a:r>
                        <a:rPr lang="el-GR" sz="2000" dirty="0" err="1"/>
                        <a:t>ξεσμό</a:t>
                      </a:r>
                      <a:r>
                        <a:rPr lang="el-GR" sz="2000" dirty="0"/>
                        <a:t> </a:t>
                      </a:r>
                    </a:p>
                  </a:txBody>
                  <a:tcPr/>
                </a:tc>
                <a:extLst>
                  <a:ext uri="{0D108BD9-81ED-4DB2-BD59-A6C34878D82A}">
                    <a16:rowId xmlns:a16="http://schemas.microsoft.com/office/drawing/2014/main" xmlns="" val="10006"/>
                  </a:ext>
                </a:extLst>
              </a:tr>
              <a:tr h="370840">
                <a:tc>
                  <a:txBody>
                    <a:bodyPr/>
                    <a:lstStyle/>
                    <a:p>
                      <a:r>
                        <a:rPr lang="el-GR" sz="2000" dirty="0"/>
                        <a:t>Ραγάδες </a:t>
                      </a:r>
                    </a:p>
                  </a:txBody>
                  <a:tcPr/>
                </a:tc>
                <a:tc>
                  <a:txBody>
                    <a:bodyPr/>
                    <a:lstStyle/>
                    <a:p>
                      <a:r>
                        <a:rPr lang="el-GR" sz="2000" dirty="0"/>
                        <a:t>Γραμμοειδείς θραύσεις μέσα στο δέρμα, συνήθως επώδυνες</a:t>
                      </a:r>
                    </a:p>
                  </a:txBody>
                  <a:tcPr/>
                </a:tc>
                <a:extLst>
                  <a:ext uri="{0D108BD9-81ED-4DB2-BD59-A6C34878D82A}">
                    <a16:rowId xmlns:a16="http://schemas.microsoft.com/office/drawing/2014/main" xmlns="" val="10007"/>
                  </a:ext>
                </a:extLst>
              </a:tr>
            </a:tbl>
          </a:graphicData>
        </a:graphic>
      </p:graphicFrame>
      <p:cxnSp>
        <p:nvCxnSpPr>
          <p:cNvPr id="5" name="3 - Ευθεία γραμμή σύνδεσης">
            <a:extLst>
              <a:ext uri="{FF2B5EF4-FFF2-40B4-BE49-F238E27FC236}">
                <a16:creationId xmlns:a16="http://schemas.microsoft.com/office/drawing/2014/main" xmlns="" id="{8174B3D0-6864-4494-8196-558AFE6E2AFD}"/>
              </a:ext>
            </a:extLst>
          </p:cNvPr>
          <p:cNvCxnSpPr/>
          <p:nvPr/>
        </p:nvCxnSpPr>
        <p:spPr>
          <a:xfrm flipV="1">
            <a:off x="776288" y="1084263"/>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Θέση περιεχομένου 12" descr="Εικόνα που περιέχει ουρανός, υπαίθριος, παραλία, έδαφος&#10;&#10;Περιγραφή που δημιουργήθηκε αυτόματα">
            <a:extLst>
              <a:ext uri="{FF2B5EF4-FFF2-40B4-BE49-F238E27FC236}">
                <a16:creationId xmlns:a16="http://schemas.microsoft.com/office/drawing/2014/main" xmlns="" id="{AD1A1A58-3D26-403D-BB41-E6418C53B46E}"/>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0775"/>
          <a:stretch/>
        </p:blipFill>
        <p:spPr>
          <a:xfrm>
            <a:off x="20" y="10"/>
            <a:ext cx="12191980" cy="6857990"/>
          </a:xfrm>
          <a:prstGeom prst="rect">
            <a:avLst/>
          </a:prstGeom>
        </p:spPr>
      </p:pic>
      <p:sp>
        <p:nvSpPr>
          <p:cNvPr id="17" name="TextBox 16">
            <a:extLst>
              <a:ext uri="{FF2B5EF4-FFF2-40B4-BE49-F238E27FC236}">
                <a16:creationId xmlns:a16="http://schemas.microsoft.com/office/drawing/2014/main" xmlns="" id="{9EC3CE9E-5B2D-4658-9D70-750AF43E9107}"/>
              </a:ext>
            </a:extLst>
          </p:cNvPr>
          <p:cNvSpPr txBox="1"/>
          <p:nvPr/>
        </p:nvSpPr>
        <p:spPr>
          <a:xfrm>
            <a:off x="6903720" y="566678"/>
            <a:ext cx="5120640" cy="2862322"/>
          </a:xfrm>
          <a:prstGeom prst="rect">
            <a:avLst/>
          </a:prstGeom>
          <a:noFill/>
        </p:spPr>
        <p:txBody>
          <a:bodyPr wrap="square" rtlCol="0">
            <a:spAutoFit/>
          </a:bodyPr>
          <a:lstStyle/>
          <a:p>
            <a:pPr algn="ctr"/>
            <a:r>
              <a:rPr lang="el-GR" sz="6000" b="1" dirty="0">
                <a:latin typeface="+mn-lt"/>
              </a:rPr>
              <a:t>Ευχαριστούμε για την προσοχή σας!</a:t>
            </a:r>
            <a:endParaRPr lang="en-US" sz="6000" b="1" dirty="0">
              <a:latin typeface="+mn-lt"/>
            </a:endParaRPr>
          </a:p>
        </p:txBody>
      </p:sp>
    </p:spTree>
    <p:extLst>
      <p:ext uri="{BB962C8B-B14F-4D97-AF65-F5344CB8AC3E}">
        <p14:creationId xmlns:p14="http://schemas.microsoft.com/office/powerpoint/2010/main" val="1631073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156370"/>
            <a:ext cx="10515600" cy="1325563"/>
          </a:xfrm>
        </p:spPr>
        <p:txBody>
          <a:bodyPr rtlCol="0">
            <a:normAutofit/>
          </a:bodyPr>
          <a:lstStyle/>
          <a:p>
            <a:pPr eaLnBrk="1" fontAlgn="auto" hangingPunct="1">
              <a:spcAft>
                <a:spcPts val="0"/>
              </a:spcAft>
              <a:defRPr/>
            </a:pPr>
            <a:r>
              <a:rPr lang="el-GR" b="1" dirty="0">
                <a:latin typeface="+mn-lt"/>
              </a:rPr>
              <a:t>                          </a:t>
            </a:r>
            <a:r>
              <a:rPr lang="el-GR" sz="3200" b="1" dirty="0">
                <a:latin typeface="+mn-lt"/>
              </a:rPr>
              <a:t>Τύποι εξανθημάτων</a:t>
            </a:r>
          </a:p>
        </p:txBody>
      </p:sp>
      <p:sp>
        <p:nvSpPr>
          <p:cNvPr id="3" name="Θέση περιεχομένου 2"/>
          <p:cNvSpPr>
            <a:spLocks noGrp="1"/>
          </p:cNvSpPr>
          <p:nvPr>
            <p:ph idx="1"/>
          </p:nvPr>
        </p:nvSpPr>
        <p:spPr>
          <a:xfrm>
            <a:off x="838200" y="1005840"/>
            <a:ext cx="10515600" cy="5117148"/>
          </a:xfrm>
        </p:spPr>
        <p:txBody>
          <a:bodyPr rtlCol="0">
            <a:normAutofit/>
          </a:bodyPr>
          <a:lstStyle/>
          <a:p>
            <a:pPr eaLnBrk="1" fontAlgn="auto" hangingPunct="1">
              <a:spcAft>
                <a:spcPts val="0"/>
              </a:spcAft>
              <a:buFont typeface="Wingdings" panose="05000000000000000000" pitchFamily="2" charset="2"/>
              <a:buChar char="q"/>
              <a:defRPr/>
            </a:pPr>
            <a:endParaRPr lang="el-GR" dirty="0"/>
          </a:p>
          <a:p>
            <a:pPr eaLnBrk="1" fontAlgn="auto" hangingPunct="1">
              <a:spcAft>
                <a:spcPts val="0"/>
              </a:spcAft>
              <a:buFont typeface="Wingdings" panose="05000000000000000000" pitchFamily="2" charset="2"/>
              <a:buChar char="Ø"/>
              <a:defRPr/>
            </a:pPr>
            <a:endParaRPr lang="el-GR" sz="2400" dirty="0"/>
          </a:p>
          <a:p>
            <a:pPr eaLnBrk="1" fontAlgn="auto" hangingPunct="1">
              <a:spcAft>
                <a:spcPts val="0"/>
              </a:spcAft>
              <a:buFont typeface="Wingdings" panose="05000000000000000000" pitchFamily="2" charset="2"/>
              <a:buChar char="Ø"/>
              <a:defRPr/>
            </a:pPr>
            <a:r>
              <a:rPr lang="el-GR" sz="2400" dirty="0" err="1"/>
              <a:t>Κηλιδοβλατιδώδες</a:t>
            </a:r>
            <a:endParaRPr lang="el-GR" sz="2400" dirty="0"/>
          </a:p>
          <a:p>
            <a:pPr eaLnBrk="1" fontAlgn="auto" hangingPunct="1">
              <a:spcAft>
                <a:spcPts val="0"/>
              </a:spcAft>
              <a:buFont typeface="Wingdings" panose="05000000000000000000" pitchFamily="2" charset="2"/>
              <a:buChar char="Ø"/>
              <a:defRPr/>
            </a:pPr>
            <a:endParaRPr lang="el-GR" sz="2400" dirty="0"/>
          </a:p>
          <a:p>
            <a:pPr eaLnBrk="1" fontAlgn="auto" hangingPunct="1">
              <a:spcAft>
                <a:spcPts val="0"/>
              </a:spcAft>
              <a:buFont typeface="Wingdings" panose="05000000000000000000" pitchFamily="2" charset="2"/>
              <a:buChar char="Ø"/>
              <a:defRPr/>
            </a:pPr>
            <a:r>
              <a:rPr lang="el-GR" sz="2400" dirty="0"/>
              <a:t>Φυσαλιδώδες</a:t>
            </a:r>
          </a:p>
          <a:p>
            <a:pPr eaLnBrk="1" fontAlgn="auto" hangingPunct="1">
              <a:spcAft>
                <a:spcPts val="0"/>
              </a:spcAft>
              <a:buFont typeface="Wingdings" panose="05000000000000000000" pitchFamily="2" charset="2"/>
              <a:buChar char="Ø"/>
              <a:defRPr/>
            </a:pPr>
            <a:endParaRPr lang="el-GR" sz="2400" dirty="0"/>
          </a:p>
          <a:p>
            <a:pPr eaLnBrk="1" fontAlgn="auto" hangingPunct="1">
              <a:spcAft>
                <a:spcPts val="0"/>
              </a:spcAft>
              <a:buFont typeface="Wingdings" panose="05000000000000000000" pitchFamily="2" charset="2"/>
              <a:buChar char="Ø"/>
              <a:defRPr/>
            </a:pPr>
            <a:r>
              <a:rPr lang="el-GR" sz="2400" dirty="0" err="1"/>
              <a:t>Πετεχειώδες</a:t>
            </a:r>
            <a:r>
              <a:rPr lang="el-GR" sz="2400" dirty="0"/>
              <a:t>/</a:t>
            </a:r>
            <a:r>
              <a:rPr lang="el-GR" sz="2400" dirty="0" err="1"/>
              <a:t>πορφυρικό</a:t>
            </a:r>
            <a:endParaRPr lang="el-GR" sz="2400" dirty="0"/>
          </a:p>
          <a:p>
            <a:pPr eaLnBrk="1" fontAlgn="auto" hangingPunct="1">
              <a:spcAft>
                <a:spcPts val="0"/>
              </a:spcAft>
              <a:buFont typeface="Wingdings" panose="05000000000000000000" pitchFamily="2" charset="2"/>
              <a:buChar char="Ø"/>
              <a:defRPr/>
            </a:pPr>
            <a:endParaRPr lang="el-GR" sz="2400" dirty="0"/>
          </a:p>
          <a:p>
            <a:pPr eaLnBrk="1" fontAlgn="auto" hangingPunct="1">
              <a:spcAft>
                <a:spcPts val="0"/>
              </a:spcAft>
              <a:buFont typeface="Wingdings" panose="05000000000000000000" pitchFamily="2" charset="2"/>
              <a:buChar char="Ø"/>
              <a:defRPr/>
            </a:pPr>
            <a:r>
              <a:rPr lang="el-GR" sz="2400" dirty="0" err="1"/>
              <a:t>Κνιδωτικό</a:t>
            </a:r>
            <a:r>
              <a:rPr lang="el-GR" sz="2400" dirty="0"/>
              <a:t>/</a:t>
            </a:r>
            <a:r>
              <a:rPr lang="el-GR" sz="2400" dirty="0" err="1"/>
              <a:t>πομφώδες</a:t>
            </a:r>
            <a:endParaRPr lang="el-GR" sz="2400" dirty="0"/>
          </a:p>
          <a:p>
            <a:pPr eaLnBrk="1" fontAlgn="auto" hangingPunct="1">
              <a:spcAft>
                <a:spcPts val="0"/>
              </a:spcAft>
              <a:buFont typeface="Wingdings" panose="05000000000000000000" pitchFamily="2" charset="2"/>
              <a:buChar char="Ø"/>
              <a:defRPr/>
            </a:pPr>
            <a:endParaRPr lang="el-GR" sz="2400" dirty="0"/>
          </a:p>
          <a:p>
            <a:pPr eaLnBrk="1" fontAlgn="auto" hangingPunct="1">
              <a:spcAft>
                <a:spcPts val="0"/>
              </a:spcAft>
              <a:buFont typeface="Wingdings" panose="05000000000000000000" pitchFamily="2" charset="2"/>
              <a:buChar char="Ø"/>
              <a:defRPr/>
            </a:pPr>
            <a:r>
              <a:rPr lang="el-GR" sz="2400" dirty="0"/>
              <a:t>Πολύμορφο</a:t>
            </a:r>
          </a:p>
        </p:txBody>
      </p:sp>
      <p:cxnSp>
        <p:nvCxnSpPr>
          <p:cNvPr id="4" name="3 - Ευθεία γραμμή σύνδεσης">
            <a:extLst>
              <a:ext uri="{FF2B5EF4-FFF2-40B4-BE49-F238E27FC236}">
                <a16:creationId xmlns:a16="http://schemas.microsoft.com/office/drawing/2014/main" xmlns="" id="{783E64E1-018D-4CCA-B0AC-BC78A9D71AB3}"/>
              </a:ext>
            </a:extLst>
          </p:cNvPr>
          <p:cNvCxnSpPr/>
          <p:nvPr/>
        </p:nvCxnSpPr>
        <p:spPr>
          <a:xfrm flipV="1">
            <a:off x="776288" y="1110456"/>
            <a:ext cx="10577512" cy="26987"/>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391886" y="1825625"/>
            <a:ext cx="11091553" cy="4503923"/>
          </a:xfrm>
        </p:spPr>
        <p:txBody>
          <a:bodyPr numCol="2" rtlCol="0">
            <a:normAutofit/>
          </a:bodyPr>
          <a:lstStyle/>
          <a:p>
            <a:pPr eaLnBrk="1" fontAlgn="auto" hangingPunct="1">
              <a:spcAft>
                <a:spcPts val="0"/>
              </a:spcAft>
              <a:buFont typeface="Arial" panose="020B0604020202020204" pitchFamily="34" charset="0"/>
              <a:buNone/>
              <a:defRPr/>
            </a:pPr>
            <a:endParaRPr lang="el-GR" sz="2400" b="1" dirty="0"/>
          </a:p>
          <a:p>
            <a:pPr marL="624078" indent="-514350" eaLnBrk="1" fontAlgn="auto" hangingPunct="1">
              <a:spcAft>
                <a:spcPts val="0"/>
              </a:spcAft>
              <a:buFont typeface="+mj-lt"/>
              <a:buAutoNum type="arabicPeriod"/>
              <a:defRPr/>
            </a:pPr>
            <a:r>
              <a:rPr lang="el-GR" sz="2400" dirty="0"/>
              <a:t>Ιογενείς λοιμώξεις</a:t>
            </a:r>
          </a:p>
          <a:p>
            <a:pPr marL="624078" indent="-514350" eaLnBrk="1" fontAlgn="auto" hangingPunct="1">
              <a:spcAft>
                <a:spcPts val="0"/>
              </a:spcAft>
              <a:buFont typeface="+mj-lt"/>
              <a:buAutoNum type="arabicPeriod"/>
              <a:defRPr/>
            </a:pPr>
            <a:r>
              <a:rPr lang="el-GR" sz="2400" dirty="0" err="1"/>
              <a:t>Βακτηριακές</a:t>
            </a:r>
            <a:r>
              <a:rPr lang="el-GR" sz="2400" dirty="0"/>
              <a:t> λοιμώξεις</a:t>
            </a:r>
          </a:p>
          <a:p>
            <a:pPr marL="624078" indent="-514350" eaLnBrk="1" fontAlgn="auto" hangingPunct="1">
              <a:spcAft>
                <a:spcPts val="0"/>
              </a:spcAft>
              <a:buFont typeface="+mj-lt"/>
              <a:buAutoNum type="arabicPeriod"/>
              <a:defRPr/>
            </a:pPr>
            <a:r>
              <a:rPr lang="el-GR" sz="2400" dirty="0"/>
              <a:t>Ν. </a:t>
            </a:r>
            <a:r>
              <a:rPr lang="en-US" sz="2400" dirty="0"/>
              <a:t>Kawasaki</a:t>
            </a:r>
            <a:endParaRPr lang="el-GR" sz="2400" dirty="0"/>
          </a:p>
          <a:p>
            <a:pPr marL="624078" indent="-514350" eaLnBrk="1" fontAlgn="auto" hangingPunct="1">
              <a:spcAft>
                <a:spcPts val="0"/>
              </a:spcAft>
              <a:buFont typeface="+mj-lt"/>
              <a:buAutoNum type="arabicPeriod"/>
              <a:defRPr/>
            </a:pPr>
            <a:r>
              <a:rPr lang="el-GR" sz="2400" dirty="0"/>
              <a:t>Ρευματοειδής αρθρίτιδα</a:t>
            </a:r>
          </a:p>
          <a:p>
            <a:pPr marL="624078" indent="-514350" eaLnBrk="1" fontAlgn="auto" hangingPunct="1">
              <a:spcAft>
                <a:spcPts val="0"/>
              </a:spcAft>
              <a:buFont typeface="+mj-lt"/>
              <a:buAutoNum type="arabicPeriod"/>
              <a:defRPr/>
            </a:pPr>
            <a:r>
              <a:rPr lang="el-GR" sz="2400" dirty="0"/>
              <a:t>Φάρμακα</a:t>
            </a:r>
          </a:p>
          <a:p>
            <a:pPr marL="624078" indent="-514350" eaLnBrk="1" fontAlgn="auto" hangingPunct="1">
              <a:spcAft>
                <a:spcPts val="0"/>
              </a:spcAft>
              <a:buFont typeface="Arial" panose="020B0604020202020204" pitchFamily="34" charset="0"/>
              <a:buNone/>
              <a:defRPr/>
            </a:pPr>
            <a:endParaRPr lang="el-GR" dirty="0"/>
          </a:p>
          <a:p>
            <a:pPr eaLnBrk="1" fontAlgn="auto" hangingPunct="1">
              <a:spcAft>
                <a:spcPts val="0"/>
              </a:spcAft>
              <a:buFont typeface="Arial" panose="020B0604020202020204" pitchFamily="34" charset="0"/>
              <a:buNone/>
              <a:defRPr/>
            </a:pPr>
            <a:endParaRPr lang="el-GR" u="sng" dirty="0"/>
          </a:p>
        </p:txBody>
      </p:sp>
      <p:sp>
        <p:nvSpPr>
          <p:cNvPr id="2" name="1 - Τίτλος"/>
          <p:cNvSpPr>
            <a:spLocks noGrp="1"/>
          </p:cNvSpPr>
          <p:nvPr>
            <p:ph type="title"/>
          </p:nvPr>
        </p:nvSpPr>
        <p:spPr>
          <a:xfrm>
            <a:off x="0" y="8875"/>
            <a:ext cx="12192000" cy="1325563"/>
          </a:xfrm>
        </p:spPr>
        <p:txBody>
          <a:bodyPr rtlCol="0">
            <a:normAutofit/>
          </a:bodyPr>
          <a:lstStyle/>
          <a:p>
            <a:pPr algn="ctr" eaLnBrk="1" fontAlgn="auto" hangingPunct="1">
              <a:spcAft>
                <a:spcPts val="0"/>
              </a:spcAft>
              <a:defRPr/>
            </a:pPr>
            <a:r>
              <a:rPr lang="el-GR" sz="3400" b="1" dirty="0" err="1">
                <a:latin typeface="+mn-lt"/>
              </a:rPr>
              <a:t>Κηλιδοβλατιδώδες</a:t>
            </a:r>
            <a:r>
              <a:rPr lang="el-GR" sz="3400" b="1" dirty="0">
                <a:latin typeface="+mn-lt"/>
              </a:rPr>
              <a:t> Εξάνθημα</a:t>
            </a:r>
            <a:r>
              <a:rPr lang="el-GR" dirty="0"/>
              <a:t/>
            </a:r>
            <a:br>
              <a:rPr lang="el-GR" dirty="0"/>
            </a:br>
            <a:endParaRPr lang="el-GR" dirty="0"/>
          </a:p>
        </p:txBody>
      </p:sp>
      <p:pic>
        <p:nvPicPr>
          <p:cNvPr id="8196" name="5 - Εικόνα" descr="αρχείο λήψης (1).jpg"/>
          <p:cNvPicPr>
            <a:picLocks noChangeAspect="1"/>
          </p:cNvPicPr>
          <p:nvPr/>
        </p:nvPicPr>
        <p:blipFill>
          <a:blip r:embed="rId2" cstate="print"/>
          <a:srcRect/>
          <a:stretch>
            <a:fillRect/>
          </a:stretch>
        </p:blipFill>
        <p:spPr bwMode="auto">
          <a:xfrm>
            <a:off x="5875338" y="1943100"/>
            <a:ext cx="4500841" cy="3317669"/>
          </a:xfrm>
          <a:prstGeom prst="rect">
            <a:avLst/>
          </a:prstGeom>
          <a:noFill/>
          <a:ln w="9525">
            <a:noFill/>
            <a:miter lim="800000"/>
            <a:headEnd/>
            <a:tailEnd/>
          </a:ln>
        </p:spPr>
      </p:pic>
      <p:sp>
        <p:nvSpPr>
          <p:cNvPr id="5" name="4 - TextBox"/>
          <p:cNvSpPr txBox="1"/>
          <p:nvPr/>
        </p:nvSpPr>
        <p:spPr>
          <a:xfrm>
            <a:off x="929638" y="1710996"/>
            <a:ext cx="1682934" cy="461665"/>
          </a:xfrm>
          <a:prstGeom prst="rect">
            <a:avLst/>
          </a:prstGeom>
        </p:spPr>
        <p:style>
          <a:lnRef idx="1">
            <a:schemeClr val="accent6"/>
          </a:lnRef>
          <a:fillRef idx="3">
            <a:schemeClr val="accent6"/>
          </a:fillRef>
          <a:effectRef idx="2">
            <a:schemeClr val="accent6"/>
          </a:effectRef>
          <a:fontRef idx="minor">
            <a:schemeClr val="lt1"/>
          </a:fontRef>
        </p:style>
        <p:txBody>
          <a:bodyPr wrap="square">
            <a:spAutoFit/>
          </a:bodyPr>
          <a:lstStyle/>
          <a:p>
            <a:pPr algn="ctr" fontAlgn="auto">
              <a:spcBef>
                <a:spcPts val="0"/>
              </a:spcBef>
              <a:spcAft>
                <a:spcPts val="0"/>
              </a:spcAft>
              <a:defRPr/>
            </a:pPr>
            <a:r>
              <a:rPr lang="el-GR" sz="2400" b="1" dirty="0">
                <a:solidFill>
                  <a:schemeClr val="bg1"/>
                </a:solidFill>
              </a:rPr>
              <a:t>Αίτια</a:t>
            </a:r>
          </a:p>
        </p:txBody>
      </p:sp>
      <p:cxnSp>
        <p:nvCxnSpPr>
          <p:cNvPr id="6" name="5 - Ευθεία γραμμή σύνδεσης"/>
          <p:cNvCxnSpPr/>
          <p:nvPr/>
        </p:nvCxnSpPr>
        <p:spPr>
          <a:xfrm flipV="1">
            <a:off x="750888" y="870438"/>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0" y="-11873"/>
            <a:ext cx="12191999" cy="807520"/>
          </a:xfrm>
        </p:spPr>
        <p:txBody>
          <a:bodyPr rtlCol="0">
            <a:normAutofit/>
          </a:bodyPr>
          <a:lstStyle/>
          <a:p>
            <a:pPr algn="ctr" eaLnBrk="1" fontAlgn="auto" hangingPunct="1">
              <a:spcAft>
                <a:spcPts val="0"/>
              </a:spcAft>
              <a:defRPr/>
            </a:pPr>
            <a:r>
              <a:rPr lang="el-GR" sz="3400" b="1" dirty="0" err="1">
                <a:latin typeface="+mn-lt"/>
              </a:rPr>
              <a:t>Κηλιδοβλατιδώδες</a:t>
            </a:r>
            <a:r>
              <a:rPr lang="el-GR" sz="3400" b="1" dirty="0">
                <a:latin typeface="+mn-lt"/>
              </a:rPr>
              <a:t> Εξάνθημα</a:t>
            </a:r>
          </a:p>
        </p:txBody>
      </p:sp>
      <p:sp>
        <p:nvSpPr>
          <p:cNvPr id="9219" name="4 - Θέση περιεχομένου"/>
          <p:cNvSpPr>
            <a:spLocks noGrp="1"/>
          </p:cNvSpPr>
          <p:nvPr>
            <p:ph idx="1"/>
          </p:nvPr>
        </p:nvSpPr>
        <p:spPr>
          <a:xfrm>
            <a:off x="470075" y="1516875"/>
            <a:ext cx="10515600" cy="4351338"/>
          </a:xfrm>
        </p:spPr>
        <p:txBody>
          <a:bodyPr/>
          <a:lstStyle/>
          <a:p>
            <a:pPr marL="623888" indent="-514350" eaLnBrk="1" hangingPunct="1">
              <a:buFont typeface="Calibri Light" pitchFamily="34" charset="0"/>
              <a:buAutoNum type="arabicPeriod"/>
            </a:pPr>
            <a:r>
              <a:rPr lang="el-GR" sz="2400" dirty="0"/>
              <a:t>Ιστορικό παρούσας νόσου</a:t>
            </a:r>
            <a:r>
              <a:rPr lang="en-US" sz="2400" dirty="0"/>
              <a:t> </a:t>
            </a:r>
          </a:p>
          <a:p>
            <a:pPr marL="1081088" lvl="1" indent="-514350" eaLnBrk="1" hangingPunct="1"/>
            <a:r>
              <a:rPr lang="el-GR" sz="2000" dirty="0"/>
              <a:t>Ηλικία παιδιού</a:t>
            </a:r>
          </a:p>
          <a:p>
            <a:pPr marL="1081088" lvl="1" indent="-514350" eaLnBrk="1" hangingPunct="1"/>
            <a:r>
              <a:rPr lang="el-GR" sz="2000" dirty="0"/>
              <a:t>Εμβολιασμός</a:t>
            </a:r>
          </a:p>
          <a:p>
            <a:pPr marL="1081088" lvl="1" indent="-514350" eaLnBrk="1" hangingPunct="1"/>
            <a:r>
              <a:rPr lang="el-GR" sz="2000" dirty="0"/>
              <a:t>Επιδημιολογία</a:t>
            </a:r>
            <a:endParaRPr lang="en-US" sz="2000" dirty="0"/>
          </a:p>
          <a:p>
            <a:pPr marL="623888" indent="-514350" eaLnBrk="1" hangingPunct="1">
              <a:buFont typeface="Calibri Light" pitchFamily="34" charset="0"/>
              <a:buAutoNum type="arabicPeriod"/>
            </a:pPr>
            <a:r>
              <a:rPr lang="el-GR" sz="2400" dirty="0" err="1"/>
              <a:t>Συνοδά</a:t>
            </a:r>
            <a:r>
              <a:rPr lang="el-GR" sz="2400" dirty="0"/>
              <a:t> συμπτώματα</a:t>
            </a:r>
            <a:endParaRPr lang="en-US" sz="2400" dirty="0"/>
          </a:p>
          <a:p>
            <a:pPr marL="623888" indent="-514350" eaLnBrk="1" hangingPunct="1">
              <a:buFont typeface="Calibri Light" pitchFamily="34" charset="0"/>
              <a:buAutoNum type="arabicPeriod"/>
            </a:pPr>
            <a:r>
              <a:rPr lang="el-GR" sz="2400" dirty="0"/>
              <a:t>Κατανομή εξανθήματος (αρχική εντόπιση, εξέλιξη, αλλαγή όψης, υφής)</a:t>
            </a:r>
          </a:p>
          <a:p>
            <a:pPr marL="623888" indent="-514350" eaLnBrk="1" hangingPunct="1">
              <a:buFont typeface="Calibri Light" pitchFamily="34" charset="0"/>
              <a:buAutoNum type="arabicPeriod"/>
            </a:pPr>
            <a:r>
              <a:rPr lang="el-GR" sz="2400" dirty="0"/>
              <a:t>Κλινική εξέταση κατά συστήματα</a:t>
            </a:r>
          </a:p>
          <a:p>
            <a:pPr marL="623888" indent="-514350" eaLnBrk="1" hangingPunct="1">
              <a:buFont typeface="Calibri Light" pitchFamily="34" charset="0"/>
              <a:buAutoNum type="arabicPeriod"/>
            </a:pPr>
            <a:r>
              <a:rPr lang="el-GR" sz="2400" dirty="0"/>
              <a:t>Εργαστηριακός, ορολογικός έλεγχος</a:t>
            </a:r>
          </a:p>
          <a:p>
            <a:pPr marL="623888" indent="-514350" eaLnBrk="1" hangingPunct="1">
              <a:buFont typeface="Arial" charset="0"/>
              <a:buNone/>
            </a:pPr>
            <a:endParaRPr lang="el-GR" dirty="0"/>
          </a:p>
          <a:p>
            <a:pPr marL="623888" indent="-514350" eaLnBrk="1" hangingPunct="1">
              <a:buNone/>
            </a:pPr>
            <a:endParaRPr lang="el-GR" dirty="0"/>
          </a:p>
          <a:p>
            <a:pPr marL="623888" indent="-514350" eaLnBrk="1" hangingPunct="1">
              <a:buNone/>
            </a:pPr>
            <a:endParaRPr lang="el-GR" dirty="0"/>
          </a:p>
        </p:txBody>
      </p:sp>
      <p:cxnSp>
        <p:nvCxnSpPr>
          <p:cNvPr id="4" name="3 - Ευθεία γραμμή σύνδεσης"/>
          <p:cNvCxnSpPr/>
          <p:nvPr/>
        </p:nvCxnSpPr>
        <p:spPr>
          <a:xfrm flipV="1">
            <a:off x="750888" y="870438"/>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 Θέση περιεχομένου"/>
          <p:cNvSpPr>
            <a:spLocks noGrp="1"/>
          </p:cNvSpPr>
          <p:nvPr>
            <p:ph idx="1"/>
          </p:nvPr>
        </p:nvSpPr>
        <p:spPr>
          <a:xfrm>
            <a:off x="1195388" y="1825625"/>
            <a:ext cx="10515600" cy="4351338"/>
          </a:xfrm>
        </p:spPr>
        <p:txBody>
          <a:bodyPr/>
          <a:lstStyle/>
          <a:p>
            <a:pPr eaLnBrk="1" hangingPunct="1">
              <a:buFont typeface="Arial" charset="0"/>
              <a:buNone/>
            </a:pPr>
            <a:r>
              <a:rPr lang="el-GR" sz="2400" b="1"/>
              <a:t>Αιτία: Ιογενής Λοίμωξη</a:t>
            </a:r>
          </a:p>
          <a:p>
            <a:pPr eaLnBrk="1" hangingPunct="1">
              <a:buFont typeface="Arial" charset="0"/>
              <a:buNone/>
            </a:pPr>
            <a:endParaRPr lang="el-GR" b="1" u="sng"/>
          </a:p>
          <a:p>
            <a:pPr eaLnBrk="1" hangingPunct="1">
              <a:buFont typeface="Arial" charset="0"/>
              <a:buNone/>
            </a:pPr>
            <a:endParaRPr lang="el-GR"/>
          </a:p>
        </p:txBody>
      </p:sp>
      <p:sp>
        <p:nvSpPr>
          <p:cNvPr id="3" name="2 - Τίτλος"/>
          <p:cNvSpPr>
            <a:spLocks noGrp="1"/>
          </p:cNvSpPr>
          <p:nvPr>
            <p:ph type="title"/>
          </p:nvPr>
        </p:nvSpPr>
        <p:spPr>
          <a:xfrm>
            <a:off x="0" y="8875"/>
            <a:ext cx="12192000" cy="1325563"/>
          </a:xfrm>
        </p:spPr>
        <p:txBody>
          <a:bodyPr rtlCol="0">
            <a:normAutofit/>
          </a:bodyPr>
          <a:lstStyle/>
          <a:p>
            <a:pPr algn="ctr" eaLnBrk="1" fontAlgn="auto" hangingPunct="1">
              <a:spcAft>
                <a:spcPts val="0"/>
              </a:spcAft>
              <a:defRPr/>
            </a:pPr>
            <a:r>
              <a:rPr lang="el-GR" sz="3400" b="1" dirty="0" err="1">
                <a:latin typeface="+mn-lt"/>
              </a:rPr>
              <a:t>Κηλιδοβλατιδώδες</a:t>
            </a:r>
            <a:r>
              <a:rPr lang="el-GR" sz="3400" b="1" dirty="0">
                <a:latin typeface="+mn-lt"/>
              </a:rPr>
              <a:t> Εξάνθημα</a:t>
            </a:r>
            <a:r>
              <a:rPr lang="el-GR" dirty="0"/>
              <a:t/>
            </a:r>
            <a:br>
              <a:rPr lang="el-GR" dirty="0"/>
            </a:br>
            <a:endParaRPr lang="el-GR" dirty="0"/>
          </a:p>
        </p:txBody>
      </p:sp>
      <p:graphicFrame>
        <p:nvGraphicFramePr>
          <p:cNvPr id="6" name="5 - Διάγραμμα"/>
          <p:cNvGraphicFramePr/>
          <p:nvPr/>
        </p:nvGraphicFramePr>
        <p:xfrm>
          <a:off x="740228" y="1199805"/>
          <a:ext cx="11182597" cy="5411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 Έλλειψη"/>
          <p:cNvSpPr/>
          <p:nvPr/>
        </p:nvSpPr>
        <p:spPr>
          <a:xfrm>
            <a:off x="698954" y="5016562"/>
            <a:ext cx="1585913" cy="823912"/>
          </a:xfrm>
          <a:prstGeom prst="ellipse">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7" name="6 - Έλλειψη"/>
          <p:cNvSpPr/>
          <p:nvPr/>
        </p:nvSpPr>
        <p:spPr>
          <a:xfrm>
            <a:off x="2496767" y="5006212"/>
            <a:ext cx="1639887" cy="8255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8" name="7 - Έλλειψη"/>
          <p:cNvSpPr/>
          <p:nvPr/>
        </p:nvSpPr>
        <p:spPr>
          <a:xfrm>
            <a:off x="4389829" y="4981698"/>
            <a:ext cx="1587500" cy="8667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9" name="8 - Έλλειψη"/>
          <p:cNvSpPr/>
          <p:nvPr/>
        </p:nvSpPr>
        <p:spPr>
          <a:xfrm>
            <a:off x="6221743" y="4978462"/>
            <a:ext cx="1660525" cy="820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0" name="9 - Έλλειψη"/>
          <p:cNvSpPr/>
          <p:nvPr/>
        </p:nvSpPr>
        <p:spPr>
          <a:xfrm>
            <a:off x="8099054" y="5008439"/>
            <a:ext cx="1649413" cy="850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sp>
        <p:nvSpPr>
          <p:cNvPr id="11" name="10 - Έλλειψη"/>
          <p:cNvSpPr/>
          <p:nvPr/>
        </p:nvSpPr>
        <p:spPr>
          <a:xfrm>
            <a:off x="10000879" y="5025963"/>
            <a:ext cx="1660525" cy="7778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l-GR"/>
          </a:p>
        </p:txBody>
      </p:sp>
      <p:cxnSp>
        <p:nvCxnSpPr>
          <p:cNvPr id="12" name="11 - Ευθεία γραμμή σύνδεσης"/>
          <p:cNvCxnSpPr/>
          <p:nvPr/>
        </p:nvCxnSpPr>
        <p:spPr>
          <a:xfrm flipV="1">
            <a:off x="750888" y="858563"/>
            <a:ext cx="10577512" cy="2857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4)">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4)">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4)">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heel(4)">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2780</Words>
  <Application>Microsoft Office PowerPoint</Application>
  <PresentationFormat>Προσαρμογή</PresentationFormat>
  <Paragraphs>677</Paragraphs>
  <Slides>50</Slides>
  <Notes>8</Notes>
  <HiddenSlides>0</HiddenSlides>
  <MMClips>0</MMClips>
  <ScaleCrop>false</ScaleCrop>
  <HeadingPairs>
    <vt:vector size="4" baseType="variant">
      <vt:variant>
        <vt:lpstr>Θέμα</vt:lpstr>
      </vt:variant>
      <vt:variant>
        <vt:i4>1</vt:i4>
      </vt:variant>
      <vt:variant>
        <vt:lpstr>Τίτλοι διαφανειών</vt:lpstr>
      </vt:variant>
      <vt:variant>
        <vt:i4>50</vt:i4>
      </vt:variant>
    </vt:vector>
  </HeadingPairs>
  <TitlesOfParts>
    <vt:vector size="51" baseType="lpstr">
      <vt:lpstr>Θέμα του Office</vt:lpstr>
      <vt:lpstr>Εξανθηματικά λοιμώδη νοσήματα  στην παιδιατρική</vt:lpstr>
      <vt:lpstr>Διαγνωστική προσέγγιση</vt:lpstr>
      <vt:lpstr>           Πρωτογενείς δερματικές αλλοιώσεις (1)</vt:lpstr>
      <vt:lpstr>              Πρωτογενείς δερματικές αλλοιώσεις (2)</vt:lpstr>
      <vt:lpstr>              Δευτερογενείς δερματικές αλλοιώσεις</vt:lpstr>
      <vt:lpstr>                          Τύποι εξανθημάτων</vt:lpstr>
      <vt:lpstr>Κηλιδοβλατιδώδες Εξάνθημα </vt:lpstr>
      <vt:lpstr>Κηλιδοβλατιδώδες Εξάνθημα</vt:lpstr>
      <vt:lpstr>Κηλιδοβλατιδώδες Εξάνθημα </vt:lpstr>
      <vt:lpstr>1η Περίπτωση: Κηλιδοβλατιδώδες εξάνθημα προσώπου και κορμού και οπισθοωτιαία λεμφαδενοπάθεια</vt:lpstr>
      <vt:lpstr>2η Περίπτωση: Κηλιδοβλατιδώδες εξάνθημα με άσπρες κηλίδες στο εσωτερικό των παρειών</vt:lpstr>
      <vt:lpstr>  3η Περίπτωση: Κηλιδοβλατιδώδες εξάνθημα με ερύθημα παρειών</vt:lpstr>
      <vt:lpstr>4η Περίπτωση: Κηλιδοβλατιδώδες εξάνθημα, πυρετός, ηπατοσπληνομεγαλία, τραχηλικοί διογκωμένοι λεμφαδένες</vt:lpstr>
      <vt:lpstr>5η Περίπτωση: Υψηλός πυρετός ακολουθούμενος από κηλιδοβλατιδώδες εξάνθημα</vt:lpstr>
      <vt:lpstr>                    Κηλιδοβλατιδώδες εξάνθημα</vt:lpstr>
      <vt:lpstr>〖    6〗^(η )Περίπτωση: Κηλιδοβλατιδώδες/μικροκηλιδώδες ερύθημα με                                  φαρυγγοαμυγδαλίτιδα και πυρετό</vt:lpstr>
      <vt:lpstr>〖    6〗^(η )Περίπτωση: Κηλιδοβλατιδώδες/μικροκηλιδώδες                                           ερύθημα με φαρυγγοαμυγδαλίτιδα και πυρετό</vt:lpstr>
      <vt:lpstr>                      </vt:lpstr>
      <vt:lpstr>                       </vt:lpstr>
      <vt:lpstr>〖    7〗^(η )Περίπτωση: Κηλιδοβλατιδώδες ερύθημα με πυρετό και                                        αποκόλληση επιδερμίδος</vt:lpstr>
      <vt:lpstr>                      </vt:lpstr>
      <vt:lpstr>〖    7〗^(η )Περίπτωση: Κηλιδοβλατιδώδες ερύθημα με πυρετό,  υπόταση                                     και εστιακή λοίμωξη</vt:lpstr>
      <vt:lpstr>            </vt:lpstr>
      <vt:lpstr>                  Ρικετσιώσεις - εξανθηματικός τύφος</vt:lpstr>
      <vt:lpstr>                        Κηλιδοβλατιδώδες εξάνθημα</vt:lpstr>
      <vt:lpstr>                                Νόσος Kawasaki</vt:lpstr>
      <vt:lpstr>                        Ιδιοπαθής νεανική αρθρίτιδα</vt:lpstr>
      <vt:lpstr>                                   Φάρμακα </vt:lpstr>
      <vt:lpstr>ΦΥΣΑΛΙΔΩΔΕΣ ΕΞΑΝΘΗΜΑ</vt:lpstr>
      <vt:lpstr>8η ΠΕΡΙΠΤΩΣΗ: Φυσαλιδώδες εξάνθημα κορμού και προσώπου με συνοδό πυρετό και καταρροή</vt:lpstr>
      <vt:lpstr>8η ΠΕΡΙΠΤΩΣΗ: Φυσαλιδώδες εξάνθημα κορμού και προσώπου με συνοδό πυρετό και καταρροή</vt:lpstr>
      <vt:lpstr>8η ΠΕΡΙΠΤΩΣΗ: Φυσαλιδώδες εξάνθημα κορμού και προσώπου με συνοδό πυρετό και καταρροή</vt:lpstr>
      <vt:lpstr>8η ΠΕΡΙΠΤΩΣΗ: Φυσαλιδώδες εξάνθημα κορμού και προσώπου με συνοδό πυρετό και καταρροή</vt:lpstr>
      <vt:lpstr>9η ΠΕΡΙΠΤΩΣΗ: Φυσαλιδώδες εξάνθημα κορμού ή προσώπου με κατανομή δερμοτομίου</vt:lpstr>
      <vt:lpstr>9η ΠΕΡΙΠΤΩΣΗ: Φυσαλιδώδες εξάνθημα κορμού ή προσώπου με κατανομή δερμοτομίου</vt:lpstr>
      <vt:lpstr>9η ΠΕΡΙΠΤΩΣΗ: Φυσαλιδώδες εξάνθημα κορμού ή προσώπου με κατανομή δερμοτομίου και συνοδό πόνο</vt:lpstr>
      <vt:lpstr>10η ΠΕΡΙΠΤΩΣΗ: Φυσαλιδώδες εξάνθημα</vt:lpstr>
      <vt:lpstr>10η ΠΕΡΙΠΤΩΣΗ: Φυσαλιδώδες εξάνθημα</vt:lpstr>
      <vt:lpstr>11η ΠΕΡΙΠΤΩΣΗ: Φυσαλιδώδες εξάνθημα παρειάς, άκρων χεριών, άκρων ποδιών με συνοδό πυρετό</vt:lpstr>
      <vt:lpstr>11η ΠΕΡΙΠΤΩΣΗ: Φυσαλιδώδες εξάνθημα παρειάς, άκρων χεριών, άκρων ποδιών με συνοδό πυρετό</vt:lpstr>
      <vt:lpstr>11η ΠΕΡΙΠΤΩΣΗ: Φυσαλιδώδες εξάνθημα παρειάς, άκρων χεριών, άκρων ποδιών με συνοδό πυρετό</vt:lpstr>
      <vt:lpstr>ΠΟΡΦΥΡΙΚΟ ΕΞΑΝΘΗΜΑ</vt:lpstr>
      <vt:lpstr>12η ΠΕΡΙΠΤΩΣΗ: Αιμορραγικό εξάνθημα με συνοδό πυρετό</vt:lpstr>
      <vt:lpstr>12η ΠΕΡΙΠΤΩΣΗ: Αιμορραγικό εξάνθημα με συνοδό πυρετό</vt:lpstr>
      <vt:lpstr>12η ΠΕΡΙΠΤΩΣΗ: Αιμορραγικό εξάνθημα με συνοδό πυρετό</vt:lpstr>
      <vt:lpstr>                 Κνιδωτικό/πομφώδες εξάνθημα</vt:lpstr>
      <vt:lpstr>                          Πολύμορφο εξάνθημα</vt:lpstr>
      <vt:lpstr>                                      Βιβλιογραφία </vt:lpstr>
      <vt:lpstr>                                      Βιβλιογραφία </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Εξανθηματικά λοιμώδη νοσήματα στην παιδιατρική</dc:title>
  <dc:creator>apostolos dadanis</dc:creator>
  <cp:lastModifiedBy>user</cp:lastModifiedBy>
  <cp:revision>9</cp:revision>
  <dcterms:created xsi:type="dcterms:W3CDTF">2019-06-05T22:20:03Z</dcterms:created>
  <dcterms:modified xsi:type="dcterms:W3CDTF">2019-06-17T19:46:04Z</dcterms:modified>
</cp:coreProperties>
</file>