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6" r:id="rId2"/>
    <p:sldId id="295" r:id="rId3"/>
    <p:sldId id="316" r:id="rId4"/>
    <p:sldId id="318" r:id="rId5"/>
    <p:sldId id="273" r:id="rId6"/>
    <p:sldId id="259" r:id="rId7"/>
    <p:sldId id="258" r:id="rId8"/>
    <p:sldId id="274" r:id="rId9"/>
    <p:sldId id="260" r:id="rId10"/>
    <p:sldId id="271" r:id="rId11"/>
    <p:sldId id="272" r:id="rId12"/>
    <p:sldId id="261" r:id="rId13"/>
    <p:sldId id="262" r:id="rId14"/>
    <p:sldId id="263" r:id="rId15"/>
    <p:sldId id="268" r:id="rId16"/>
    <p:sldId id="265" r:id="rId17"/>
    <p:sldId id="269" r:id="rId18"/>
    <p:sldId id="270" r:id="rId19"/>
    <p:sldId id="267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298" r:id="rId38"/>
    <p:sldId id="292" r:id="rId39"/>
    <p:sldId id="293" r:id="rId40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14" autoAdjust="0"/>
  </p:normalViewPr>
  <p:slideViewPr>
    <p:cSldViewPr>
      <p:cViewPr>
        <p:scale>
          <a:sx n="64" d="100"/>
          <a:sy n="64" d="100"/>
        </p:scale>
        <p:origin x="-126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B4D1F-0421-4A04-908C-CEC06C1FC7E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7221A76-BB37-48D2-9396-978061E065C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 smtClean="0">
              <a:latin typeface="+mj-lt"/>
            </a:rPr>
            <a:t>Διατήρηση της</a:t>
          </a:r>
          <a:r>
            <a:rPr lang="en-US" sz="1800" dirty="0" smtClean="0">
              <a:latin typeface="+mj-lt"/>
            </a:rPr>
            <a:t> </a:t>
          </a:r>
          <a:r>
            <a:rPr lang="el-GR" sz="1800" dirty="0" smtClean="0">
              <a:latin typeface="+mj-lt"/>
            </a:rPr>
            <a:t>υπολειπόμενης νεφρικής λειτουργίας</a:t>
          </a:r>
          <a:endParaRPr lang="el-GR" sz="1800" dirty="0">
            <a:latin typeface="+mj-lt"/>
          </a:endParaRPr>
        </a:p>
      </dgm:t>
    </dgm:pt>
    <dgm:pt modelId="{4FDFCFF5-67EC-4734-8AC9-15C443E136EC}" type="parTrans" cxnId="{B5BFBC7A-96FB-4694-90ED-7A2ECF84D096}">
      <dgm:prSet/>
      <dgm:spPr/>
      <dgm:t>
        <a:bodyPr/>
        <a:lstStyle/>
        <a:p>
          <a:endParaRPr lang="el-GR"/>
        </a:p>
      </dgm:t>
    </dgm:pt>
    <dgm:pt modelId="{21155F56-A22D-4BEE-82C0-0383620E31F5}" type="sibTrans" cxnId="{B5BFBC7A-96FB-4694-90ED-7A2ECF84D096}">
      <dgm:prSet/>
      <dgm:spPr/>
      <dgm:t>
        <a:bodyPr/>
        <a:lstStyle/>
        <a:p>
          <a:endParaRPr lang="el-GR"/>
        </a:p>
      </dgm:t>
    </dgm:pt>
    <dgm:pt modelId="{9CA0546F-D00A-4818-B451-166178386C1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 smtClean="0">
              <a:latin typeface="+mj-lt"/>
            </a:rPr>
            <a:t>Επιβράδυνση του ρυθμού έκπτωσής της</a:t>
          </a:r>
          <a:endParaRPr lang="el-GR" sz="1800" dirty="0">
            <a:latin typeface="+mj-lt"/>
          </a:endParaRPr>
        </a:p>
      </dgm:t>
    </dgm:pt>
    <dgm:pt modelId="{CBB1479D-9908-4F45-9D5A-B4305F6C8600}" type="parTrans" cxnId="{DB33E8EB-B239-4C99-935A-5E95DD307249}">
      <dgm:prSet/>
      <dgm:spPr/>
      <dgm:t>
        <a:bodyPr/>
        <a:lstStyle/>
        <a:p>
          <a:endParaRPr lang="el-GR"/>
        </a:p>
      </dgm:t>
    </dgm:pt>
    <dgm:pt modelId="{53488FD9-865F-40D9-8791-5DBB24302F51}" type="sibTrans" cxnId="{DB33E8EB-B239-4C99-935A-5E95DD307249}">
      <dgm:prSet/>
      <dgm:spPr/>
      <dgm:t>
        <a:bodyPr/>
        <a:lstStyle/>
        <a:p>
          <a:endParaRPr lang="el-GR"/>
        </a:p>
      </dgm:t>
    </dgm:pt>
    <dgm:pt modelId="{67A317EA-7169-4FD0-AB27-228EA65587C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 smtClean="0">
              <a:latin typeface="+mj-lt"/>
            </a:rPr>
            <a:t>Φυσιολογική αύξηση και ανάπτυξη του παιδιού</a:t>
          </a:r>
          <a:endParaRPr lang="el-GR" sz="1800" dirty="0">
            <a:latin typeface="+mj-lt"/>
          </a:endParaRPr>
        </a:p>
      </dgm:t>
    </dgm:pt>
    <dgm:pt modelId="{FF814674-6076-4AE4-84D4-79724271F5BC}" type="parTrans" cxnId="{7292F895-F3E6-4A00-9AAC-8B7CE2D70635}">
      <dgm:prSet/>
      <dgm:spPr/>
      <dgm:t>
        <a:bodyPr/>
        <a:lstStyle/>
        <a:p>
          <a:endParaRPr lang="el-GR"/>
        </a:p>
      </dgm:t>
    </dgm:pt>
    <dgm:pt modelId="{1EB680D3-D845-4ED5-A34D-9E6B3FE1DAE4}" type="sibTrans" cxnId="{7292F895-F3E6-4A00-9AAC-8B7CE2D70635}">
      <dgm:prSet/>
      <dgm:spPr/>
      <dgm:t>
        <a:bodyPr/>
        <a:lstStyle/>
        <a:p>
          <a:endParaRPr lang="el-GR"/>
        </a:p>
      </dgm:t>
    </dgm:pt>
    <dgm:pt modelId="{DE4C3EF9-E43A-4B71-9940-29190E2AD67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 smtClean="0">
              <a:latin typeface="+mj-lt"/>
            </a:rPr>
            <a:t>Έγκαιρη αντιμετώπιση συμπτωμάτων και μεταβολικών διαταραχών</a:t>
          </a:r>
          <a:endParaRPr lang="el-GR" sz="1800" dirty="0">
            <a:latin typeface="+mj-lt"/>
          </a:endParaRPr>
        </a:p>
      </dgm:t>
    </dgm:pt>
    <dgm:pt modelId="{44EFAE8F-8F90-42D7-9AA6-93C63B8AE113}" type="parTrans" cxnId="{9CD12F98-864F-4567-B4BE-E6F9B5744BEA}">
      <dgm:prSet/>
      <dgm:spPr/>
      <dgm:t>
        <a:bodyPr/>
        <a:lstStyle/>
        <a:p>
          <a:endParaRPr lang="el-GR"/>
        </a:p>
      </dgm:t>
    </dgm:pt>
    <dgm:pt modelId="{0A3A8E10-86D2-43E0-9332-5B85C4BAD3D1}" type="sibTrans" cxnId="{9CD12F98-864F-4567-B4BE-E6F9B5744BEA}">
      <dgm:prSet/>
      <dgm:spPr/>
      <dgm:t>
        <a:bodyPr/>
        <a:lstStyle/>
        <a:p>
          <a:endParaRPr lang="el-GR"/>
        </a:p>
      </dgm:t>
    </dgm:pt>
    <dgm:pt modelId="{C355B080-61FD-4B0A-B984-C1D9A28A9FB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 smtClean="0">
              <a:latin typeface="+mj-lt"/>
            </a:rPr>
            <a:t>Αποφυγή</a:t>
          </a:r>
          <a:r>
            <a:rPr lang="en-US" sz="1800" dirty="0" smtClean="0">
              <a:latin typeface="+mj-lt"/>
            </a:rPr>
            <a:t> </a:t>
          </a:r>
          <a:r>
            <a:rPr lang="el-GR" sz="1800" dirty="0" smtClean="0">
              <a:latin typeface="+mj-lt"/>
            </a:rPr>
            <a:t>επεισοδίων Οξείας Νεφρικής Βλάβης (ΟΝΒ)</a:t>
          </a:r>
          <a:endParaRPr lang="el-GR" sz="1800" dirty="0">
            <a:latin typeface="+mj-lt"/>
          </a:endParaRPr>
        </a:p>
      </dgm:t>
    </dgm:pt>
    <dgm:pt modelId="{02135E33-2A37-4F62-B4C2-67787E8EA9C7}" type="parTrans" cxnId="{FCECE897-E9C0-4A91-8501-743606FB606C}">
      <dgm:prSet/>
      <dgm:spPr/>
      <dgm:t>
        <a:bodyPr/>
        <a:lstStyle/>
        <a:p>
          <a:endParaRPr lang="el-GR"/>
        </a:p>
      </dgm:t>
    </dgm:pt>
    <dgm:pt modelId="{4806303E-0E7E-4FAF-95B7-DD3E696BDF7F}" type="sibTrans" cxnId="{FCECE897-E9C0-4A91-8501-743606FB606C}">
      <dgm:prSet/>
      <dgm:spPr/>
      <dgm:t>
        <a:bodyPr/>
        <a:lstStyle/>
        <a:p>
          <a:endParaRPr lang="el-GR"/>
        </a:p>
      </dgm:t>
    </dgm:pt>
    <dgm:pt modelId="{145AD0F3-1FD5-465C-B190-A29CC7D2FFD3}" type="pres">
      <dgm:prSet presAssocID="{6D4B4D1F-0421-4A04-908C-CEC06C1FC7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473D20F-F7EE-4042-8F95-E995D9B48FB7}" type="pres">
      <dgm:prSet presAssocID="{A7221A76-BB37-48D2-9396-978061E065CB}" presName="node" presStyleLbl="node1" presStyleIdx="0" presStyleCnt="5" custScaleX="140538" custScaleY="1012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A24A58-1A39-441C-B561-A32C86A146B9}" type="pres">
      <dgm:prSet presAssocID="{A7221A76-BB37-48D2-9396-978061E065CB}" presName="spNode" presStyleCnt="0"/>
      <dgm:spPr/>
    </dgm:pt>
    <dgm:pt modelId="{48F6A624-37AD-47B5-8ED7-D1E840F1D018}" type="pres">
      <dgm:prSet presAssocID="{21155F56-A22D-4BEE-82C0-0383620E31F5}" presName="sibTrans" presStyleLbl="sibTrans1D1" presStyleIdx="0" presStyleCnt="5"/>
      <dgm:spPr/>
      <dgm:t>
        <a:bodyPr/>
        <a:lstStyle/>
        <a:p>
          <a:endParaRPr lang="el-GR"/>
        </a:p>
      </dgm:t>
    </dgm:pt>
    <dgm:pt modelId="{62DB00BE-8728-4AAF-BFC2-283D1E769B89}" type="pres">
      <dgm:prSet presAssocID="{9CA0546F-D00A-4818-B451-166178386C17}" presName="node" presStyleLbl="node1" presStyleIdx="1" presStyleCnt="5" custScaleX="137697" custScaleY="10208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3048A9-7A56-484B-9817-4E6D09FC9F16}" type="pres">
      <dgm:prSet presAssocID="{9CA0546F-D00A-4818-B451-166178386C17}" presName="spNode" presStyleCnt="0"/>
      <dgm:spPr/>
    </dgm:pt>
    <dgm:pt modelId="{8FF947FF-FEDC-450E-BF1C-74064ECCC867}" type="pres">
      <dgm:prSet presAssocID="{53488FD9-865F-40D9-8791-5DBB24302F51}" presName="sibTrans" presStyleLbl="sibTrans1D1" presStyleIdx="1" presStyleCnt="5"/>
      <dgm:spPr/>
      <dgm:t>
        <a:bodyPr/>
        <a:lstStyle/>
        <a:p>
          <a:endParaRPr lang="el-GR"/>
        </a:p>
      </dgm:t>
    </dgm:pt>
    <dgm:pt modelId="{2BF02AF0-27AF-4598-8B64-E8F7FAF3BDA6}" type="pres">
      <dgm:prSet presAssocID="{67A317EA-7169-4FD0-AB27-228EA65587C7}" presName="node" presStyleLbl="node1" presStyleIdx="2" presStyleCnt="5" custScaleX="140062" custScaleY="102817" custRadScaleRad="103806" custRadScaleInc="-649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538744-EEE6-4A0E-AEDA-54C5DFE0F3A7}" type="pres">
      <dgm:prSet presAssocID="{67A317EA-7169-4FD0-AB27-228EA65587C7}" presName="spNode" presStyleCnt="0"/>
      <dgm:spPr/>
    </dgm:pt>
    <dgm:pt modelId="{73D56FEB-F3B9-4358-A117-0E2776F6CCB7}" type="pres">
      <dgm:prSet presAssocID="{1EB680D3-D845-4ED5-A34D-9E6B3FE1DAE4}" presName="sibTrans" presStyleLbl="sibTrans1D1" presStyleIdx="2" presStyleCnt="5"/>
      <dgm:spPr/>
      <dgm:t>
        <a:bodyPr/>
        <a:lstStyle/>
        <a:p>
          <a:endParaRPr lang="el-GR"/>
        </a:p>
      </dgm:t>
    </dgm:pt>
    <dgm:pt modelId="{B7D948E2-C7A9-46C3-ABDE-E99C53D3EF49}" type="pres">
      <dgm:prSet presAssocID="{DE4C3EF9-E43A-4B71-9940-29190E2AD67B}" presName="node" presStyleLbl="node1" presStyleIdx="3" presStyleCnt="5" custScaleX="159798" custScaleY="106728" custRadScaleRad="105446" custRadScaleInc="6790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55F402-7940-42D4-B494-395DD97251F8}" type="pres">
      <dgm:prSet presAssocID="{DE4C3EF9-E43A-4B71-9940-29190E2AD67B}" presName="spNode" presStyleCnt="0"/>
      <dgm:spPr/>
    </dgm:pt>
    <dgm:pt modelId="{63E90BCE-153D-4589-81F7-BCCF78BF8B44}" type="pres">
      <dgm:prSet presAssocID="{0A3A8E10-86D2-43E0-9332-5B85C4BAD3D1}" presName="sibTrans" presStyleLbl="sibTrans1D1" presStyleIdx="3" presStyleCnt="5"/>
      <dgm:spPr/>
      <dgm:t>
        <a:bodyPr/>
        <a:lstStyle/>
        <a:p>
          <a:endParaRPr lang="el-GR"/>
        </a:p>
      </dgm:t>
    </dgm:pt>
    <dgm:pt modelId="{9BF603D8-7720-45B4-B617-BE385EBF3FE8}" type="pres">
      <dgm:prSet presAssocID="{C355B080-61FD-4B0A-B984-C1D9A28A9FB7}" presName="node" presStyleLbl="node1" presStyleIdx="4" presStyleCnt="5" custScaleX="140281" custScaleY="10208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021E69-97F1-4B06-AF77-990040CBF73D}" type="pres">
      <dgm:prSet presAssocID="{C355B080-61FD-4B0A-B984-C1D9A28A9FB7}" presName="spNode" presStyleCnt="0"/>
      <dgm:spPr/>
    </dgm:pt>
    <dgm:pt modelId="{2253459A-D8E5-418E-92DC-E27479F584EA}" type="pres">
      <dgm:prSet presAssocID="{4806303E-0E7E-4FAF-95B7-DD3E696BDF7F}" presName="sibTrans" presStyleLbl="sibTrans1D1" presStyleIdx="4" presStyleCnt="5"/>
      <dgm:spPr/>
      <dgm:t>
        <a:bodyPr/>
        <a:lstStyle/>
        <a:p>
          <a:endParaRPr lang="el-GR"/>
        </a:p>
      </dgm:t>
    </dgm:pt>
  </dgm:ptLst>
  <dgm:cxnLst>
    <dgm:cxn modelId="{222C1D19-5413-4C34-A5F2-F15FC70FEF9B}" type="presOf" srcId="{6D4B4D1F-0421-4A04-908C-CEC06C1FC7E5}" destId="{145AD0F3-1FD5-465C-B190-A29CC7D2FFD3}" srcOrd="0" destOrd="0" presId="urn:microsoft.com/office/officeart/2005/8/layout/cycle6"/>
    <dgm:cxn modelId="{D31857B0-5DF5-4916-9515-CC2AD0B18BAB}" type="presOf" srcId="{4806303E-0E7E-4FAF-95B7-DD3E696BDF7F}" destId="{2253459A-D8E5-418E-92DC-E27479F584EA}" srcOrd="0" destOrd="0" presId="urn:microsoft.com/office/officeart/2005/8/layout/cycle6"/>
    <dgm:cxn modelId="{28EF6CE7-AD5D-4946-9388-1558358B48C1}" type="presOf" srcId="{A7221A76-BB37-48D2-9396-978061E065CB}" destId="{F473D20F-F7EE-4042-8F95-E995D9B48FB7}" srcOrd="0" destOrd="0" presId="urn:microsoft.com/office/officeart/2005/8/layout/cycle6"/>
    <dgm:cxn modelId="{B5BFBC7A-96FB-4694-90ED-7A2ECF84D096}" srcId="{6D4B4D1F-0421-4A04-908C-CEC06C1FC7E5}" destId="{A7221A76-BB37-48D2-9396-978061E065CB}" srcOrd="0" destOrd="0" parTransId="{4FDFCFF5-67EC-4734-8AC9-15C443E136EC}" sibTransId="{21155F56-A22D-4BEE-82C0-0383620E31F5}"/>
    <dgm:cxn modelId="{667DC1EF-3CFD-49D7-819E-DFB18EA488F3}" type="presOf" srcId="{21155F56-A22D-4BEE-82C0-0383620E31F5}" destId="{48F6A624-37AD-47B5-8ED7-D1E840F1D018}" srcOrd="0" destOrd="0" presId="urn:microsoft.com/office/officeart/2005/8/layout/cycle6"/>
    <dgm:cxn modelId="{2F525813-7E28-4129-BAFA-DC0BE2554CAD}" type="presOf" srcId="{C355B080-61FD-4B0A-B984-C1D9A28A9FB7}" destId="{9BF603D8-7720-45B4-B617-BE385EBF3FE8}" srcOrd="0" destOrd="0" presId="urn:microsoft.com/office/officeart/2005/8/layout/cycle6"/>
    <dgm:cxn modelId="{7292F895-F3E6-4A00-9AAC-8B7CE2D70635}" srcId="{6D4B4D1F-0421-4A04-908C-CEC06C1FC7E5}" destId="{67A317EA-7169-4FD0-AB27-228EA65587C7}" srcOrd="2" destOrd="0" parTransId="{FF814674-6076-4AE4-84D4-79724271F5BC}" sibTransId="{1EB680D3-D845-4ED5-A34D-9E6B3FE1DAE4}"/>
    <dgm:cxn modelId="{7970031B-61CC-4F65-8B05-1305C37C6EDD}" type="presOf" srcId="{9CA0546F-D00A-4818-B451-166178386C17}" destId="{62DB00BE-8728-4AAF-BFC2-283D1E769B89}" srcOrd="0" destOrd="0" presId="urn:microsoft.com/office/officeart/2005/8/layout/cycle6"/>
    <dgm:cxn modelId="{97C1BF3F-C7EE-44EA-A663-B1AF98B3ED8D}" type="presOf" srcId="{DE4C3EF9-E43A-4B71-9940-29190E2AD67B}" destId="{B7D948E2-C7A9-46C3-ABDE-E99C53D3EF49}" srcOrd="0" destOrd="0" presId="urn:microsoft.com/office/officeart/2005/8/layout/cycle6"/>
    <dgm:cxn modelId="{6CE32155-6833-49B0-8295-F21D3F92DD4F}" type="presOf" srcId="{53488FD9-865F-40D9-8791-5DBB24302F51}" destId="{8FF947FF-FEDC-450E-BF1C-74064ECCC867}" srcOrd="0" destOrd="0" presId="urn:microsoft.com/office/officeart/2005/8/layout/cycle6"/>
    <dgm:cxn modelId="{FB10A2E0-05B5-4C15-9A12-CF3F887D5E2F}" type="presOf" srcId="{67A317EA-7169-4FD0-AB27-228EA65587C7}" destId="{2BF02AF0-27AF-4598-8B64-E8F7FAF3BDA6}" srcOrd="0" destOrd="0" presId="urn:microsoft.com/office/officeart/2005/8/layout/cycle6"/>
    <dgm:cxn modelId="{797FCCA5-C428-4AD3-B6C4-CD416EC96BCF}" type="presOf" srcId="{0A3A8E10-86D2-43E0-9332-5B85C4BAD3D1}" destId="{63E90BCE-153D-4589-81F7-BCCF78BF8B44}" srcOrd="0" destOrd="0" presId="urn:microsoft.com/office/officeart/2005/8/layout/cycle6"/>
    <dgm:cxn modelId="{DB33E8EB-B239-4C99-935A-5E95DD307249}" srcId="{6D4B4D1F-0421-4A04-908C-CEC06C1FC7E5}" destId="{9CA0546F-D00A-4818-B451-166178386C17}" srcOrd="1" destOrd="0" parTransId="{CBB1479D-9908-4F45-9D5A-B4305F6C8600}" sibTransId="{53488FD9-865F-40D9-8791-5DBB24302F51}"/>
    <dgm:cxn modelId="{9CD12F98-864F-4567-B4BE-E6F9B5744BEA}" srcId="{6D4B4D1F-0421-4A04-908C-CEC06C1FC7E5}" destId="{DE4C3EF9-E43A-4B71-9940-29190E2AD67B}" srcOrd="3" destOrd="0" parTransId="{44EFAE8F-8F90-42D7-9AA6-93C63B8AE113}" sibTransId="{0A3A8E10-86D2-43E0-9332-5B85C4BAD3D1}"/>
    <dgm:cxn modelId="{FCECE897-E9C0-4A91-8501-743606FB606C}" srcId="{6D4B4D1F-0421-4A04-908C-CEC06C1FC7E5}" destId="{C355B080-61FD-4B0A-B984-C1D9A28A9FB7}" srcOrd="4" destOrd="0" parTransId="{02135E33-2A37-4F62-B4C2-67787E8EA9C7}" sibTransId="{4806303E-0E7E-4FAF-95B7-DD3E696BDF7F}"/>
    <dgm:cxn modelId="{46067322-7267-43F9-AE48-577C4E244329}" type="presOf" srcId="{1EB680D3-D845-4ED5-A34D-9E6B3FE1DAE4}" destId="{73D56FEB-F3B9-4358-A117-0E2776F6CCB7}" srcOrd="0" destOrd="0" presId="urn:microsoft.com/office/officeart/2005/8/layout/cycle6"/>
    <dgm:cxn modelId="{4EA78A12-11CA-4853-AB30-946243F4505D}" type="presParOf" srcId="{145AD0F3-1FD5-465C-B190-A29CC7D2FFD3}" destId="{F473D20F-F7EE-4042-8F95-E995D9B48FB7}" srcOrd="0" destOrd="0" presId="urn:microsoft.com/office/officeart/2005/8/layout/cycle6"/>
    <dgm:cxn modelId="{AF5F1B33-4C49-4B91-A537-8F36377FEB0F}" type="presParOf" srcId="{145AD0F3-1FD5-465C-B190-A29CC7D2FFD3}" destId="{F2A24A58-1A39-441C-B561-A32C86A146B9}" srcOrd="1" destOrd="0" presId="urn:microsoft.com/office/officeart/2005/8/layout/cycle6"/>
    <dgm:cxn modelId="{76C42187-2631-4EF2-9E10-6AE0D6AA17A1}" type="presParOf" srcId="{145AD0F3-1FD5-465C-B190-A29CC7D2FFD3}" destId="{48F6A624-37AD-47B5-8ED7-D1E840F1D018}" srcOrd="2" destOrd="0" presId="urn:microsoft.com/office/officeart/2005/8/layout/cycle6"/>
    <dgm:cxn modelId="{377446D4-1C5A-4ACD-B006-EE925EE6292C}" type="presParOf" srcId="{145AD0F3-1FD5-465C-B190-A29CC7D2FFD3}" destId="{62DB00BE-8728-4AAF-BFC2-283D1E769B89}" srcOrd="3" destOrd="0" presId="urn:microsoft.com/office/officeart/2005/8/layout/cycle6"/>
    <dgm:cxn modelId="{C3E33EB9-71A3-4E9E-8842-9BFCA42C59FC}" type="presParOf" srcId="{145AD0F3-1FD5-465C-B190-A29CC7D2FFD3}" destId="{C03048A9-7A56-484B-9817-4E6D09FC9F16}" srcOrd="4" destOrd="0" presId="urn:microsoft.com/office/officeart/2005/8/layout/cycle6"/>
    <dgm:cxn modelId="{830DB485-B3FC-4BF5-B905-A3B9F413CF4E}" type="presParOf" srcId="{145AD0F3-1FD5-465C-B190-A29CC7D2FFD3}" destId="{8FF947FF-FEDC-450E-BF1C-74064ECCC867}" srcOrd="5" destOrd="0" presId="urn:microsoft.com/office/officeart/2005/8/layout/cycle6"/>
    <dgm:cxn modelId="{4C8A6DA9-91DA-4CFA-828E-09A49D0588B6}" type="presParOf" srcId="{145AD0F3-1FD5-465C-B190-A29CC7D2FFD3}" destId="{2BF02AF0-27AF-4598-8B64-E8F7FAF3BDA6}" srcOrd="6" destOrd="0" presId="urn:microsoft.com/office/officeart/2005/8/layout/cycle6"/>
    <dgm:cxn modelId="{A2430F8D-D182-44B3-BC3A-66B1C351B20C}" type="presParOf" srcId="{145AD0F3-1FD5-465C-B190-A29CC7D2FFD3}" destId="{6D538744-EEE6-4A0E-AEDA-54C5DFE0F3A7}" srcOrd="7" destOrd="0" presId="urn:microsoft.com/office/officeart/2005/8/layout/cycle6"/>
    <dgm:cxn modelId="{601A5A3E-5377-4C56-9C65-6BB123BDE5DF}" type="presParOf" srcId="{145AD0F3-1FD5-465C-B190-A29CC7D2FFD3}" destId="{73D56FEB-F3B9-4358-A117-0E2776F6CCB7}" srcOrd="8" destOrd="0" presId="urn:microsoft.com/office/officeart/2005/8/layout/cycle6"/>
    <dgm:cxn modelId="{C73C03A5-7B75-4995-A3E8-C338B7AE59A7}" type="presParOf" srcId="{145AD0F3-1FD5-465C-B190-A29CC7D2FFD3}" destId="{B7D948E2-C7A9-46C3-ABDE-E99C53D3EF49}" srcOrd="9" destOrd="0" presId="urn:microsoft.com/office/officeart/2005/8/layout/cycle6"/>
    <dgm:cxn modelId="{0CE64A62-D8AA-4221-A31F-FCFA88558148}" type="presParOf" srcId="{145AD0F3-1FD5-465C-B190-A29CC7D2FFD3}" destId="{FC55F402-7940-42D4-B494-395DD97251F8}" srcOrd="10" destOrd="0" presId="urn:microsoft.com/office/officeart/2005/8/layout/cycle6"/>
    <dgm:cxn modelId="{267E0073-1125-4195-8F4E-0FEE633D10C0}" type="presParOf" srcId="{145AD0F3-1FD5-465C-B190-A29CC7D2FFD3}" destId="{63E90BCE-153D-4589-81F7-BCCF78BF8B44}" srcOrd="11" destOrd="0" presId="urn:microsoft.com/office/officeart/2005/8/layout/cycle6"/>
    <dgm:cxn modelId="{7C165918-D52C-4EB9-B0C4-3E1351BAB51F}" type="presParOf" srcId="{145AD0F3-1FD5-465C-B190-A29CC7D2FFD3}" destId="{9BF603D8-7720-45B4-B617-BE385EBF3FE8}" srcOrd="12" destOrd="0" presId="urn:microsoft.com/office/officeart/2005/8/layout/cycle6"/>
    <dgm:cxn modelId="{824AA189-D752-4F2B-825F-D990490003D8}" type="presParOf" srcId="{145AD0F3-1FD5-465C-B190-A29CC7D2FFD3}" destId="{49021E69-97F1-4B06-AF77-990040CBF73D}" srcOrd="13" destOrd="0" presId="urn:microsoft.com/office/officeart/2005/8/layout/cycle6"/>
    <dgm:cxn modelId="{91B62AC8-7DC6-4EE7-9DE6-AA65EC9244B8}" type="presParOf" srcId="{145AD0F3-1FD5-465C-B190-A29CC7D2FFD3}" destId="{2253459A-D8E5-418E-92DC-E27479F584E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0EE93-B34E-40E6-AE97-3CA131374E0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9608B71-A270-4486-94EA-ECE8E2B4EC2C}">
      <dgm:prSet custT="1"/>
      <dgm:spPr/>
      <dgm:t>
        <a:bodyPr/>
        <a:lstStyle/>
        <a:p>
          <a:pPr rtl="0"/>
          <a:r>
            <a:rPr lang="el-GR" sz="2100" dirty="0" smtClean="0">
              <a:latin typeface="+mj-lt"/>
            </a:rPr>
            <a:t>Αποφυγή επεισοδίων Οξείας Νεφρικής Βλάβης (ΟΝΒ)</a:t>
          </a:r>
          <a:endParaRPr lang="el-GR" sz="2100" dirty="0">
            <a:latin typeface="+mj-lt"/>
          </a:endParaRPr>
        </a:p>
      </dgm:t>
    </dgm:pt>
    <dgm:pt modelId="{AC5F10DB-4023-4410-9DB1-953B905F24AE}" type="parTrans" cxnId="{EFEAF18A-E292-4939-A729-B8A4A9C04A94}">
      <dgm:prSet/>
      <dgm:spPr/>
      <dgm:t>
        <a:bodyPr/>
        <a:lstStyle/>
        <a:p>
          <a:endParaRPr lang="el-GR"/>
        </a:p>
      </dgm:t>
    </dgm:pt>
    <dgm:pt modelId="{62F27394-9935-4D49-81EE-E20AA44DAECE}" type="sibTrans" cxnId="{EFEAF18A-E292-4939-A729-B8A4A9C04A94}">
      <dgm:prSet/>
      <dgm:spPr/>
      <dgm:t>
        <a:bodyPr/>
        <a:lstStyle/>
        <a:p>
          <a:endParaRPr lang="el-GR"/>
        </a:p>
      </dgm:t>
    </dgm:pt>
    <dgm:pt modelId="{E5D52C04-E07E-4E4A-9128-B003482D1D9D}">
      <dgm:prSet/>
      <dgm:spPr/>
      <dgm:t>
        <a:bodyPr/>
        <a:lstStyle/>
        <a:p>
          <a:pPr rtl="0"/>
          <a:r>
            <a:rPr lang="el-GR" dirty="0" err="1" smtClean="0">
              <a:latin typeface="+mj-lt"/>
            </a:rPr>
            <a:t>Νεφροπροστασία</a:t>
          </a:r>
          <a:r>
            <a:rPr lang="el-GR" dirty="0" smtClean="0">
              <a:latin typeface="+mj-lt"/>
            </a:rPr>
            <a:t> (επιβράδυνση ρυθμού έκπτωσης)</a:t>
          </a:r>
          <a:endParaRPr lang="el-GR" dirty="0">
            <a:latin typeface="+mj-lt"/>
          </a:endParaRPr>
        </a:p>
      </dgm:t>
    </dgm:pt>
    <dgm:pt modelId="{A24CA007-9AD1-456D-9543-91DD6624137C}" type="parTrans" cxnId="{0650DEC5-8738-434C-87DD-DEF34FB64990}">
      <dgm:prSet/>
      <dgm:spPr/>
      <dgm:t>
        <a:bodyPr/>
        <a:lstStyle/>
        <a:p>
          <a:endParaRPr lang="el-GR"/>
        </a:p>
      </dgm:t>
    </dgm:pt>
    <dgm:pt modelId="{73159BAC-7BFB-49BA-96F3-EFBF45D2E16C}" type="sibTrans" cxnId="{0650DEC5-8738-434C-87DD-DEF34FB64990}">
      <dgm:prSet/>
      <dgm:spPr/>
      <dgm:t>
        <a:bodyPr/>
        <a:lstStyle/>
        <a:p>
          <a:endParaRPr lang="el-GR"/>
        </a:p>
      </dgm:t>
    </dgm:pt>
    <dgm:pt modelId="{F5D33F67-B451-4CB6-8196-D898E815E483}">
      <dgm:prSet/>
      <dgm:spPr/>
      <dgm:t>
        <a:bodyPr/>
        <a:lstStyle/>
        <a:p>
          <a:pPr rtl="0"/>
          <a:r>
            <a:rPr lang="el-GR" dirty="0" smtClean="0">
              <a:latin typeface="+mj-lt"/>
            </a:rPr>
            <a:t>Δίαιτα</a:t>
          </a:r>
          <a:endParaRPr lang="el-GR" dirty="0">
            <a:latin typeface="+mj-lt"/>
          </a:endParaRPr>
        </a:p>
      </dgm:t>
    </dgm:pt>
    <dgm:pt modelId="{0AF307D9-3C2F-4B18-A956-378C1B6073C9}" type="parTrans" cxnId="{82D1D36F-A7EC-4E7F-9B0D-C9145C9C16BB}">
      <dgm:prSet/>
      <dgm:spPr/>
      <dgm:t>
        <a:bodyPr/>
        <a:lstStyle/>
        <a:p>
          <a:endParaRPr lang="el-GR"/>
        </a:p>
      </dgm:t>
    </dgm:pt>
    <dgm:pt modelId="{2FBFE53A-9D01-4EE5-9B27-A8E180BAB348}" type="sibTrans" cxnId="{82D1D36F-A7EC-4E7F-9B0D-C9145C9C16BB}">
      <dgm:prSet/>
      <dgm:spPr/>
      <dgm:t>
        <a:bodyPr/>
        <a:lstStyle/>
        <a:p>
          <a:endParaRPr lang="el-GR"/>
        </a:p>
      </dgm:t>
    </dgm:pt>
    <dgm:pt modelId="{23817FBE-119F-4BF6-81C1-0A631630034F}">
      <dgm:prSet/>
      <dgm:spPr/>
      <dgm:t>
        <a:bodyPr/>
        <a:lstStyle/>
        <a:p>
          <a:pPr rtl="0"/>
          <a:r>
            <a:rPr lang="el-GR" dirty="0" smtClean="0">
              <a:latin typeface="+mj-lt"/>
            </a:rPr>
            <a:t>Υγρά και ηλεκτρολύτες</a:t>
          </a:r>
          <a:endParaRPr lang="el-GR" dirty="0">
            <a:latin typeface="+mj-lt"/>
          </a:endParaRPr>
        </a:p>
      </dgm:t>
    </dgm:pt>
    <dgm:pt modelId="{4D387701-7F3B-4781-8259-F39519D203ED}" type="parTrans" cxnId="{5C7C1D36-8A3E-4564-92A2-CAECA3C02A04}">
      <dgm:prSet/>
      <dgm:spPr/>
      <dgm:t>
        <a:bodyPr/>
        <a:lstStyle/>
        <a:p>
          <a:endParaRPr lang="el-GR"/>
        </a:p>
      </dgm:t>
    </dgm:pt>
    <dgm:pt modelId="{963DCE39-C7EA-472B-948F-2EDBB26D4580}" type="sibTrans" cxnId="{5C7C1D36-8A3E-4564-92A2-CAECA3C02A04}">
      <dgm:prSet/>
      <dgm:spPr/>
      <dgm:t>
        <a:bodyPr/>
        <a:lstStyle/>
        <a:p>
          <a:endParaRPr lang="el-GR"/>
        </a:p>
      </dgm:t>
    </dgm:pt>
    <dgm:pt modelId="{8A600FEB-4003-45D8-8235-558DCC2DBD40}">
      <dgm:prSet/>
      <dgm:spPr/>
      <dgm:t>
        <a:bodyPr/>
        <a:lstStyle/>
        <a:p>
          <a:pPr rtl="0"/>
          <a:r>
            <a:rPr lang="el-GR" dirty="0" err="1" smtClean="0">
              <a:latin typeface="+mj-lt"/>
            </a:rPr>
            <a:t>Οξεοβασική</a:t>
          </a:r>
          <a:r>
            <a:rPr lang="el-GR" dirty="0" smtClean="0">
              <a:latin typeface="+mj-lt"/>
            </a:rPr>
            <a:t> ισορροπία</a:t>
          </a:r>
          <a:endParaRPr lang="el-GR" dirty="0">
            <a:latin typeface="+mj-lt"/>
          </a:endParaRPr>
        </a:p>
      </dgm:t>
    </dgm:pt>
    <dgm:pt modelId="{54A75A8E-3F09-40FB-A1CA-34307A7B090F}" type="parTrans" cxnId="{D31D1C0C-68E4-40F4-8C56-1BA65B882663}">
      <dgm:prSet/>
      <dgm:spPr/>
      <dgm:t>
        <a:bodyPr/>
        <a:lstStyle/>
        <a:p>
          <a:endParaRPr lang="el-GR"/>
        </a:p>
      </dgm:t>
    </dgm:pt>
    <dgm:pt modelId="{F9DD5D7D-6834-4A25-A0AC-3CF307512D78}" type="sibTrans" cxnId="{D31D1C0C-68E4-40F4-8C56-1BA65B882663}">
      <dgm:prSet/>
      <dgm:spPr/>
      <dgm:t>
        <a:bodyPr/>
        <a:lstStyle/>
        <a:p>
          <a:endParaRPr lang="el-GR"/>
        </a:p>
      </dgm:t>
    </dgm:pt>
    <dgm:pt modelId="{F3DB9009-D4B9-49BD-84FC-27129FBF8605}">
      <dgm:prSet/>
      <dgm:spPr/>
      <dgm:t>
        <a:bodyPr/>
        <a:lstStyle/>
        <a:p>
          <a:pPr rtl="0"/>
          <a:r>
            <a:rPr lang="el-GR" dirty="0" smtClean="0">
              <a:latin typeface="+mj-lt"/>
            </a:rPr>
            <a:t>Νεφρική </a:t>
          </a:r>
          <a:r>
            <a:rPr lang="el-GR" dirty="0" err="1" smtClean="0">
              <a:latin typeface="+mj-lt"/>
            </a:rPr>
            <a:t>οστεοδυστροφία</a:t>
          </a:r>
          <a:endParaRPr lang="el-GR" dirty="0">
            <a:latin typeface="+mj-lt"/>
          </a:endParaRPr>
        </a:p>
      </dgm:t>
    </dgm:pt>
    <dgm:pt modelId="{D5E534F7-6A4E-460F-ADC4-B9F0CE82C2E2}" type="parTrans" cxnId="{CBD095F9-86C1-4077-8D39-844073A8BC14}">
      <dgm:prSet/>
      <dgm:spPr/>
      <dgm:t>
        <a:bodyPr/>
        <a:lstStyle/>
        <a:p>
          <a:endParaRPr lang="el-GR"/>
        </a:p>
      </dgm:t>
    </dgm:pt>
    <dgm:pt modelId="{86B20D88-2D3F-4512-AECB-53640DF97722}" type="sibTrans" cxnId="{CBD095F9-86C1-4077-8D39-844073A8BC14}">
      <dgm:prSet/>
      <dgm:spPr/>
      <dgm:t>
        <a:bodyPr/>
        <a:lstStyle/>
        <a:p>
          <a:endParaRPr lang="el-GR"/>
        </a:p>
      </dgm:t>
    </dgm:pt>
    <dgm:pt modelId="{A531A9F9-AC74-4E75-B7D0-14E0682F7154}">
      <dgm:prSet/>
      <dgm:spPr/>
      <dgm:t>
        <a:bodyPr/>
        <a:lstStyle/>
        <a:p>
          <a:pPr rtl="0"/>
          <a:r>
            <a:rPr lang="el-GR" dirty="0" smtClean="0">
              <a:latin typeface="+mj-lt"/>
            </a:rPr>
            <a:t>Αναιμία</a:t>
          </a:r>
          <a:endParaRPr lang="el-GR" dirty="0">
            <a:latin typeface="+mj-lt"/>
          </a:endParaRPr>
        </a:p>
      </dgm:t>
    </dgm:pt>
    <dgm:pt modelId="{048E60F0-D90C-4BDB-8170-92EF77C5E047}" type="parTrans" cxnId="{D949C093-A515-44F1-9363-5E2C11B1C25A}">
      <dgm:prSet/>
      <dgm:spPr/>
      <dgm:t>
        <a:bodyPr/>
        <a:lstStyle/>
        <a:p>
          <a:endParaRPr lang="el-GR"/>
        </a:p>
      </dgm:t>
    </dgm:pt>
    <dgm:pt modelId="{CA851DCA-FD71-4DBE-B735-54756654756F}" type="sibTrans" cxnId="{D949C093-A515-44F1-9363-5E2C11B1C25A}">
      <dgm:prSet/>
      <dgm:spPr/>
      <dgm:t>
        <a:bodyPr/>
        <a:lstStyle/>
        <a:p>
          <a:endParaRPr lang="el-GR"/>
        </a:p>
      </dgm:t>
    </dgm:pt>
    <dgm:pt modelId="{5C114790-443E-4B8C-827E-534A92C8DCAA}">
      <dgm:prSet/>
      <dgm:spPr/>
      <dgm:t>
        <a:bodyPr/>
        <a:lstStyle/>
        <a:p>
          <a:pPr rtl="0"/>
          <a:r>
            <a:rPr lang="el-GR" dirty="0" smtClean="0">
              <a:latin typeface="+mj-lt"/>
            </a:rPr>
            <a:t>Υπέρταση</a:t>
          </a:r>
          <a:endParaRPr lang="el-GR" dirty="0">
            <a:latin typeface="+mj-lt"/>
          </a:endParaRPr>
        </a:p>
      </dgm:t>
    </dgm:pt>
    <dgm:pt modelId="{85CB7FD6-B756-4516-A995-90D46BC542DE}" type="parTrans" cxnId="{55E5616E-510F-41D7-9566-404D64094652}">
      <dgm:prSet/>
      <dgm:spPr/>
      <dgm:t>
        <a:bodyPr/>
        <a:lstStyle/>
        <a:p>
          <a:endParaRPr lang="el-GR"/>
        </a:p>
      </dgm:t>
    </dgm:pt>
    <dgm:pt modelId="{A05FFF1A-B4C6-4335-8A70-54F348D98152}" type="sibTrans" cxnId="{55E5616E-510F-41D7-9566-404D64094652}">
      <dgm:prSet/>
      <dgm:spPr/>
      <dgm:t>
        <a:bodyPr/>
        <a:lstStyle/>
        <a:p>
          <a:endParaRPr lang="el-GR"/>
        </a:p>
      </dgm:t>
    </dgm:pt>
    <dgm:pt modelId="{E950ACF5-F8D0-42F9-A2A7-1153DE443018}">
      <dgm:prSet/>
      <dgm:spPr/>
      <dgm:t>
        <a:bodyPr/>
        <a:lstStyle/>
        <a:p>
          <a:pPr rtl="0"/>
          <a:r>
            <a:rPr lang="el-GR" dirty="0" smtClean="0">
              <a:latin typeface="+mj-lt"/>
            </a:rPr>
            <a:t>Αύξηση και Ανάπτυξη</a:t>
          </a:r>
        </a:p>
      </dgm:t>
    </dgm:pt>
    <dgm:pt modelId="{56C53CC7-2CA2-46FA-AA62-8A5ED93E90B1}" type="parTrans" cxnId="{FF4ACD91-0236-4366-B017-0537EFEC531A}">
      <dgm:prSet/>
      <dgm:spPr/>
      <dgm:t>
        <a:bodyPr/>
        <a:lstStyle/>
        <a:p>
          <a:endParaRPr lang="el-GR"/>
        </a:p>
      </dgm:t>
    </dgm:pt>
    <dgm:pt modelId="{9BA93C7F-11A3-4BE5-B3C8-5B53EC7760C0}" type="sibTrans" cxnId="{FF4ACD91-0236-4366-B017-0537EFEC531A}">
      <dgm:prSet/>
      <dgm:spPr/>
      <dgm:t>
        <a:bodyPr/>
        <a:lstStyle/>
        <a:p>
          <a:endParaRPr lang="el-GR"/>
        </a:p>
      </dgm:t>
    </dgm:pt>
    <dgm:pt modelId="{8B284D07-E005-48AB-BFF2-6E6A9FF3211D}">
      <dgm:prSet/>
      <dgm:spPr/>
      <dgm:t>
        <a:bodyPr/>
        <a:lstStyle/>
        <a:p>
          <a:pPr rtl="0"/>
          <a:r>
            <a:rPr lang="el-GR" dirty="0" smtClean="0">
              <a:latin typeface="+mj-lt"/>
            </a:rPr>
            <a:t>Αντιμετώπιση ΤΣΧΝΝ</a:t>
          </a:r>
          <a:endParaRPr lang="el-GR" dirty="0">
            <a:latin typeface="+mj-lt"/>
          </a:endParaRPr>
        </a:p>
      </dgm:t>
    </dgm:pt>
    <dgm:pt modelId="{4C04C2DA-EE9E-4695-A8D4-EEB3DACFB334}" type="parTrans" cxnId="{BA790B37-DA07-4A04-96F5-0EF19CC5CAC2}">
      <dgm:prSet/>
      <dgm:spPr/>
      <dgm:t>
        <a:bodyPr/>
        <a:lstStyle/>
        <a:p>
          <a:endParaRPr lang="el-GR"/>
        </a:p>
      </dgm:t>
    </dgm:pt>
    <dgm:pt modelId="{83927E76-1D11-47CC-8129-C7AD61796EEB}" type="sibTrans" cxnId="{BA790B37-DA07-4A04-96F5-0EF19CC5CAC2}">
      <dgm:prSet/>
      <dgm:spPr/>
      <dgm:t>
        <a:bodyPr/>
        <a:lstStyle/>
        <a:p>
          <a:endParaRPr lang="el-GR"/>
        </a:p>
      </dgm:t>
    </dgm:pt>
    <dgm:pt modelId="{79213D32-6470-473F-9376-BAF718D48213}" type="pres">
      <dgm:prSet presAssocID="{5D70EE93-B34E-40E6-AE97-3CA131374E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B71712E-57A1-4425-A889-18E6567F4AFA}" type="pres">
      <dgm:prSet presAssocID="{B9608B71-A270-4486-94EA-ECE8E2B4EC2C}" presName="parentText" presStyleLbl="node1" presStyleIdx="0" presStyleCnt="10" custLinFactNeighborY="8975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842D5D-0AC2-4651-B0DA-8EC755F5EC8E}" type="pres">
      <dgm:prSet presAssocID="{62F27394-9935-4D49-81EE-E20AA44DAECE}" presName="spacer" presStyleCnt="0"/>
      <dgm:spPr/>
    </dgm:pt>
    <dgm:pt modelId="{2DBB5EAD-ECB7-4BF8-BF60-2BC770367D51}" type="pres">
      <dgm:prSet presAssocID="{E5D52C04-E07E-4E4A-9128-B003482D1D9D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FD8BDEF-BD9A-4791-A5D2-5D54B59C1F97}" type="pres">
      <dgm:prSet presAssocID="{73159BAC-7BFB-49BA-96F3-EFBF45D2E16C}" presName="spacer" presStyleCnt="0"/>
      <dgm:spPr/>
    </dgm:pt>
    <dgm:pt modelId="{ED3E6C02-00BC-4EC1-ADDF-B898B05029E0}" type="pres">
      <dgm:prSet presAssocID="{F5D33F67-B451-4CB6-8196-D898E815E483}" presName="parentText" presStyleLbl="node1" presStyleIdx="2" presStyleCnt="10" custLinFactY="-1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8B8E5C-F636-450D-AC40-2135D5EB4C81}" type="pres">
      <dgm:prSet presAssocID="{2FBFE53A-9D01-4EE5-9B27-A8E180BAB348}" presName="spacer" presStyleCnt="0"/>
      <dgm:spPr/>
    </dgm:pt>
    <dgm:pt modelId="{A8A180EB-4BD2-4330-8E05-28D623665833}" type="pres">
      <dgm:prSet presAssocID="{23817FBE-119F-4BF6-81C1-0A631630034F}" presName="parentText" presStyleLbl="node1" presStyleIdx="3" presStyleCnt="10" custLinFactY="-130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68A8AB-7181-4223-B6E3-82E326547E97}" type="pres">
      <dgm:prSet presAssocID="{963DCE39-C7EA-472B-948F-2EDBB26D4580}" presName="spacer" presStyleCnt="0"/>
      <dgm:spPr/>
    </dgm:pt>
    <dgm:pt modelId="{70EB4F51-5D87-41CA-8882-BD82F82F8AFB}" type="pres">
      <dgm:prSet presAssocID="{8A600FEB-4003-45D8-8235-558DCC2DBD40}" presName="parentText" presStyleLbl="node1" presStyleIdx="4" presStyleCnt="10" custLinFactY="-249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B504DC-22E2-4F48-8DE1-B58722BE6D80}" type="pres">
      <dgm:prSet presAssocID="{F9DD5D7D-6834-4A25-A0AC-3CF307512D78}" presName="spacer" presStyleCnt="0"/>
      <dgm:spPr/>
    </dgm:pt>
    <dgm:pt modelId="{7666EE19-F757-4D87-B2E0-BC925E24BC8B}" type="pres">
      <dgm:prSet presAssocID="{F3DB9009-D4B9-49BD-84FC-27129FBF8605}" presName="parentText" presStyleLbl="node1" presStyleIdx="5" presStyleCnt="10" custLinFactY="-368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371063-CC18-454C-9D4F-CCD4E03DC914}" type="pres">
      <dgm:prSet presAssocID="{86B20D88-2D3F-4512-AECB-53640DF97722}" presName="spacer" presStyleCnt="0"/>
      <dgm:spPr/>
    </dgm:pt>
    <dgm:pt modelId="{B0306133-4F58-4019-89DE-A1585D26BCA7}" type="pres">
      <dgm:prSet presAssocID="{A531A9F9-AC74-4E75-B7D0-14E0682F7154}" presName="parentText" presStyleLbl="node1" presStyleIdx="6" presStyleCnt="10" custLinFactY="-488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825240-85E8-4D6E-B282-157F5F27A4C7}" type="pres">
      <dgm:prSet presAssocID="{CA851DCA-FD71-4DBE-B735-54756654756F}" presName="spacer" presStyleCnt="0"/>
      <dgm:spPr/>
    </dgm:pt>
    <dgm:pt modelId="{60747D69-2524-463E-8503-764946184885}" type="pres">
      <dgm:prSet presAssocID="{5C114790-443E-4B8C-827E-534A92C8DCAA}" presName="parentText" presStyleLbl="node1" presStyleIdx="7" presStyleCnt="10" custLinFactY="-607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45CB68-135B-4C7B-AEAE-84B1F857BD13}" type="pres">
      <dgm:prSet presAssocID="{A05FFF1A-B4C6-4335-8A70-54F348D98152}" presName="spacer" presStyleCnt="0"/>
      <dgm:spPr/>
    </dgm:pt>
    <dgm:pt modelId="{F5CA68B5-96CC-488E-BA3F-2AF10D01DEE8}" type="pres">
      <dgm:prSet presAssocID="{E950ACF5-F8D0-42F9-A2A7-1153DE443018}" presName="parentText" presStyleLbl="node1" presStyleIdx="8" presStyleCnt="10" custLinFactY="-726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484862-85E7-49B9-9E94-588693555E2A}" type="pres">
      <dgm:prSet presAssocID="{9BA93C7F-11A3-4BE5-B3C8-5B53EC7760C0}" presName="spacer" presStyleCnt="0"/>
      <dgm:spPr/>
    </dgm:pt>
    <dgm:pt modelId="{042586CF-67C1-4374-8BB5-E04CF8D80D29}" type="pres">
      <dgm:prSet presAssocID="{8B284D07-E005-48AB-BFF2-6E6A9FF3211D}" presName="parentText" presStyleLbl="node1" presStyleIdx="9" presStyleCnt="10" custLinFactY="-846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BD095F9-86C1-4077-8D39-844073A8BC14}" srcId="{5D70EE93-B34E-40E6-AE97-3CA131374E05}" destId="{F3DB9009-D4B9-49BD-84FC-27129FBF8605}" srcOrd="5" destOrd="0" parTransId="{D5E534F7-6A4E-460F-ADC4-B9F0CE82C2E2}" sibTransId="{86B20D88-2D3F-4512-AECB-53640DF97722}"/>
    <dgm:cxn modelId="{5C7C1D36-8A3E-4564-92A2-CAECA3C02A04}" srcId="{5D70EE93-B34E-40E6-AE97-3CA131374E05}" destId="{23817FBE-119F-4BF6-81C1-0A631630034F}" srcOrd="3" destOrd="0" parTransId="{4D387701-7F3B-4781-8259-F39519D203ED}" sibTransId="{963DCE39-C7EA-472B-948F-2EDBB26D4580}"/>
    <dgm:cxn modelId="{CD871D1D-9818-42D2-97F6-A06D9AF4000F}" type="presOf" srcId="{B9608B71-A270-4486-94EA-ECE8E2B4EC2C}" destId="{7B71712E-57A1-4425-A889-18E6567F4AFA}" srcOrd="0" destOrd="0" presId="urn:microsoft.com/office/officeart/2005/8/layout/vList2"/>
    <dgm:cxn modelId="{C9AC2A77-689B-4221-AA32-5AD75ED00701}" type="presOf" srcId="{E950ACF5-F8D0-42F9-A2A7-1153DE443018}" destId="{F5CA68B5-96CC-488E-BA3F-2AF10D01DEE8}" srcOrd="0" destOrd="0" presId="urn:microsoft.com/office/officeart/2005/8/layout/vList2"/>
    <dgm:cxn modelId="{A2548DA6-C9D5-4E01-86E3-1DF016909F4B}" type="presOf" srcId="{5D70EE93-B34E-40E6-AE97-3CA131374E05}" destId="{79213D32-6470-473F-9376-BAF718D48213}" srcOrd="0" destOrd="0" presId="urn:microsoft.com/office/officeart/2005/8/layout/vList2"/>
    <dgm:cxn modelId="{71CF38FF-01CF-46C2-988E-08D08DCE0708}" type="presOf" srcId="{8A600FEB-4003-45D8-8235-558DCC2DBD40}" destId="{70EB4F51-5D87-41CA-8882-BD82F82F8AFB}" srcOrd="0" destOrd="0" presId="urn:microsoft.com/office/officeart/2005/8/layout/vList2"/>
    <dgm:cxn modelId="{55E5616E-510F-41D7-9566-404D64094652}" srcId="{5D70EE93-B34E-40E6-AE97-3CA131374E05}" destId="{5C114790-443E-4B8C-827E-534A92C8DCAA}" srcOrd="7" destOrd="0" parTransId="{85CB7FD6-B756-4516-A995-90D46BC542DE}" sibTransId="{A05FFF1A-B4C6-4335-8A70-54F348D98152}"/>
    <dgm:cxn modelId="{09025344-71DC-42F6-835E-54FE99B2F677}" type="presOf" srcId="{8B284D07-E005-48AB-BFF2-6E6A9FF3211D}" destId="{042586CF-67C1-4374-8BB5-E04CF8D80D29}" srcOrd="0" destOrd="0" presId="urn:microsoft.com/office/officeart/2005/8/layout/vList2"/>
    <dgm:cxn modelId="{FD43F97A-AC0D-4C24-8C8E-065F25848863}" type="presOf" srcId="{5C114790-443E-4B8C-827E-534A92C8DCAA}" destId="{60747D69-2524-463E-8503-764946184885}" srcOrd="0" destOrd="0" presId="urn:microsoft.com/office/officeart/2005/8/layout/vList2"/>
    <dgm:cxn modelId="{F7248C8F-5F48-4D9A-91CC-268D5C5F6DF1}" type="presOf" srcId="{F3DB9009-D4B9-49BD-84FC-27129FBF8605}" destId="{7666EE19-F757-4D87-B2E0-BC925E24BC8B}" srcOrd="0" destOrd="0" presId="urn:microsoft.com/office/officeart/2005/8/layout/vList2"/>
    <dgm:cxn modelId="{D31D1C0C-68E4-40F4-8C56-1BA65B882663}" srcId="{5D70EE93-B34E-40E6-AE97-3CA131374E05}" destId="{8A600FEB-4003-45D8-8235-558DCC2DBD40}" srcOrd="4" destOrd="0" parTransId="{54A75A8E-3F09-40FB-A1CA-34307A7B090F}" sibTransId="{F9DD5D7D-6834-4A25-A0AC-3CF307512D78}"/>
    <dgm:cxn modelId="{82D1D36F-A7EC-4E7F-9B0D-C9145C9C16BB}" srcId="{5D70EE93-B34E-40E6-AE97-3CA131374E05}" destId="{F5D33F67-B451-4CB6-8196-D898E815E483}" srcOrd="2" destOrd="0" parTransId="{0AF307D9-3C2F-4B18-A956-378C1B6073C9}" sibTransId="{2FBFE53A-9D01-4EE5-9B27-A8E180BAB348}"/>
    <dgm:cxn modelId="{FF4ACD91-0236-4366-B017-0537EFEC531A}" srcId="{5D70EE93-B34E-40E6-AE97-3CA131374E05}" destId="{E950ACF5-F8D0-42F9-A2A7-1153DE443018}" srcOrd="8" destOrd="0" parTransId="{56C53CC7-2CA2-46FA-AA62-8A5ED93E90B1}" sibTransId="{9BA93C7F-11A3-4BE5-B3C8-5B53EC7760C0}"/>
    <dgm:cxn modelId="{FC31617D-59C0-4B9D-B78B-0F9FD7686A39}" type="presOf" srcId="{23817FBE-119F-4BF6-81C1-0A631630034F}" destId="{A8A180EB-4BD2-4330-8E05-28D623665833}" srcOrd="0" destOrd="0" presId="urn:microsoft.com/office/officeart/2005/8/layout/vList2"/>
    <dgm:cxn modelId="{BA790B37-DA07-4A04-96F5-0EF19CC5CAC2}" srcId="{5D70EE93-B34E-40E6-AE97-3CA131374E05}" destId="{8B284D07-E005-48AB-BFF2-6E6A9FF3211D}" srcOrd="9" destOrd="0" parTransId="{4C04C2DA-EE9E-4695-A8D4-EEB3DACFB334}" sibTransId="{83927E76-1D11-47CC-8129-C7AD61796EEB}"/>
    <dgm:cxn modelId="{0D279B77-6457-47DE-B13C-F569C73564A5}" type="presOf" srcId="{E5D52C04-E07E-4E4A-9128-B003482D1D9D}" destId="{2DBB5EAD-ECB7-4BF8-BF60-2BC770367D51}" srcOrd="0" destOrd="0" presId="urn:microsoft.com/office/officeart/2005/8/layout/vList2"/>
    <dgm:cxn modelId="{0650DEC5-8738-434C-87DD-DEF34FB64990}" srcId="{5D70EE93-B34E-40E6-AE97-3CA131374E05}" destId="{E5D52C04-E07E-4E4A-9128-B003482D1D9D}" srcOrd="1" destOrd="0" parTransId="{A24CA007-9AD1-456D-9543-91DD6624137C}" sibTransId="{73159BAC-7BFB-49BA-96F3-EFBF45D2E16C}"/>
    <dgm:cxn modelId="{4FCFB3B6-E8D1-45A8-9363-D51E45E767A0}" type="presOf" srcId="{A531A9F9-AC74-4E75-B7D0-14E0682F7154}" destId="{B0306133-4F58-4019-89DE-A1585D26BCA7}" srcOrd="0" destOrd="0" presId="urn:microsoft.com/office/officeart/2005/8/layout/vList2"/>
    <dgm:cxn modelId="{2BA6E975-F6D9-4595-A270-2D45263F2C56}" type="presOf" srcId="{F5D33F67-B451-4CB6-8196-D898E815E483}" destId="{ED3E6C02-00BC-4EC1-ADDF-B898B05029E0}" srcOrd="0" destOrd="0" presId="urn:microsoft.com/office/officeart/2005/8/layout/vList2"/>
    <dgm:cxn modelId="{EFEAF18A-E292-4939-A729-B8A4A9C04A94}" srcId="{5D70EE93-B34E-40E6-AE97-3CA131374E05}" destId="{B9608B71-A270-4486-94EA-ECE8E2B4EC2C}" srcOrd="0" destOrd="0" parTransId="{AC5F10DB-4023-4410-9DB1-953B905F24AE}" sibTransId="{62F27394-9935-4D49-81EE-E20AA44DAECE}"/>
    <dgm:cxn modelId="{D949C093-A515-44F1-9363-5E2C11B1C25A}" srcId="{5D70EE93-B34E-40E6-AE97-3CA131374E05}" destId="{A531A9F9-AC74-4E75-B7D0-14E0682F7154}" srcOrd="6" destOrd="0" parTransId="{048E60F0-D90C-4BDB-8170-92EF77C5E047}" sibTransId="{CA851DCA-FD71-4DBE-B735-54756654756F}"/>
    <dgm:cxn modelId="{6415DA2E-179A-4CC1-8535-CF6A9E126EC0}" type="presParOf" srcId="{79213D32-6470-473F-9376-BAF718D48213}" destId="{7B71712E-57A1-4425-A889-18E6567F4AFA}" srcOrd="0" destOrd="0" presId="urn:microsoft.com/office/officeart/2005/8/layout/vList2"/>
    <dgm:cxn modelId="{F563C603-7DFA-42F1-ACFE-86B326086F26}" type="presParOf" srcId="{79213D32-6470-473F-9376-BAF718D48213}" destId="{DB842D5D-0AC2-4651-B0DA-8EC755F5EC8E}" srcOrd="1" destOrd="0" presId="urn:microsoft.com/office/officeart/2005/8/layout/vList2"/>
    <dgm:cxn modelId="{4F02AFD6-D427-457F-8509-A5FFB95363E8}" type="presParOf" srcId="{79213D32-6470-473F-9376-BAF718D48213}" destId="{2DBB5EAD-ECB7-4BF8-BF60-2BC770367D51}" srcOrd="2" destOrd="0" presId="urn:microsoft.com/office/officeart/2005/8/layout/vList2"/>
    <dgm:cxn modelId="{6925D1C5-E2C7-48F9-9E86-C92961E3C96E}" type="presParOf" srcId="{79213D32-6470-473F-9376-BAF718D48213}" destId="{6FD8BDEF-BD9A-4791-A5D2-5D54B59C1F97}" srcOrd="3" destOrd="0" presId="urn:microsoft.com/office/officeart/2005/8/layout/vList2"/>
    <dgm:cxn modelId="{62F0539D-0F71-412F-B290-1F63912D56D5}" type="presParOf" srcId="{79213D32-6470-473F-9376-BAF718D48213}" destId="{ED3E6C02-00BC-4EC1-ADDF-B898B05029E0}" srcOrd="4" destOrd="0" presId="urn:microsoft.com/office/officeart/2005/8/layout/vList2"/>
    <dgm:cxn modelId="{A8DC3F66-4465-45DA-B68C-B670FD7A399B}" type="presParOf" srcId="{79213D32-6470-473F-9376-BAF718D48213}" destId="{3C8B8E5C-F636-450D-AC40-2135D5EB4C81}" srcOrd="5" destOrd="0" presId="urn:microsoft.com/office/officeart/2005/8/layout/vList2"/>
    <dgm:cxn modelId="{9709B7D5-B386-4B63-9928-37544DC439FF}" type="presParOf" srcId="{79213D32-6470-473F-9376-BAF718D48213}" destId="{A8A180EB-4BD2-4330-8E05-28D623665833}" srcOrd="6" destOrd="0" presId="urn:microsoft.com/office/officeart/2005/8/layout/vList2"/>
    <dgm:cxn modelId="{99D6AC0A-301C-40E9-BB0A-C22BEA391D01}" type="presParOf" srcId="{79213D32-6470-473F-9376-BAF718D48213}" destId="{5168A8AB-7181-4223-B6E3-82E326547E97}" srcOrd="7" destOrd="0" presId="urn:microsoft.com/office/officeart/2005/8/layout/vList2"/>
    <dgm:cxn modelId="{A8568E70-48ED-49D5-85CE-50175A97C511}" type="presParOf" srcId="{79213D32-6470-473F-9376-BAF718D48213}" destId="{70EB4F51-5D87-41CA-8882-BD82F82F8AFB}" srcOrd="8" destOrd="0" presId="urn:microsoft.com/office/officeart/2005/8/layout/vList2"/>
    <dgm:cxn modelId="{BD3F39C7-EF5E-4606-900B-D3AB6CB1064F}" type="presParOf" srcId="{79213D32-6470-473F-9376-BAF718D48213}" destId="{0BB504DC-22E2-4F48-8DE1-B58722BE6D80}" srcOrd="9" destOrd="0" presId="urn:microsoft.com/office/officeart/2005/8/layout/vList2"/>
    <dgm:cxn modelId="{3F6E932F-4E18-44AE-BFAB-B402C1053B57}" type="presParOf" srcId="{79213D32-6470-473F-9376-BAF718D48213}" destId="{7666EE19-F757-4D87-B2E0-BC925E24BC8B}" srcOrd="10" destOrd="0" presId="urn:microsoft.com/office/officeart/2005/8/layout/vList2"/>
    <dgm:cxn modelId="{1870664B-57E2-4308-8BE4-2BCD3B2C9259}" type="presParOf" srcId="{79213D32-6470-473F-9376-BAF718D48213}" destId="{5E371063-CC18-454C-9D4F-CCD4E03DC914}" srcOrd="11" destOrd="0" presId="urn:microsoft.com/office/officeart/2005/8/layout/vList2"/>
    <dgm:cxn modelId="{E9AA2165-DD6C-40AB-ABE9-576C86C84DEA}" type="presParOf" srcId="{79213D32-6470-473F-9376-BAF718D48213}" destId="{B0306133-4F58-4019-89DE-A1585D26BCA7}" srcOrd="12" destOrd="0" presId="urn:microsoft.com/office/officeart/2005/8/layout/vList2"/>
    <dgm:cxn modelId="{11DDBC10-1A43-4DBF-B928-D5F259C06093}" type="presParOf" srcId="{79213D32-6470-473F-9376-BAF718D48213}" destId="{EA825240-85E8-4D6E-B282-157F5F27A4C7}" srcOrd="13" destOrd="0" presId="urn:microsoft.com/office/officeart/2005/8/layout/vList2"/>
    <dgm:cxn modelId="{5A3FCE9F-4C04-43E1-9EC4-8FCB16EC44C2}" type="presParOf" srcId="{79213D32-6470-473F-9376-BAF718D48213}" destId="{60747D69-2524-463E-8503-764946184885}" srcOrd="14" destOrd="0" presId="urn:microsoft.com/office/officeart/2005/8/layout/vList2"/>
    <dgm:cxn modelId="{4B85EC3B-0D64-40AC-8012-C9E6C71E48F9}" type="presParOf" srcId="{79213D32-6470-473F-9376-BAF718D48213}" destId="{7645CB68-135B-4C7B-AEAE-84B1F857BD13}" srcOrd="15" destOrd="0" presId="urn:microsoft.com/office/officeart/2005/8/layout/vList2"/>
    <dgm:cxn modelId="{0B05A841-0132-453D-A5A8-E91948ED650C}" type="presParOf" srcId="{79213D32-6470-473F-9376-BAF718D48213}" destId="{F5CA68B5-96CC-488E-BA3F-2AF10D01DEE8}" srcOrd="16" destOrd="0" presId="urn:microsoft.com/office/officeart/2005/8/layout/vList2"/>
    <dgm:cxn modelId="{82E25ED8-75D1-4787-92DB-627C2AAA04C9}" type="presParOf" srcId="{79213D32-6470-473F-9376-BAF718D48213}" destId="{54484862-85E7-49B9-9E94-588693555E2A}" srcOrd="17" destOrd="0" presId="urn:microsoft.com/office/officeart/2005/8/layout/vList2"/>
    <dgm:cxn modelId="{596F6CCD-A0B5-4BF5-A5AB-98F3FCAF1286}" type="presParOf" srcId="{79213D32-6470-473F-9376-BAF718D48213}" destId="{042586CF-67C1-4374-8BB5-E04CF8D80D2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D024C-A0D2-451E-B245-6E4141726C1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68332B-DCFB-442D-A857-1B35FAEFD08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800" dirty="0" err="1" smtClean="0">
              <a:latin typeface="+mj-lt"/>
            </a:rPr>
            <a:t>Νεφροπροστασία</a:t>
          </a:r>
          <a:endParaRPr lang="el-GR" sz="2800" dirty="0">
            <a:latin typeface="+mj-lt"/>
          </a:endParaRPr>
        </a:p>
      </dgm:t>
    </dgm:pt>
    <dgm:pt modelId="{FAE2A72A-1703-4C63-AA6C-58E9653A7FB1}" type="parTrans" cxnId="{6D066E09-9A39-40A6-A526-3AA5ECB81577}">
      <dgm:prSet/>
      <dgm:spPr/>
      <dgm:t>
        <a:bodyPr/>
        <a:lstStyle/>
        <a:p>
          <a:endParaRPr lang="el-GR"/>
        </a:p>
      </dgm:t>
    </dgm:pt>
    <dgm:pt modelId="{24E249F7-D0E5-4F64-94F3-AEF02E2EE51C}" type="sibTrans" cxnId="{6D066E09-9A39-40A6-A526-3AA5ECB81577}">
      <dgm:prSet/>
      <dgm:spPr/>
      <dgm:t>
        <a:bodyPr/>
        <a:lstStyle/>
        <a:p>
          <a:endParaRPr lang="el-GR"/>
        </a:p>
      </dgm:t>
    </dgm:pt>
    <dgm:pt modelId="{2B816BBB-442A-43DD-95DC-A201095D4AC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dirty="0" smtClean="0">
              <a:latin typeface="+mj-lt"/>
            </a:rPr>
            <a:t>Θεωρία αντιμετώπισης </a:t>
          </a:r>
          <a:r>
            <a:rPr lang="el-GR" i="0" dirty="0" smtClean="0">
              <a:latin typeface="+mj-lt"/>
            </a:rPr>
            <a:t>πολλ</a:t>
          </a:r>
          <a:r>
            <a:rPr lang="el-GR" dirty="0" smtClean="0">
              <a:latin typeface="+mj-lt"/>
            </a:rPr>
            <a:t>απλών παραγόντων κινδύνου</a:t>
          </a:r>
          <a:endParaRPr lang="el-GR" dirty="0">
            <a:latin typeface="+mj-lt"/>
          </a:endParaRPr>
        </a:p>
      </dgm:t>
    </dgm:pt>
    <dgm:pt modelId="{8C959E9C-B546-40A8-BF23-947D11B108C7}" type="parTrans" cxnId="{7368D4D3-B55D-42A6-BA7F-077BC18740C1}">
      <dgm:prSet/>
      <dgm:spPr/>
      <dgm:t>
        <a:bodyPr/>
        <a:lstStyle/>
        <a:p>
          <a:endParaRPr lang="el-GR"/>
        </a:p>
      </dgm:t>
    </dgm:pt>
    <dgm:pt modelId="{F69B637E-1EAB-4E67-8ADD-53A058F55C16}" type="sibTrans" cxnId="{7368D4D3-B55D-42A6-BA7F-077BC18740C1}">
      <dgm:prSet/>
      <dgm:spPr/>
      <dgm:t>
        <a:bodyPr/>
        <a:lstStyle/>
        <a:p>
          <a:endParaRPr lang="el-GR"/>
        </a:p>
      </dgm:t>
    </dgm:pt>
    <dgm:pt modelId="{D1D644BC-DACC-4419-A64D-6FBC74E3E36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dirty="0" smtClean="0">
              <a:latin typeface="+mj-lt"/>
            </a:rPr>
            <a:t>Μείωση της </a:t>
          </a:r>
          <a:r>
            <a:rPr lang="el-GR" dirty="0" err="1" smtClean="0">
              <a:latin typeface="+mj-lt"/>
            </a:rPr>
            <a:t>πρωτεϊνουρίας</a:t>
          </a:r>
          <a:endParaRPr lang="el-GR" dirty="0">
            <a:latin typeface="+mj-lt"/>
          </a:endParaRPr>
        </a:p>
      </dgm:t>
    </dgm:pt>
    <dgm:pt modelId="{A621C692-AD22-4B30-9952-C5CFBEFA8F23}" type="parTrans" cxnId="{59B12C27-C845-4EAF-8F69-14C486BF3CB5}">
      <dgm:prSet/>
      <dgm:spPr/>
      <dgm:t>
        <a:bodyPr/>
        <a:lstStyle/>
        <a:p>
          <a:endParaRPr lang="el-GR"/>
        </a:p>
      </dgm:t>
    </dgm:pt>
    <dgm:pt modelId="{83629E50-D5AB-4181-8735-0BC3ABCB496E}" type="sibTrans" cxnId="{59B12C27-C845-4EAF-8F69-14C486BF3CB5}">
      <dgm:prSet/>
      <dgm:spPr/>
      <dgm:t>
        <a:bodyPr/>
        <a:lstStyle/>
        <a:p>
          <a:endParaRPr lang="el-GR"/>
        </a:p>
      </dgm:t>
    </dgm:pt>
    <dgm:pt modelId="{739D4D7D-5B81-4505-BC46-B225A436D47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dirty="0" smtClean="0">
              <a:latin typeface="+mj-lt"/>
            </a:rPr>
            <a:t>Ρύθμιση της ΑΠ</a:t>
          </a:r>
          <a:endParaRPr lang="el-GR" dirty="0">
            <a:latin typeface="+mj-lt"/>
          </a:endParaRPr>
        </a:p>
      </dgm:t>
    </dgm:pt>
    <dgm:pt modelId="{5E82E5F0-6F15-4B5C-98E2-19BDD1CB4FB6}" type="parTrans" cxnId="{C53FCA20-0981-4B66-90DE-F7EE9EE2C573}">
      <dgm:prSet/>
      <dgm:spPr/>
      <dgm:t>
        <a:bodyPr/>
        <a:lstStyle/>
        <a:p>
          <a:endParaRPr lang="el-GR"/>
        </a:p>
      </dgm:t>
    </dgm:pt>
    <dgm:pt modelId="{04B34B91-0CC1-45D2-8777-C79CA73AEDE3}" type="sibTrans" cxnId="{C53FCA20-0981-4B66-90DE-F7EE9EE2C573}">
      <dgm:prSet/>
      <dgm:spPr/>
      <dgm:t>
        <a:bodyPr/>
        <a:lstStyle/>
        <a:p>
          <a:endParaRPr lang="el-GR"/>
        </a:p>
      </dgm:t>
    </dgm:pt>
    <dgm:pt modelId="{B5949DAD-339A-4CF9-B844-E61E5AE45E82}" type="pres">
      <dgm:prSet presAssocID="{E55D024C-A0D2-451E-B245-6E4141726C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1901999-E759-4289-B05A-7DCBCF0A7185}" type="pres">
      <dgm:prSet presAssocID="{3E68332B-DCFB-442D-A857-1B35FAEFD086}" presName="centerShape" presStyleLbl="node0" presStyleIdx="0" presStyleCnt="1" custScaleX="258422" custScaleY="113780"/>
      <dgm:spPr/>
      <dgm:t>
        <a:bodyPr/>
        <a:lstStyle/>
        <a:p>
          <a:endParaRPr lang="el-GR"/>
        </a:p>
      </dgm:t>
    </dgm:pt>
    <dgm:pt modelId="{0CC55567-B1B9-4F98-B360-283CA00EC758}" type="pres">
      <dgm:prSet presAssocID="{8C959E9C-B546-40A8-BF23-947D11B108C7}" presName="parTrans" presStyleLbl="bgSibTrans2D1" presStyleIdx="0" presStyleCnt="3"/>
      <dgm:spPr/>
      <dgm:t>
        <a:bodyPr/>
        <a:lstStyle/>
        <a:p>
          <a:endParaRPr lang="el-GR"/>
        </a:p>
      </dgm:t>
    </dgm:pt>
    <dgm:pt modelId="{102BDA96-C4A9-4D7E-9F69-5946019B20B7}" type="pres">
      <dgm:prSet presAssocID="{2B816BBB-442A-43DD-95DC-A201095D4ACD}" presName="node" presStyleLbl="node1" presStyleIdx="0" presStyleCnt="3" custScaleX="161340" custScaleY="110684" custRadScaleRad="172967" custRadScaleInc="-162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0A0218-377B-4BFC-A0F7-76D4551F2F8A}" type="pres">
      <dgm:prSet presAssocID="{A621C692-AD22-4B30-9952-C5CFBEFA8F23}" presName="parTrans" presStyleLbl="bgSibTrans2D1" presStyleIdx="1" presStyleCnt="3"/>
      <dgm:spPr/>
      <dgm:t>
        <a:bodyPr/>
        <a:lstStyle/>
        <a:p>
          <a:endParaRPr lang="el-GR"/>
        </a:p>
      </dgm:t>
    </dgm:pt>
    <dgm:pt modelId="{4A9291D9-2176-4E8D-9AD2-55425650AEE3}" type="pres">
      <dgm:prSet presAssocID="{D1D644BC-DACC-4419-A64D-6FBC74E3E36E}" presName="node" presStyleLbl="node1" presStyleIdx="1" presStyleCnt="3" custScaleX="1429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CBAF43-9A28-474B-AC39-F80BB8D9873F}" type="pres">
      <dgm:prSet presAssocID="{5E82E5F0-6F15-4B5C-98E2-19BDD1CB4FB6}" presName="parTrans" presStyleLbl="bgSibTrans2D1" presStyleIdx="2" presStyleCnt="3"/>
      <dgm:spPr/>
      <dgm:t>
        <a:bodyPr/>
        <a:lstStyle/>
        <a:p>
          <a:endParaRPr lang="el-GR"/>
        </a:p>
      </dgm:t>
    </dgm:pt>
    <dgm:pt modelId="{8F809F87-95E3-4131-B9C2-C2411C321D20}" type="pres">
      <dgm:prSet presAssocID="{739D4D7D-5B81-4505-BC46-B225A436D47C}" presName="node" presStyleLbl="node1" presStyleIdx="2" presStyleCnt="3" custScaleX="144275" custScaleY="98911" custRadScaleRad="164781" custRadScaleInc="1616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08B6750-5166-46DA-ADBD-31987E071B39}" type="presOf" srcId="{A621C692-AD22-4B30-9952-C5CFBEFA8F23}" destId="{F10A0218-377B-4BFC-A0F7-76D4551F2F8A}" srcOrd="0" destOrd="0" presId="urn:microsoft.com/office/officeart/2005/8/layout/radial4"/>
    <dgm:cxn modelId="{2331B09A-BE71-4D03-8254-4FCDA40A0B99}" type="presOf" srcId="{5E82E5F0-6F15-4B5C-98E2-19BDD1CB4FB6}" destId="{9DCBAF43-9A28-474B-AC39-F80BB8D9873F}" srcOrd="0" destOrd="0" presId="urn:microsoft.com/office/officeart/2005/8/layout/radial4"/>
    <dgm:cxn modelId="{8F49D23C-2D82-469F-8531-3F57FCB8062D}" type="presOf" srcId="{8C959E9C-B546-40A8-BF23-947D11B108C7}" destId="{0CC55567-B1B9-4F98-B360-283CA00EC758}" srcOrd="0" destOrd="0" presId="urn:microsoft.com/office/officeart/2005/8/layout/radial4"/>
    <dgm:cxn modelId="{C53FCA20-0981-4B66-90DE-F7EE9EE2C573}" srcId="{3E68332B-DCFB-442D-A857-1B35FAEFD086}" destId="{739D4D7D-5B81-4505-BC46-B225A436D47C}" srcOrd="2" destOrd="0" parTransId="{5E82E5F0-6F15-4B5C-98E2-19BDD1CB4FB6}" sibTransId="{04B34B91-0CC1-45D2-8777-C79CA73AEDE3}"/>
    <dgm:cxn modelId="{61708D0A-6F15-4A2F-B16A-35E7AA18E493}" type="presOf" srcId="{739D4D7D-5B81-4505-BC46-B225A436D47C}" destId="{8F809F87-95E3-4131-B9C2-C2411C321D20}" srcOrd="0" destOrd="0" presId="urn:microsoft.com/office/officeart/2005/8/layout/radial4"/>
    <dgm:cxn modelId="{B725551F-8DB5-4470-9D9B-14DC9E4C2111}" type="presOf" srcId="{2B816BBB-442A-43DD-95DC-A201095D4ACD}" destId="{102BDA96-C4A9-4D7E-9F69-5946019B20B7}" srcOrd="0" destOrd="0" presId="urn:microsoft.com/office/officeart/2005/8/layout/radial4"/>
    <dgm:cxn modelId="{BE39BC52-2FAF-4091-B16F-B9FDDB80EE70}" type="presOf" srcId="{E55D024C-A0D2-451E-B245-6E4141726C1C}" destId="{B5949DAD-339A-4CF9-B844-E61E5AE45E82}" srcOrd="0" destOrd="0" presId="urn:microsoft.com/office/officeart/2005/8/layout/radial4"/>
    <dgm:cxn modelId="{6D066E09-9A39-40A6-A526-3AA5ECB81577}" srcId="{E55D024C-A0D2-451E-B245-6E4141726C1C}" destId="{3E68332B-DCFB-442D-A857-1B35FAEFD086}" srcOrd="0" destOrd="0" parTransId="{FAE2A72A-1703-4C63-AA6C-58E9653A7FB1}" sibTransId="{24E249F7-D0E5-4F64-94F3-AEF02E2EE51C}"/>
    <dgm:cxn modelId="{7368D4D3-B55D-42A6-BA7F-077BC18740C1}" srcId="{3E68332B-DCFB-442D-A857-1B35FAEFD086}" destId="{2B816BBB-442A-43DD-95DC-A201095D4ACD}" srcOrd="0" destOrd="0" parTransId="{8C959E9C-B546-40A8-BF23-947D11B108C7}" sibTransId="{F69B637E-1EAB-4E67-8ADD-53A058F55C16}"/>
    <dgm:cxn modelId="{59B12C27-C845-4EAF-8F69-14C486BF3CB5}" srcId="{3E68332B-DCFB-442D-A857-1B35FAEFD086}" destId="{D1D644BC-DACC-4419-A64D-6FBC74E3E36E}" srcOrd="1" destOrd="0" parTransId="{A621C692-AD22-4B30-9952-C5CFBEFA8F23}" sibTransId="{83629E50-D5AB-4181-8735-0BC3ABCB496E}"/>
    <dgm:cxn modelId="{CF145A9B-A25E-455D-A955-09408D069CE5}" type="presOf" srcId="{D1D644BC-DACC-4419-A64D-6FBC74E3E36E}" destId="{4A9291D9-2176-4E8D-9AD2-55425650AEE3}" srcOrd="0" destOrd="0" presId="urn:microsoft.com/office/officeart/2005/8/layout/radial4"/>
    <dgm:cxn modelId="{C34D61C4-9B81-4D89-A0C2-D98E41B89134}" type="presOf" srcId="{3E68332B-DCFB-442D-A857-1B35FAEFD086}" destId="{51901999-E759-4289-B05A-7DCBCF0A7185}" srcOrd="0" destOrd="0" presId="urn:microsoft.com/office/officeart/2005/8/layout/radial4"/>
    <dgm:cxn modelId="{FF54C97B-E16F-4CA3-BEC3-7FAB7F2CF4FE}" type="presParOf" srcId="{B5949DAD-339A-4CF9-B844-E61E5AE45E82}" destId="{51901999-E759-4289-B05A-7DCBCF0A7185}" srcOrd="0" destOrd="0" presId="urn:microsoft.com/office/officeart/2005/8/layout/radial4"/>
    <dgm:cxn modelId="{9E6F0F03-4271-4B5D-9786-BB6D97360F31}" type="presParOf" srcId="{B5949DAD-339A-4CF9-B844-E61E5AE45E82}" destId="{0CC55567-B1B9-4F98-B360-283CA00EC758}" srcOrd="1" destOrd="0" presId="urn:microsoft.com/office/officeart/2005/8/layout/radial4"/>
    <dgm:cxn modelId="{624D0737-AB18-4308-9FA0-4AFB1A8D23CF}" type="presParOf" srcId="{B5949DAD-339A-4CF9-B844-E61E5AE45E82}" destId="{102BDA96-C4A9-4D7E-9F69-5946019B20B7}" srcOrd="2" destOrd="0" presId="urn:microsoft.com/office/officeart/2005/8/layout/radial4"/>
    <dgm:cxn modelId="{AE22D9B1-04C9-413A-AC2E-4D1966F3AB21}" type="presParOf" srcId="{B5949DAD-339A-4CF9-B844-E61E5AE45E82}" destId="{F10A0218-377B-4BFC-A0F7-76D4551F2F8A}" srcOrd="3" destOrd="0" presId="urn:microsoft.com/office/officeart/2005/8/layout/radial4"/>
    <dgm:cxn modelId="{DF40AA82-D904-48FA-85F6-8A1C3AC72D7F}" type="presParOf" srcId="{B5949DAD-339A-4CF9-B844-E61E5AE45E82}" destId="{4A9291D9-2176-4E8D-9AD2-55425650AEE3}" srcOrd="4" destOrd="0" presId="urn:microsoft.com/office/officeart/2005/8/layout/radial4"/>
    <dgm:cxn modelId="{D2FA966D-5FDF-4B37-9F87-5631A67E7983}" type="presParOf" srcId="{B5949DAD-339A-4CF9-B844-E61E5AE45E82}" destId="{9DCBAF43-9A28-474B-AC39-F80BB8D9873F}" srcOrd="5" destOrd="0" presId="urn:microsoft.com/office/officeart/2005/8/layout/radial4"/>
    <dgm:cxn modelId="{318E756A-45AD-47DF-85F0-68FD6ED33D90}" type="presParOf" srcId="{B5949DAD-339A-4CF9-B844-E61E5AE45E82}" destId="{8F809F87-95E3-4131-B9C2-C2411C321D2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925609-7494-4BC9-8E00-31C6DA4F4EC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970C9B5-DD5C-4E40-A2C3-BF78357633AC}">
      <dgm:prSet phldrT="[Text]"/>
      <dgm:spPr/>
      <dgm:t>
        <a:bodyPr/>
        <a:lstStyle/>
        <a:p>
          <a:r>
            <a:rPr lang="el-GR" dirty="0" smtClean="0">
              <a:latin typeface="+mj-lt"/>
            </a:rPr>
            <a:t>Χορήγηση δραστικών παραγώγων της </a:t>
          </a:r>
          <a:r>
            <a:rPr lang="el-GR" b="1" u="sng" dirty="0" smtClean="0">
              <a:latin typeface="+mj-lt"/>
            </a:rPr>
            <a:t>Βιταμίνης </a:t>
          </a:r>
          <a:r>
            <a:rPr lang="en-US" b="1" u="sng" dirty="0" smtClean="0">
              <a:latin typeface="+mj-lt"/>
            </a:rPr>
            <a:t>D</a:t>
          </a:r>
          <a:endParaRPr lang="el-GR" b="1" u="sng" dirty="0">
            <a:latin typeface="+mj-lt"/>
          </a:endParaRPr>
        </a:p>
      </dgm:t>
    </dgm:pt>
    <dgm:pt modelId="{FE06C7AC-7399-4CA6-8DF8-D27CE28D5310}" type="parTrans" cxnId="{A4F6A597-0131-427C-B7AC-85736FD78AB5}">
      <dgm:prSet/>
      <dgm:spPr/>
      <dgm:t>
        <a:bodyPr/>
        <a:lstStyle/>
        <a:p>
          <a:endParaRPr lang="el-GR"/>
        </a:p>
      </dgm:t>
    </dgm:pt>
    <dgm:pt modelId="{E314D4F5-7932-4EDE-A6B1-AE32F6524055}" type="sibTrans" cxnId="{A4F6A597-0131-427C-B7AC-85736FD78AB5}">
      <dgm:prSet/>
      <dgm:spPr/>
      <dgm:t>
        <a:bodyPr/>
        <a:lstStyle/>
        <a:p>
          <a:endParaRPr lang="el-GR"/>
        </a:p>
      </dgm:t>
    </dgm:pt>
    <dgm:pt modelId="{63D70252-936E-4680-BCF3-681DC4D4FFB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dirty="0" smtClean="0">
              <a:latin typeface="+mj-lt"/>
            </a:rPr>
            <a:t>Μείωση του </a:t>
          </a:r>
          <a:r>
            <a:rPr lang="el-GR" b="1" u="sng" dirty="0" smtClean="0">
              <a:latin typeface="+mj-lt"/>
            </a:rPr>
            <a:t>Φωσφόρου </a:t>
          </a:r>
          <a:r>
            <a:rPr lang="el-GR" dirty="0" smtClean="0">
              <a:latin typeface="+mj-lt"/>
            </a:rPr>
            <a:t>του ορού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dirty="0">
            <a:latin typeface="+mj-lt"/>
          </a:endParaRPr>
        </a:p>
      </dgm:t>
    </dgm:pt>
    <dgm:pt modelId="{4B4846E2-A371-47E4-873E-2E6D3FA5A783}" type="parTrans" cxnId="{1B978ABD-B41D-439F-BB63-7D1C3EE0609A}">
      <dgm:prSet/>
      <dgm:spPr/>
      <dgm:t>
        <a:bodyPr/>
        <a:lstStyle/>
        <a:p>
          <a:endParaRPr lang="el-GR"/>
        </a:p>
      </dgm:t>
    </dgm:pt>
    <dgm:pt modelId="{E88D081E-8B6D-4E42-A172-63ADB1B412C4}" type="sibTrans" cxnId="{1B978ABD-B41D-439F-BB63-7D1C3EE0609A}">
      <dgm:prSet/>
      <dgm:spPr/>
      <dgm:t>
        <a:bodyPr/>
        <a:lstStyle/>
        <a:p>
          <a:endParaRPr lang="el-GR"/>
        </a:p>
      </dgm:t>
    </dgm:pt>
    <dgm:pt modelId="{4948DF0D-0C28-4ABF-B510-F61130F4E999}">
      <dgm:prSet phldrT="[Text]"/>
      <dgm:spPr/>
      <dgm:t>
        <a:bodyPr/>
        <a:lstStyle/>
        <a:p>
          <a:r>
            <a:rPr lang="el-GR" dirty="0" smtClean="0">
              <a:latin typeface="+mj-lt"/>
            </a:rPr>
            <a:t>Επαρκής πρόσληψη </a:t>
          </a:r>
          <a:r>
            <a:rPr lang="el-GR" b="1" u="sng" dirty="0" smtClean="0">
              <a:latin typeface="+mj-lt"/>
            </a:rPr>
            <a:t>Ασβεστίου</a:t>
          </a:r>
          <a:endParaRPr lang="el-GR" b="1" u="sng" dirty="0">
            <a:latin typeface="+mj-lt"/>
          </a:endParaRPr>
        </a:p>
      </dgm:t>
    </dgm:pt>
    <dgm:pt modelId="{94AA5F6F-22E3-4E20-8ECD-5528A9C8D034}" type="parTrans" cxnId="{0E80D40D-24C7-406D-AB8D-D982E43C9E36}">
      <dgm:prSet/>
      <dgm:spPr/>
      <dgm:t>
        <a:bodyPr/>
        <a:lstStyle/>
        <a:p>
          <a:endParaRPr lang="el-GR"/>
        </a:p>
      </dgm:t>
    </dgm:pt>
    <dgm:pt modelId="{D26A421B-F495-4558-A314-E84A474F65DB}" type="sibTrans" cxnId="{0E80D40D-24C7-406D-AB8D-D982E43C9E36}">
      <dgm:prSet/>
      <dgm:spPr/>
      <dgm:t>
        <a:bodyPr/>
        <a:lstStyle/>
        <a:p>
          <a:endParaRPr lang="el-GR"/>
        </a:p>
      </dgm:t>
    </dgm:pt>
    <dgm:pt modelId="{213DE245-AB90-4038-9F9A-EE440C299C38}" type="pres">
      <dgm:prSet presAssocID="{3B925609-7494-4BC9-8E00-31C6DA4F4EC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34CC084-3E97-455D-A91B-3C1C0BCF9A30}" type="pres">
      <dgm:prSet presAssocID="{1970C9B5-DD5C-4E40-A2C3-BF78357633AC}" presName="gear1" presStyleLbl="node1" presStyleIdx="0" presStyleCnt="3" custScaleX="76638" custScaleY="77669" custLinFactNeighborX="0" custLinFactNeighborY="-220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BDD83B-2332-4008-A918-A89B5833C22E}" type="pres">
      <dgm:prSet presAssocID="{1970C9B5-DD5C-4E40-A2C3-BF78357633AC}" presName="gear1srcNode" presStyleLbl="node1" presStyleIdx="0" presStyleCnt="3"/>
      <dgm:spPr/>
      <dgm:t>
        <a:bodyPr/>
        <a:lstStyle/>
        <a:p>
          <a:endParaRPr lang="el-GR"/>
        </a:p>
      </dgm:t>
    </dgm:pt>
    <dgm:pt modelId="{57A5FBC3-7E9B-47EB-916A-7C8DE5F6E9A7}" type="pres">
      <dgm:prSet presAssocID="{1970C9B5-DD5C-4E40-A2C3-BF78357633AC}" presName="gear1dstNode" presStyleLbl="node1" presStyleIdx="0" presStyleCnt="3"/>
      <dgm:spPr/>
      <dgm:t>
        <a:bodyPr/>
        <a:lstStyle/>
        <a:p>
          <a:endParaRPr lang="el-GR"/>
        </a:p>
      </dgm:t>
    </dgm:pt>
    <dgm:pt modelId="{105F3A61-47D4-47C4-9E71-FC71217FE79E}" type="pres">
      <dgm:prSet presAssocID="{63D70252-936E-4680-BCF3-681DC4D4FFBF}" presName="gear2" presStyleLbl="node1" presStyleIdx="1" presStyleCnt="3" custLinFactNeighborX="-917" custLinFactNeighborY="-102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11AEB3-3097-4EFA-B232-3654C370E810}" type="pres">
      <dgm:prSet presAssocID="{63D70252-936E-4680-BCF3-681DC4D4FFBF}" presName="gear2srcNode" presStyleLbl="node1" presStyleIdx="1" presStyleCnt="3"/>
      <dgm:spPr/>
      <dgm:t>
        <a:bodyPr/>
        <a:lstStyle/>
        <a:p>
          <a:endParaRPr lang="el-GR"/>
        </a:p>
      </dgm:t>
    </dgm:pt>
    <dgm:pt modelId="{3B373239-7A75-4CBF-A40E-06E31708ADC6}" type="pres">
      <dgm:prSet presAssocID="{63D70252-936E-4680-BCF3-681DC4D4FFBF}" presName="gear2dstNode" presStyleLbl="node1" presStyleIdx="1" presStyleCnt="3"/>
      <dgm:spPr/>
      <dgm:t>
        <a:bodyPr/>
        <a:lstStyle/>
        <a:p>
          <a:endParaRPr lang="el-GR"/>
        </a:p>
      </dgm:t>
    </dgm:pt>
    <dgm:pt modelId="{7E5B5080-5D10-41E3-9582-97DEE56ED3D0}" type="pres">
      <dgm:prSet presAssocID="{4948DF0D-0C28-4ABF-B510-F61130F4E999}" presName="gear3" presStyleLbl="node1" presStyleIdx="2" presStyleCnt="3"/>
      <dgm:spPr/>
      <dgm:t>
        <a:bodyPr/>
        <a:lstStyle/>
        <a:p>
          <a:endParaRPr lang="el-GR"/>
        </a:p>
      </dgm:t>
    </dgm:pt>
    <dgm:pt modelId="{B1F91542-8BD9-4077-A0CF-8D835B62F020}" type="pres">
      <dgm:prSet presAssocID="{4948DF0D-0C28-4ABF-B510-F61130F4E99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604EB7-8DF2-47DB-A98B-0873E19C3B81}" type="pres">
      <dgm:prSet presAssocID="{4948DF0D-0C28-4ABF-B510-F61130F4E999}" presName="gear3srcNode" presStyleLbl="node1" presStyleIdx="2" presStyleCnt="3"/>
      <dgm:spPr/>
      <dgm:t>
        <a:bodyPr/>
        <a:lstStyle/>
        <a:p>
          <a:endParaRPr lang="el-GR"/>
        </a:p>
      </dgm:t>
    </dgm:pt>
    <dgm:pt modelId="{C37B1BFA-21DC-4C2E-B15D-1012FF63D6E1}" type="pres">
      <dgm:prSet presAssocID="{4948DF0D-0C28-4ABF-B510-F61130F4E999}" presName="gear3dstNode" presStyleLbl="node1" presStyleIdx="2" presStyleCnt="3"/>
      <dgm:spPr/>
      <dgm:t>
        <a:bodyPr/>
        <a:lstStyle/>
        <a:p>
          <a:endParaRPr lang="el-GR"/>
        </a:p>
      </dgm:t>
    </dgm:pt>
    <dgm:pt modelId="{AB7F04F2-424A-4E26-AC15-7B254527D393}" type="pres">
      <dgm:prSet presAssocID="{E314D4F5-7932-4EDE-A6B1-AE32F6524055}" presName="connector1" presStyleLbl="sibTrans2D1" presStyleIdx="0" presStyleCnt="3" custLinFactNeighborX="-833" custLinFactNeighborY="-5048"/>
      <dgm:spPr/>
      <dgm:t>
        <a:bodyPr/>
        <a:lstStyle/>
        <a:p>
          <a:endParaRPr lang="el-GR"/>
        </a:p>
      </dgm:t>
    </dgm:pt>
    <dgm:pt modelId="{DEDB9682-9259-41BC-8674-1314DFA79A17}" type="pres">
      <dgm:prSet presAssocID="{E88D081E-8B6D-4E42-A172-63ADB1B412C4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F4B94286-B189-4518-9649-D0DC4E46E8F2}" type="pres">
      <dgm:prSet presAssocID="{D26A421B-F495-4558-A314-E84A474F65DB}" presName="connector3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A4F6A597-0131-427C-B7AC-85736FD78AB5}" srcId="{3B925609-7494-4BC9-8E00-31C6DA4F4EC8}" destId="{1970C9B5-DD5C-4E40-A2C3-BF78357633AC}" srcOrd="0" destOrd="0" parTransId="{FE06C7AC-7399-4CA6-8DF8-D27CE28D5310}" sibTransId="{E314D4F5-7932-4EDE-A6B1-AE32F6524055}"/>
    <dgm:cxn modelId="{417F190F-38D1-466D-93F9-77A3EB5DF8C5}" type="presOf" srcId="{D26A421B-F495-4558-A314-E84A474F65DB}" destId="{F4B94286-B189-4518-9649-D0DC4E46E8F2}" srcOrd="0" destOrd="0" presId="urn:microsoft.com/office/officeart/2005/8/layout/gear1"/>
    <dgm:cxn modelId="{A2D7489F-63CA-49D0-A9A5-899E808B1E68}" type="presOf" srcId="{63D70252-936E-4680-BCF3-681DC4D4FFBF}" destId="{3B373239-7A75-4CBF-A40E-06E31708ADC6}" srcOrd="2" destOrd="0" presId="urn:microsoft.com/office/officeart/2005/8/layout/gear1"/>
    <dgm:cxn modelId="{543EE314-A962-427C-8B53-79693FFC0D4D}" type="presOf" srcId="{4948DF0D-0C28-4ABF-B510-F61130F4E999}" destId="{2C604EB7-8DF2-47DB-A98B-0873E19C3B81}" srcOrd="2" destOrd="0" presId="urn:microsoft.com/office/officeart/2005/8/layout/gear1"/>
    <dgm:cxn modelId="{4340B527-3E84-4084-9FB8-8B968C2432F2}" type="presOf" srcId="{4948DF0D-0C28-4ABF-B510-F61130F4E999}" destId="{B1F91542-8BD9-4077-A0CF-8D835B62F020}" srcOrd="1" destOrd="0" presId="urn:microsoft.com/office/officeart/2005/8/layout/gear1"/>
    <dgm:cxn modelId="{D3A92161-712A-4151-AF1A-33C90F538F1F}" type="presOf" srcId="{4948DF0D-0C28-4ABF-B510-F61130F4E999}" destId="{7E5B5080-5D10-41E3-9582-97DEE56ED3D0}" srcOrd="0" destOrd="0" presId="urn:microsoft.com/office/officeart/2005/8/layout/gear1"/>
    <dgm:cxn modelId="{6AB35D84-3323-485B-BAF7-9406DA53C924}" type="presOf" srcId="{E314D4F5-7932-4EDE-A6B1-AE32F6524055}" destId="{AB7F04F2-424A-4E26-AC15-7B254527D393}" srcOrd="0" destOrd="0" presId="urn:microsoft.com/office/officeart/2005/8/layout/gear1"/>
    <dgm:cxn modelId="{0E80D40D-24C7-406D-AB8D-D982E43C9E36}" srcId="{3B925609-7494-4BC9-8E00-31C6DA4F4EC8}" destId="{4948DF0D-0C28-4ABF-B510-F61130F4E999}" srcOrd="2" destOrd="0" parTransId="{94AA5F6F-22E3-4E20-8ECD-5528A9C8D034}" sibTransId="{D26A421B-F495-4558-A314-E84A474F65DB}"/>
    <dgm:cxn modelId="{9518D654-322C-419D-A870-BC263E42D022}" type="presOf" srcId="{E88D081E-8B6D-4E42-A172-63ADB1B412C4}" destId="{DEDB9682-9259-41BC-8674-1314DFA79A17}" srcOrd="0" destOrd="0" presId="urn:microsoft.com/office/officeart/2005/8/layout/gear1"/>
    <dgm:cxn modelId="{1B978ABD-B41D-439F-BB63-7D1C3EE0609A}" srcId="{3B925609-7494-4BC9-8E00-31C6DA4F4EC8}" destId="{63D70252-936E-4680-BCF3-681DC4D4FFBF}" srcOrd="1" destOrd="0" parTransId="{4B4846E2-A371-47E4-873E-2E6D3FA5A783}" sibTransId="{E88D081E-8B6D-4E42-A172-63ADB1B412C4}"/>
    <dgm:cxn modelId="{D8C4C3A7-1C2F-49E7-8C48-F04F6F7619AD}" type="presOf" srcId="{3B925609-7494-4BC9-8E00-31C6DA4F4EC8}" destId="{213DE245-AB90-4038-9F9A-EE440C299C38}" srcOrd="0" destOrd="0" presId="urn:microsoft.com/office/officeart/2005/8/layout/gear1"/>
    <dgm:cxn modelId="{0E66D75D-61E8-4BDE-8425-D0F6BEC528C2}" type="presOf" srcId="{1970C9B5-DD5C-4E40-A2C3-BF78357633AC}" destId="{F34CC084-3E97-455D-A91B-3C1C0BCF9A30}" srcOrd="0" destOrd="0" presId="urn:microsoft.com/office/officeart/2005/8/layout/gear1"/>
    <dgm:cxn modelId="{F842A60B-2DF6-44D7-9B45-941BDE733AF7}" type="presOf" srcId="{63D70252-936E-4680-BCF3-681DC4D4FFBF}" destId="{5311AEB3-3097-4EFA-B232-3654C370E810}" srcOrd="1" destOrd="0" presId="urn:microsoft.com/office/officeart/2005/8/layout/gear1"/>
    <dgm:cxn modelId="{65167B7E-6032-4E7B-A605-E8E3F4460D8E}" type="presOf" srcId="{4948DF0D-0C28-4ABF-B510-F61130F4E999}" destId="{C37B1BFA-21DC-4C2E-B15D-1012FF63D6E1}" srcOrd="3" destOrd="0" presId="urn:microsoft.com/office/officeart/2005/8/layout/gear1"/>
    <dgm:cxn modelId="{6437BA30-624B-4DC6-A3D7-30759AA226A0}" type="presOf" srcId="{1970C9B5-DD5C-4E40-A2C3-BF78357633AC}" destId="{57A5FBC3-7E9B-47EB-916A-7C8DE5F6E9A7}" srcOrd="2" destOrd="0" presId="urn:microsoft.com/office/officeart/2005/8/layout/gear1"/>
    <dgm:cxn modelId="{EF65A006-C7F8-4128-B24E-53E8A03975EA}" type="presOf" srcId="{63D70252-936E-4680-BCF3-681DC4D4FFBF}" destId="{105F3A61-47D4-47C4-9E71-FC71217FE79E}" srcOrd="0" destOrd="0" presId="urn:microsoft.com/office/officeart/2005/8/layout/gear1"/>
    <dgm:cxn modelId="{63E57C92-4949-4D83-B697-8E9FEA3B9DD2}" type="presOf" srcId="{1970C9B5-DD5C-4E40-A2C3-BF78357633AC}" destId="{41BDD83B-2332-4008-A918-A89B5833C22E}" srcOrd="1" destOrd="0" presId="urn:microsoft.com/office/officeart/2005/8/layout/gear1"/>
    <dgm:cxn modelId="{71D51DFC-C12F-43B5-8DB0-DFA46715137F}" type="presParOf" srcId="{213DE245-AB90-4038-9F9A-EE440C299C38}" destId="{F34CC084-3E97-455D-A91B-3C1C0BCF9A30}" srcOrd="0" destOrd="0" presId="urn:microsoft.com/office/officeart/2005/8/layout/gear1"/>
    <dgm:cxn modelId="{2ECE69A4-F5DF-437B-8D96-922F72734D40}" type="presParOf" srcId="{213DE245-AB90-4038-9F9A-EE440C299C38}" destId="{41BDD83B-2332-4008-A918-A89B5833C22E}" srcOrd="1" destOrd="0" presId="urn:microsoft.com/office/officeart/2005/8/layout/gear1"/>
    <dgm:cxn modelId="{C7EA4076-2435-4CB7-838A-B53A45037677}" type="presParOf" srcId="{213DE245-AB90-4038-9F9A-EE440C299C38}" destId="{57A5FBC3-7E9B-47EB-916A-7C8DE5F6E9A7}" srcOrd="2" destOrd="0" presId="urn:microsoft.com/office/officeart/2005/8/layout/gear1"/>
    <dgm:cxn modelId="{5A723A79-06FC-425D-9A03-033D120AC422}" type="presParOf" srcId="{213DE245-AB90-4038-9F9A-EE440C299C38}" destId="{105F3A61-47D4-47C4-9E71-FC71217FE79E}" srcOrd="3" destOrd="0" presId="urn:microsoft.com/office/officeart/2005/8/layout/gear1"/>
    <dgm:cxn modelId="{FB127A8F-145B-460C-BF91-8F3057C53FE7}" type="presParOf" srcId="{213DE245-AB90-4038-9F9A-EE440C299C38}" destId="{5311AEB3-3097-4EFA-B232-3654C370E810}" srcOrd="4" destOrd="0" presId="urn:microsoft.com/office/officeart/2005/8/layout/gear1"/>
    <dgm:cxn modelId="{F6D87375-0D0C-4E5C-A14A-C8C3AAD42556}" type="presParOf" srcId="{213DE245-AB90-4038-9F9A-EE440C299C38}" destId="{3B373239-7A75-4CBF-A40E-06E31708ADC6}" srcOrd="5" destOrd="0" presId="urn:microsoft.com/office/officeart/2005/8/layout/gear1"/>
    <dgm:cxn modelId="{0A5A9FE6-FB5F-4720-9C59-17E0DD4F1C4F}" type="presParOf" srcId="{213DE245-AB90-4038-9F9A-EE440C299C38}" destId="{7E5B5080-5D10-41E3-9582-97DEE56ED3D0}" srcOrd="6" destOrd="0" presId="urn:microsoft.com/office/officeart/2005/8/layout/gear1"/>
    <dgm:cxn modelId="{E4BF3AF1-056F-464A-A1BF-6377EAC81F83}" type="presParOf" srcId="{213DE245-AB90-4038-9F9A-EE440C299C38}" destId="{B1F91542-8BD9-4077-A0CF-8D835B62F020}" srcOrd="7" destOrd="0" presId="urn:microsoft.com/office/officeart/2005/8/layout/gear1"/>
    <dgm:cxn modelId="{72FFCA13-0C79-4A0C-BB50-C43116791E4A}" type="presParOf" srcId="{213DE245-AB90-4038-9F9A-EE440C299C38}" destId="{2C604EB7-8DF2-47DB-A98B-0873E19C3B81}" srcOrd="8" destOrd="0" presId="urn:microsoft.com/office/officeart/2005/8/layout/gear1"/>
    <dgm:cxn modelId="{A9142B08-3106-4CDB-887A-4145B2AB36F2}" type="presParOf" srcId="{213DE245-AB90-4038-9F9A-EE440C299C38}" destId="{C37B1BFA-21DC-4C2E-B15D-1012FF63D6E1}" srcOrd="9" destOrd="0" presId="urn:microsoft.com/office/officeart/2005/8/layout/gear1"/>
    <dgm:cxn modelId="{D1C7850D-DE05-43ED-AAE1-56A20E4CD37B}" type="presParOf" srcId="{213DE245-AB90-4038-9F9A-EE440C299C38}" destId="{AB7F04F2-424A-4E26-AC15-7B254527D393}" srcOrd="10" destOrd="0" presId="urn:microsoft.com/office/officeart/2005/8/layout/gear1"/>
    <dgm:cxn modelId="{3502F46A-72A8-414B-A861-C9D93CCA16F9}" type="presParOf" srcId="{213DE245-AB90-4038-9F9A-EE440C299C38}" destId="{DEDB9682-9259-41BC-8674-1314DFA79A17}" srcOrd="11" destOrd="0" presId="urn:microsoft.com/office/officeart/2005/8/layout/gear1"/>
    <dgm:cxn modelId="{66E610D3-F8B9-418B-9884-88BE3E7319F5}" type="presParOf" srcId="{213DE245-AB90-4038-9F9A-EE440C299C38}" destId="{F4B94286-B189-4518-9649-D0DC4E46E8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EB424-A95B-4DD7-BAFF-5F8F75002C4C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B59907F-7A9F-4941-B396-5AC0521ABC4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>
              <a:latin typeface="+mj-lt"/>
            </a:rPr>
            <a:t>Σωματική Αύξηση</a:t>
          </a:r>
          <a:endParaRPr lang="el-GR" dirty="0">
            <a:latin typeface="+mj-lt"/>
          </a:endParaRPr>
        </a:p>
      </dgm:t>
    </dgm:pt>
    <dgm:pt modelId="{F306C835-C623-498A-965B-F0721D62C6B7}" type="parTrans" cxnId="{0AD1B345-5D96-4306-AE23-ADA9F2F2263C}">
      <dgm:prSet/>
      <dgm:spPr/>
      <dgm:t>
        <a:bodyPr/>
        <a:lstStyle/>
        <a:p>
          <a:endParaRPr lang="el-GR"/>
        </a:p>
      </dgm:t>
    </dgm:pt>
    <dgm:pt modelId="{91F1B880-2263-4E11-8A2E-1F92419216CE}" type="sibTrans" cxnId="{0AD1B345-5D96-4306-AE23-ADA9F2F2263C}">
      <dgm:prSet/>
      <dgm:spPr/>
      <dgm:t>
        <a:bodyPr/>
        <a:lstStyle/>
        <a:p>
          <a:endParaRPr lang="el-GR"/>
        </a:p>
      </dgm:t>
    </dgm:pt>
    <dgm:pt modelId="{9BE0C4A6-2296-4990-9B4A-E8817A34EE6B}">
      <dgm:prSet phldrT="[Text]" custT="1"/>
      <dgm:spPr/>
      <dgm:t>
        <a:bodyPr/>
        <a:lstStyle/>
        <a:p>
          <a:r>
            <a:rPr lang="el-GR" sz="1800" dirty="0" smtClean="0">
              <a:latin typeface="+mj-lt"/>
            </a:rPr>
            <a:t>1</a:t>
          </a:r>
          <a:r>
            <a:rPr lang="el-GR" sz="1800" baseline="30000" dirty="0" smtClean="0">
              <a:latin typeface="Calibri" pitchFamily="34" charset="0"/>
              <a:cs typeface="Calibri" pitchFamily="34" charset="0"/>
            </a:rPr>
            <a:t>ον</a:t>
          </a:r>
          <a:r>
            <a:rPr lang="el-GR" sz="1800" dirty="0" smtClean="0">
              <a:latin typeface="+mj-lt"/>
            </a:rPr>
            <a:t> : </a:t>
          </a:r>
          <a:r>
            <a:rPr lang="el-GR" sz="1800" b="1" dirty="0" smtClean="0">
              <a:latin typeface="+mj-lt"/>
            </a:rPr>
            <a:t>Διόρθωση των λοιπών παραγόντων</a:t>
          </a:r>
          <a:r>
            <a:rPr lang="el-GR" sz="1800" dirty="0" smtClean="0">
              <a:latin typeface="+mj-lt"/>
            </a:rPr>
            <a:t>                                   </a:t>
          </a:r>
          <a:r>
            <a:rPr lang="el-GR" sz="1800" i="1" dirty="0" smtClean="0">
              <a:latin typeface="+mj-lt"/>
            </a:rPr>
            <a:t>(</a:t>
          </a:r>
          <a:r>
            <a:rPr lang="el-GR" sz="1800" i="1" dirty="0" err="1" smtClean="0">
              <a:latin typeface="+mj-lt"/>
            </a:rPr>
            <a:t>Υποθρεψία</a:t>
          </a:r>
          <a:r>
            <a:rPr lang="el-GR" sz="1800" i="1" dirty="0" smtClean="0">
              <a:latin typeface="+mj-lt"/>
            </a:rPr>
            <a:t>/</a:t>
          </a:r>
          <a:r>
            <a:rPr lang="el-GR" sz="1800" i="1" dirty="0" smtClean="0">
              <a:latin typeface="Calibri" pitchFamily="34" charset="0"/>
              <a:cs typeface="Calibri" pitchFamily="34" charset="0"/>
            </a:rPr>
            <a:t>Νεφρική </a:t>
          </a:r>
          <a:r>
            <a:rPr lang="el-GR" sz="1800" i="1" dirty="0" err="1" smtClean="0">
              <a:latin typeface="Calibri" pitchFamily="34" charset="0"/>
              <a:cs typeface="Calibri" pitchFamily="34" charset="0"/>
            </a:rPr>
            <a:t>Οστεοδυστροφία</a:t>
          </a:r>
          <a:r>
            <a:rPr lang="el-GR" sz="1800" i="1" dirty="0" smtClean="0">
              <a:latin typeface="Calibri" pitchFamily="34" charset="0"/>
              <a:cs typeface="Calibri" pitchFamily="34" charset="0"/>
            </a:rPr>
            <a:t>/Μεταβολική Οξέωση/Αναιμία)</a:t>
          </a:r>
          <a:endParaRPr lang="el-GR" sz="1800" i="1" dirty="0">
            <a:latin typeface="+mj-lt"/>
          </a:endParaRPr>
        </a:p>
      </dgm:t>
    </dgm:pt>
    <dgm:pt modelId="{00B0BBE9-DD6E-40BA-BBD2-C1156EAD91E9}" type="parTrans" cxnId="{84CAD91A-A4DA-4C51-9420-A1B3AFAF12E4}">
      <dgm:prSet/>
      <dgm:spPr/>
      <dgm:t>
        <a:bodyPr/>
        <a:lstStyle/>
        <a:p>
          <a:endParaRPr lang="el-GR"/>
        </a:p>
      </dgm:t>
    </dgm:pt>
    <dgm:pt modelId="{EA70CCD5-5EE5-4382-97D5-6C200A71DDFE}" type="sibTrans" cxnId="{84CAD91A-A4DA-4C51-9420-A1B3AFAF12E4}">
      <dgm:prSet/>
      <dgm:spPr/>
      <dgm:t>
        <a:bodyPr/>
        <a:lstStyle/>
        <a:p>
          <a:endParaRPr lang="el-GR"/>
        </a:p>
      </dgm:t>
    </dgm:pt>
    <dgm:pt modelId="{3D0BBCC2-4BA3-42C5-A939-783737974C14}">
      <dgm:prSet phldrT="[Text]" custT="1"/>
      <dgm:spPr/>
      <dgm:t>
        <a:bodyPr/>
        <a:lstStyle/>
        <a:p>
          <a:r>
            <a:rPr lang="el-GR" sz="1800" dirty="0" smtClean="0">
              <a:latin typeface="Calibri" pitchFamily="34" charset="0"/>
              <a:cs typeface="Calibri" pitchFamily="34" charset="0"/>
            </a:rPr>
            <a:t>2</a:t>
          </a:r>
          <a:r>
            <a:rPr lang="el-GR" sz="1800" baseline="30000" dirty="0" smtClean="0">
              <a:latin typeface="Calibri" pitchFamily="34" charset="0"/>
              <a:cs typeface="Calibri" pitchFamily="34" charset="0"/>
            </a:rPr>
            <a:t>ον</a:t>
          </a:r>
          <a:r>
            <a:rPr lang="el-GR" sz="1800" dirty="0" smtClean="0">
              <a:latin typeface="Calibri" pitchFamily="34" charset="0"/>
              <a:cs typeface="Calibri" pitchFamily="34" charset="0"/>
            </a:rPr>
            <a:t> : </a:t>
          </a:r>
          <a:r>
            <a:rPr lang="el-GR" sz="1800" b="1" dirty="0" err="1" smtClean="0">
              <a:latin typeface="Calibri" pitchFamily="34" charset="0"/>
              <a:cs typeface="Calibri" pitchFamily="34" charset="0"/>
            </a:rPr>
            <a:t>ανασυνδυασμένη</a:t>
          </a:r>
          <a:r>
            <a:rPr lang="el-GR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GH</a:t>
          </a:r>
          <a:r>
            <a:rPr lang="el-GR" sz="1800" dirty="0" smtClean="0">
              <a:latin typeface="Calibri" pitchFamily="34" charset="0"/>
              <a:cs typeface="Calibri" pitchFamily="34" charset="0"/>
            </a:rPr>
            <a:t>                                     </a:t>
          </a:r>
          <a:r>
            <a:rPr lang="en-US" sz="1800" i="1" dirty="0" smtClean="0">
              <a:latin typeface="Calibri" pitchFamily="34" charset="0"/>
              <a:cs typeface="Calibri" pitchFamily="34" charset="0"/>
            </a:rPr>
            <a:t>(</a:t>
          </a:r>
          <a:r>
            <a:rPr lang="el-GR" sz="1800" i="1" dirty="0" smtClean="0">
              <a:latin typeface="Calibri" pitchFamily="34" charset="0"/>
              <a:cs typeface="Calibri" pitchFamily="34" charset="0"/>
            </a:rPr>
            <a:t>εφόσον πτωχή αύξηση παρά τη διόρθωση των παραπάνω)</a:t>
          </a:r>
          <a:endParaRPr lang="el-GR" sz="1800" i="1" dirty="0">
            <a:latin typeface="Calibri" pitchFamily="34" charset="0"/>
            <a:cs typeface="Calibri" pitchFamily="34" charset="0"/>
          </a:endParaRPr>
        </a:p>
      </dgm:t>
    </dgm:pt>
    <dgm:pt modelId="{67A30B9A-D839-46D0-8477-336BA51F9E57}" type="parTrans" cxnId="{040D631C-2F83-43B1-B044-F6254AFCE59D}">
      <dgm:prSet/>
      <dgm:spPr/>
      <dgm:t>
        <a:bodyPr/>
        <a:lstStyle/>
        <a:p>
          <a:endParaRPr lang="el-GR"/>
        </a:p>
      </dgm:t>
    </dgm:pt>
    <dgm:pt modelId="{C84FE49B-BAD0-4EEF-9DB9-9BCA40DB4EFB}" type="sibTrans" cxnId="{040D631C-2F83-43B1-B044-F6254AFCE59D}">
      <dgm:prSet/>
      <dgm:spPr/>
      <dgm:t>
        <a:bodyPr/>
        <a:lstStyle/>
        <a:p>
          <a:endParaRPr lang="el-GR"/>
        </a:p>
      </dgm:t>
    </dgm:pt>
    <dgm:pt modelId="{F0BF74F4-C1B4-4559-8868-5BE2B1E2917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err="1" smtClean="0">
              <a:latin typeface="+mj-lt"/>
              <a:cs typeface="Calibri" pitchFamily="34" charset="0"/>
            </a:rPr>
            <a:t>Νευροαναπτυξιακές</a:t>
          </a:r>
          <a:r>
            <a:rPr lang="el-GR" dirty="0" smtClean="0">
              <a:latin typeface="+mj-lt"/>
              <a:cs typeface="Calibri" pitchFamily="34" charset="0"/>
            </a:rPr>
            <a:t> Διαταραχές</a:t>
          </a:r>
          <a:endParaRPr lang="el-GR" dirty="0">
            <a:latin typeface="+mj-lt"/>
            <a:cs typeface="Calibri" pitchFamily="34" charset="0"/>
          </a:endParaRPr>
        </a:p>
      </dgm:t>
    </dgm:pt>
    <dgm:pt modelId="{3B08AB38-AEDC-402A-9D4A-FA467899C95C}" type="parTrans" cxnId="{92C4405F-5178-4001-90FC-ACB8201F6CE4}">
      <dgm:prSet/>
      <dgm:spPr/>
      <dgm:t>
        <a:bodyPr/>
        <a:lstStyle/>
        <a:p>
          <a:endParaRPr lang="el-GR"/>
        </a:p>
      </dgm:t>
    </dgm:pt>
    <dgm:pt modelId="{15338515-B3FC-4233-B4BD-56DA2446483A}" type="sibTrans" cxnId="{92C4405F-5178-4001-90FC-ACB8201F6CE4}">
      <dgm:prSet/>
      <dgm:spPr/>
      <dgm:t>
        <a:bodyPr/>
        <a:lstStyle/>
        <a:p>
          <a:endParaRPr lang="el-GR"/>
        </a:p>
      </dgm:t>
    </dgm:pt>
    <dgm:pt modelId="{F6D820D8-95BF-40B1-A69A-0683A5923D0B}">
      <dgm:prSet phldrT="[Text]" custT="1"/>
      <dgm:spPr/>
      <dgm:t>
        <a:bodyPr/>
        <a:lstStyle/>
        <a:p>
          <a:r>
            <a:rPr lang="el-GR" sz="1800" dirty="0" smtClean="0">
              <a:latin typeface="Calibri" pitchFamily="34" charset="0"/>
              <a:cs typeface="Calibri" pitchFamily="34" charset="0"/>
            </a:rPr>
            <a:t>Λόγω συστηματικής ουραιμίας</a:t>
          </a:r>
          <a:endParaRPr lang="el-GR" sz="1800" dirty="0">
            <a:latin typeface="Calibri" pitchFamily="34" charset="0"/>
            <a:cs typeface="Calibri" pitchFamily="34" charset="0"/>
          </a:endParaRPr>
        </a:p>
      </dgm:t>
    </dgm:pt>
    <dgm:pt modelId="{E219C3CF-A3F5-465E-9307-3BAB929C74EF}" type="parTrans" cxnId="{CDF03FC2-6C27-4A07-8BE2-54A17148A367}">
      <dgm:prSet/>
      <dgm:spPr/>
      <dgm:t>
        <a:bodyPr/>
        <a:lstStyle/>
        <a:p>
          <a:endParaRPr lang="el-GR"/>
        </a:p>
      </dgm:t>
    </dgm:pt>
    <dgm:pt modelId="{BCD27015-A4E4-4C57-AAA3-04368B587757}" type="sibTrans" cxnId="{CDF03FC2-6C27-4A07-8BE2-54A17148A367}">
      <dgm:prSet/>
      <dgm:spPr/>
      <dgm:t>
        <a:bodyPr/>
        <a:lstStyle/>
        <a:p>
          <a:endParaRPr lang="el-GR"/>
        </a:p>
      </dgm:t>
    </dgm:pt>
    <dgm:pt modelId="{941A9150-B4F2-409D-96D8-193B758258E1}">
      <dgm:prSet phldrT="[Text]" custT="1"/>
      <dgm:spPr/>
      <dgm:t>
        <a:bodyPr/>
        <a:lstStyle/>
        <a:p>
          <a:endParaRPr lang="el-GR" sz="1800" dirty="0">
            <a:latin typeface="+mj-lt"/>
          </a:endParaRPr>
        </a:p>
      </dgm:t>
    </dgm:pt>
    <dgm:pt modelId="{47EA25C3-16C6-41F7-9CF1-93CC11658505}" type="parTrans" cxnId="{784D1033-D7AC-445A-B043-3490BA24EF91}">
      <dgm:prSet/>
      <dgm:spPr/>
      <dgm:t>
        <a:bodyPr/>
        <a:lstStyle/>
        <a:p>
          <a:endParaRPr lang="el-GR"/>
        </a:p>
      </dgm:t>
    </dgm:pt>
    <dgm:pt modelId="{EE87C7A7-2B80-4E0B-B435-6B3DF567A910}" type="sibTrans" cxnId="{784D1033-D7AC-445A-B043-3490BA24EF91}">
      <dgm:prSet/>
      <dgm:spPr/>
      <dgm:t>
        <a:bodyPr/>
        <a:lstStyle/>
        <a:p>
          <a:endParaRPr lang="el-GR"/>
        </a:p>
      </dgm:t>
    </dgm:pt>
    <dgm:pt modelId="{37848BB3-2856-4286-AAD5-76C94973D4CB}">
      <dgm:prSet phldrT="[Text]" custT="1"/>
      <dgm:spPr/>
      <dgm:t>
        <a:bodyPr/>
        <a:lstStyle/>
        <a:p>
          <a:r>
            <a:rPr lang="el-GR" sz="1800" dirty="0" smtClean="0">
              <a:latin typeface="Calibri" pitchFamily="34" charset="0"/>
              <a:cs typeface="Calibri" pitchFamily="34" charset="0"/>
            </a:rPr>
            <a:t>Σπασμοί, νοητική υστέρηση, πτωχή σχολική απόδοση</a:t>
          </a:r>
          <a:endParaRPr lang="el-GR" sz="1800" dirty="0">
            <a:latin typeface="Calibri" pitchFamily="34" charset="0"/>
            <a:cs typeface="Calibri" pitchFamily="34" charset="0"/>
          </a:endParaRPr>
        </a:p>
      </dgm:t>
    </dgm:pt>
    <dgm:pt modelId="{D38C5C59-C1D8-4278-8ED5-206344561BEE}" type="parTrans" cxnId="{B3370649-13E8-4F22-8D7B-65166889E812}">
      <dgm:prSet/>
      <dgm:spPr/>
      <dgm:t>
        <a:bodyPr/>
        <a:lstStyle/>
        <a:p>
          <a:endParaRPr lang="el-GR"/>
        </a:p>
      </dgm:t>
    </dgm:pt>
    <dgm:pt modelId="{81F9A7AF-92D0-4DF3-B8E7-0334E4B69EE7}" type="sibTrans" cxnId="{B3370649-13E8-4F22-8D7B-65166889E812}">
      <dgm:prSet/>
      <dgm:spPr/>
      <dgm:t>
        <a:bodyPr/>
        <a:lstStyle/>
        <a:p>
          <a:endParaRPr lang="el-GR"/>
        </a:p>
      </dgm:t>
    </dgm:pt>
    <dgm:pt modelId="{8FC68302-0ECA-4351-97E1-E989F271BA8D}">
      <dgm:prSet phldrT="[Text]" custT="1"/>
      <dgm:spPr/>
      <dgm:t>
        <a:bodyPr/>
        <a:lstStyle/>
        <a:p>
          <a:r>
            <a:rPr lang="el-GR" sz="1800" dirty="0" smtClean="0">
              <a:latin typeface="Calibri" pitchFamily="34" charset="0"/>
              <a:cs typeface="Calibri" pitchFamily="34" charset="0"/>
            </a:rPr>
            <a:t>Έγκαιρη </a:t>
          </a:r>
          <a:r>
            <a:rPr lang="el-GR" sz="1800" dirty="0" err="1" smtClean="0">
              <a:latin typeface="Calibri" pitchFamily="34" charset="0"/>
              <a:cs typeface="Calibri" pitchFamily="34" charset="0"/>
            </a:rPr>
            <a:t>νευροαναπτυξιακή</a:t>
          </a:r>
          <a:r>
            <a:rPr lang="el-GR" sz="1800" dirty="0" smtClean="0">
              <a:latin typeface="Calibri" pitchFamily="34" charset="0"/>
              <a:cs typeface="Calibri" pitchFamily="34" charset="0"/>
            </a:rPr>
            <a:t> εκτίμηση + αντιμετώπιση</a:t>
          </a:r>
          <a:endParaRPr lang="el-GR" sz="1800" dirty="0">
            <a:latin typeface="Calibri" pitchFamily="34" charset="0"/>
            <a:cs typeface="Calibri" pitchFamily="34" charset="0"/>
          </a:endParaRPr>
        </a:p>
      </dgm:t>
    </dgm:pt>
    <dgm:pt modelId="{31472C1A-F0C4-4D4D-98BB-97D069DE0DBE}" type="parTrans" cxnId="{F44995B6-56EB-459D-8D4A-5FA64FD44EAD}">
      <dgm:prSet/>
      <dgm:spPr/>
      <dgm:t>
        <a:bodyPr/>
        <a:lstStyle/>
        <a:p>
          <a:endParaRPr lang="el-GR"/>
        </a:p>
      </dgm:t>
    </dgm:pt>
    <dgm:pt modelId="{60B12277-259A-4FF0-A366-24DBC59A6AC1}" type="sibTrans" cxnId="{F44995B6-56EB-459D-8D4A-5FA64FD44EAD}">
      <dgm:prSet/>
      <dgm:spPr/>
      <dgm:t>
        <a:bodyPr/>
        <a:lstStyle/>
        <a:p>
          <a:endParaRPr lang="el-GR"/>
        </a:p>
      </dgm:t>
    </dgm:pt>
    <dgm:pt modelId="{3F693282-BCD3-471D-8658-18C2980F2224}">
      <dgm:prSet phldrT="[Text]" custT="1"/>
      <dgm:spPr/>
      <dgm:t>
        <a:bodyPr/>
        <a:lstStyle/>
        <a:p>
          <a:endParaRPr lang="el-GR" sz="1800" dirty="0">
            <a:latin typeface="Calibri" pitchFamily="34" charset="0"/>
            <a:cs typeface="Calibri" pitchFamily="34" charset="0"/>
          </a:endParaRPr>
        </a:p>
      </dgm:t>
    </dgm:pt>
    <dgm:pt modelId="{1E3C3CAF-82F7-40A9-8BA5-E64FE0076E75}" type="parTrans" cxnId="{DCF2EB0E-F9E0-4502-83C9-272686447AC3}">
      <dgm:prSet/>
      <dgm:spPr/>
      <dgm:t>
        <a:bodyPr/>
        <a:lstStyle/>
        <a:p>
          <a:endParaRPr lang="el-GR"/>
        </a:p>
      </dgm:t>
    </dgm:pt>
    <dgm:pt modelId="{843521CC-0A95-4C17-9EBD-2B36F66707F8}" type="sibTrans" cxnId="{DCF2EB0E-F9E0-4502-83C9-272686447AC3}">
      <dgm:prSet/>
      <dgm:spPr/>
      <dgm:t>
        <a:bodyPr/>
        <a:lstStyle/>
        <a:p>
          <a:endParaRPr lang="el-GR"/>
        </a:p>
      </dgm:t>
    </dgm:pt>
    <dgm:pt modelId="{40B04F29-96F2-44E3-9380-30C4F14AAF86}">
      <dgm:prSet phldrT="[Text]" custT="1"/>
      <dgm:spPr/>
      <dgm:t>
        <a:bodyPr/>
        <a:lstStyle/>
        <a:p>
          <a:endParaRPr lang="el-GR" sz="1800" dirty="0">
            <a:latin typeface="Calibri" pitchFamily="34" charset="0"/>
            <a:cs typeface="Calibri" pitchFamily="34" charset="0"/>
          </a:endParaRPr>
        </a:p>
      </dgm:t>
    </dgm:pt>
    <dgm:pt modelId="{AD1072CC-12DB-4907-836F-55EAE507E639}" type="parTrans" cxnId="{E904AD6B-D93F-40B9-B8C7-E7514FEA6765}">
      <dgm:prSet/>
      <dgm:spPr/>
      <dgm:t>
        <a:bodyPr/>
        <a:lstStyle/>
        <a:p>
          <a:endParaRPr lang="el-GR"/>
        </a:p>
      </dgm:t>
    </dgm:pt>
    <dgm:pt modelId="{8A9B3F72-03A6-42F8-8A94-1407F70B14EA}" type="sibTrans" cxnId="{E904AD6B-D93F-40B9-B8C7-E7514FEA6765}">
      <dgm:prSet/>
      <dgm:spPr/>
      <dgm:t>
        <a:bodyPr/>
        <a:lstStyle/>
        <a:p>
          <a:endParaRPr lang="el-GR"/>
        </a:p>
      </dgm:t>
    </dgm:pt>
    <dgm:pt modelId="{8E9B13C7-36B7-4494-8E84-FE59E36FE75B}" type="pres">
      <dgm:prSet presAssocID="{1DBEB424-A95B-4DD7-BAFF-5F8F75002C4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F032DA4D-AD72-4243-824B-C29F9FF1EA2D}" type="pres">
      <dgm:prSet presAssocID="{6B59907F-7A9F-4941-B396-5AC0521ABC4E}" presName="linNode" presStyleCnt="0"/>
      <dgm:spPr/>
    </dgm:pt>
    <dgm:pt modelId="{232A7429-80B6-4C70-86FD-4179B3AE64B1}" type="pres">
      <dgm:prSet presAssocID="{6B59907F-7A9F-4941-B396-5AC0521ABC4E}" presName="parentShp" presStyleLbl="node1" presStyleIdx="0" presStyleCnt="2" custScaleX="79340" custScaleY="6799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4A8072-BB3D-48AD-A742-DA574CB774F7}" type="pres">
      <dgm:prSet presAssocID="{6B59907F-7A9F-4941-B396-5AC0521ABC4E}" presName="childShp" presStyleLbl="bgAccFollowNode1" presStyleIdx="0" presStyleCnt="2" custScaleX="114877" custLinFactNeighborX="2067" custLinFactNeighborY="-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9CCC44-B074-4CE2-B6D1-A62EC2DBFE69}" type="pres">
      <dgm:prSet presAssocID="{91F1B880-2263-4E11-8A2E-1F92419216CE}" presName="spacing" presStyleCnt="0"/>
      <dgm:spPr/>
    </dgm:pt>
    <dgm:pt modelId="{024524B9-37F1-41E6-9DF8-B6773C2F4F49}" type="pres">
      <dgm:prSet presAssocID="{F0BF74F4-C1B4-4559-8868-5BE2B1E29171}" presName="linNode" presStyleCnt="0"/>
      <dgm:spPr/>
    </dgm:pt>
    <dgm:pt modelId="{69FF42E9-2D00-4321-8256-B2B16F9A34F7}" type="pres">
      <dgm:prSet presAssocID="{F0BF74F4-C1B4-4559-8868-5BE2B1E29171}" presName="parentShp" presStyleLbl="node1" presStyleIdx="1" presStyleCnt="2" custScaleX="81818" custScaleY="73591" custLinFactNeighborX="-76" custLinFactNeighborY="-22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D38E68-80EB-4124-A084-BAF93E91B984}" type="pres">
      <dgm:prSet presAssocID="{F0BF74F4-C1B4-4559-8868-5BE2B1E29171}" presName="childShp" presStyleLbl="bgAccFollowNode1" presStyleIdx="1" presStyleCnt="2" custScaleX="119987" custScaleY="107199" custLinFactNeighborX="357" custLinFactNeighborY="-285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0D0BA7F-1B2A-4FD4-A4D4-60A7B6AB7D15}" type="presOf" srcId="{F0BF74F4-C1B4-4559-8868-5BE2B1E29171}" destId="{69FF42E9-2D00-4321-8256-B2B16F9A34F7}" srcOrd="0" destOrd="0" presId="urn:microsoft.com/office/officeart/2005/8/layout/vList6"/>
    <dgm:cxn modelId="{6CE5B738-70F0-45C7-8E81-8FAD9D0D8E72}" type="presOf" srcId="{3D0BBCC2-4BA3-42C5-A939-783737974C14}" destId="{084A8072-BB3D-48AD-A742-DA574CB774F7}" srcOrd="0" destOrd="2" presId="urn:microsoft.com/office/officeart/2005/8/layout/vList6"/>
    <dgm:cxn modelId="{4A70250A-1251-4303-96BE-FCAD36140EA2}" type="presOf" srcId="{1DBEB424-A95B-4DD7-BAFF-5F8F75002C4C}" destId="{8E9B13C7-36B7-4494-8E84-FE59E36FE75B}" srcOrd="0" destOrd="0" presId="urn:microsoft.com/office/officeart/2005/8/layout/vList6"/>
    <dgm:cxn modelId="{B3370649-13E8-4F22-8D7B-65166889E812}" srcId="{F0BF74F4-C1B4-4559-8868-5BE2B1E29171}" destId="{37848BB3-2856-4286-AAD5-76C94973D4CB}" srcOrd="2" destOrd="0" parTransId="{D38C5C59-C1D8-4278-8ED5-206344561BEE}" sibTransId="{81F9A7AF-92D0-4DF3-B8E7-0334E4B69EE7}"/>
    <dgm:cxn modelId="{9D879579-4967-40EB-906F-CE6B5657414C}" type="presOf" srcId="{3F693282-BCD3-471D-8658-18C2980F2224}" destId="{9ED38E68-80EB-4124-A084-BAF93E91B984}" srcOrd="0" destOrd="1" presId="urn:microsoft.com/office/officeart/2005/8/layout/vList6"/>
    <dgm:cxn modelId="{93AC4D33-D5C2-4AD6-BFD0-25B1F0A3FA7B}" type="presOf" srcId="{37848BB3-2856-4286-AAD5-76C94973D4CB}" destId="{9ED38E68-80EB-4124-A084-BAF93E91B984}" srcOrd="0" destOrd="2" presId="urn:microsoft.com/office/officeart/2005/8/layout/vList6"/>
    <dgm:cxn modelId="{BA2BFD9C-B6AA-44B3-B29B-3F0EF38A88B5}" type="presOf" srcId="{8FC68302-0ECA-4351-97E1-E989F271BA8D}" destId="{9ED38E68-80EB-4124-A084-BAF93E91B984}" srcOrd="0" destOrd="4" presId="urn:microsoft.com/office/officeart/2005/8/layout/vList6"/>
    <dgm:cxn modelId="{784D1033-D7AC-445A-B043-3490BA24EF91}" srcId="{6B59907F-7A9F-4941-B396-5AC0521ABC4E}" destId="{941A9150-B4F2-409D-96D8-193B758258E1}" srcOrd="1" destOrd="0" parTransId="{47EA25C3-16C6-41F7-9CF1-93CC11658505}" sibTransId="{EE87C7A7-2B80-4E0B-B435-6B3DF567A910}"/>
    <dgm:cxn modelId="{92C4405F-5178-4001-90FC-ACB8201F6CE4}" srcId="{1DBEB424-A95B-4DD7-BAFF-5F8F75002C4C}" destId="{F0BF74F4-C1B4-4559-8868-5BE2B1E29171}" srcOrd="1" destOrd="0" parTransId="{3B08AB38-AEDC-402A-9D4A-FA467899C95C}" sibTransId="{15338515-B3FC-4233-B4BD-56DA2446483A}"/>
    <dgm:cxn modelId="{E904AD6B-D93F-40B9-B8C7-E7514FEA6765}" srcId="{F0BF74F4-C1B4-4559-8868-5BE2B1E29171}" destId="{40B04F29-96F2-44E3-9380-30C4F14AAF86}" srcOrd="3" destOrd="0" parTransId="{AD1072CC-12DB-4907-836F-55EAE507E639}" sibTransId="{8A9B3F72-03A6-42F8-8A94-1407F70B14EA}"/>
    <dgm:cxn modelId="{040D631C-2F83-43B1-B044-F6254AFCE59D}" srcId="{6B59907F-7A9F-4941-B396-5AC0521ABC4E}" destId="{3D0BBCC2-4BA3-42C5-A939-783737974C14}" srcOrd="2" destOrd="0" parTransId="{67A30B9A-D839-46D0-8477-336BA51F9E57}" sibTransId="{C84FE49B-BAD0-4EEF-9DB9-9BCA40DB4EFB}"/>
    <dgm:cxn modelId="{C6C0E4B6-69C3-4170-A130-9D042A6020D3}" type="presOf" srcId="{F6D820D8-95BF-40B1-A69A-0683A5923D0B}" destId="{9ED38E68-80EB-4124-A084-BAF93E91B984}" srcOrd="0" destOrd="0" presId="urn:microsoft.com/office/officeart/2005/8/layout/vList6"/>
    <dgm:cxn modelId="{F44995B6-56EB-459D-8D4A-5FA64FD44EAD}" srcId="{F0BF74F4-C1B4-4559-8868-5BE2B1E29171}" destId="{8FC68302-0ECA-4351-97E1-E989F271BA8D}" srcOrd="4" destOrd="0" parTransId="{31472C1A-F0C4-4D4D-98BB-97D069DE0DBE}" sibTransId="{60B12277-259A-4FF0-A366-24DBC59A6AC1}"/>
    <dgm:cxn modelId="{DBCD1668-A268-4118-8FE1-552FA5AED392}" type="presOf" srcId="{9BE0C4A6-2296-4990-9B4A-E8817A34EE6B}" destId="{084A8072-BB3D-48AD-A742-DA574CB774F7}" srcOrd="0" destOrd="0" presId="urn:microsoft.com/office/officeart/2005/8/layout/vList6"/>
    <dgm:cxn modelId="{84CAD91A-A4DA-4C51-9420-A1B3AFAF12E4}" srcId="{6B59907F-7A9F-4941-B396-5AC0521ABC4E}" destId="{9BE0C4A6-2296-4990-9B4A-E8817A34EE6B}" srcOrd="0" destOrd="0" parTransId="{00B0BBE9-DD6E-40BA-BBD2-C1156EAD91E9}" sibTransId="{EA70CCD5-5EE5-4382-97D5-6C200A71DDFE}"/>
    <dgm:cxn modelId="{CDF03FC2-6C27-4A07-8BE2-54A17148A367}" srcId="{F0BF74F4-C1B4-4559-8868-5BE2B1E29171}" destId="{F6D820D8-95BF-40B1-A69A-0683A5923D0B}" srcOrd="0" destOrd="0" parTransId="{E219C3CF-A3F5-465E-9307-3BAB929C74EF}" sibTransId="{BCD27015-A4E4-4C57-AAA3-04368B587757}"/>
    <dgm:cxn modelId="{F9A775DA-D15E-42E1-A7C6-29590A9414C5}" type="presOf" srcId="{40B04F29-96F2-44E3-9380-30C4F14AAF86}" destId="{9ED38E68-80EB-4124-A084-BAF93E91B984}" srcOrd="0" destOrd="3" presId="urn:microsoft.com/office/officeart/2005/8/layout/vList6"/>
    <dgm:cxn modelId="{0AD1B345-5D96-4306-AE23-ADA9F2F2263C}" srcId="{1DBEB424-A95B-4DD7-BAFF-5F8F75002C4C}" destId="{6B59907F-7A9F-4941-B396-5AC0521ABC4E}" srcOrd="0" destOrd="0" parTransId="{F306C835-C623-498A-965B-F0721D62C6B7}" sibTransId="{91F1B880-2263-4E11-8A2E-1F92419216CE}"/>
    <dgm:cxn modelId="{6643F401-977D-4619-990B-7EA405F5F673}" type="presOf" srcId="{6B59907F-7A9F-4941-B396-5AC0521ABC4E}" destId="{232A7429-80B6-4C70-86FD-4179B3AE64B1}" srcOrd="0" destOrd="0" presId="urn:microsoft.com/office/officeart/2005/8/layout/vList6"/>
    <dgm:cxn modelId="{9FFB2D0B-F259-42CE-A5F2-8689A5FE39F9}" type="presOf" srcId="{941A9150-B4F2-409D-96D8-193B758258E1}" destId="{084A8072-BB3D-48AD-A742-DA574CB774F7}" srcOrd="0" destOrd="1" presId="urn:microsoft.com/office/officeart/2005/8/layout/vList6"/>
    <dgm:cxn modelId="{DCF2EB0E-F9E0-4502-83C9-272686447AC3}" srcId="{F0BF74F4-C1B4-4559-8868-5BE2B1E29171}" destId="{3F693282-BCD3-471D-8658-18C2980F2224}" srcOrd="1" destOrd="0" parTransId="{1E3C3CAF-82F7-40A9-8BA5-E64FE0076E75}" sibTransId="{843521CC-0A95-4C17-9EBD-2B36F66707F8}"/>
    <dgm:cxn modelId="{91653EF1-279A-4655-85FC-6FB7EF39122D}" type="presParOf" srcId="{8E9B13C7-36B7-4494-8E84-FE59E36FE75B}" destId="{F032DA4D-AD72-4243-824B-C29F9FF1EA2D}" srcOrd="0" destOrd="0" presId="urn:microsoft.com/office/officeart/2005/8/layout/vList6"/>
    <dgm:cxn modelId="{26522F57-6244-45F1-A087-619595540084}" type="presParOf" srcId="{F032DA4D-AD72-4243-824B-C29F9FF1EA2D}" destId="{232A7429-80B6-4C70-86FD-4179B3AE64B1}" srcOrd="0" destOrd="0" presId="urn:microsoft.com/office/officeart/2005/8/layout/vList6"/>
    <dgm:cxn modelId="{74229C35-7F01-4D1C-BEB9-9A0FDE60A8F3}" type="presParOf" srcId="{F032DA4D-AD72-4243-824B-C29F9FF1EA2D}" destId="{084A8072-BB3D-48AD-A742-DA574CB774F7}" srcOrd="1" destOrd="0" presId="urn:microsoft.com/office/officeart/2005/8/layout/vList6"/>
    <dgm:cxn modelId="{13886F24-182F-4B72-9E54-FBFC84ABE9D5}" type="presParOf" srcId="{8E9B13C7-36B7-4494-8E84-FE59E36FE75B}" destId="{929CCC44-B074-4CE2-B6D1-A62EC2DBFE69}" srcOrd="1" destOrd="0" presId="urn:microsoft.com/office/officeart/2005/8/layout/vList6"/>
    <dgm:cxn modelId="{20ACFCB0-C1FD-4426-B0CE-C6940BE502A3}" type="presParOf" srcId="{8E9B13C7-36B7-4494-8E84-FE59E36FE75B}" destId="{024524B9-37F1-41E6-9DF8-B6773C2F4F49}" srcOrd="2" destOrd="0" presId="urn:microsoft.com/office/officeart/2005/8/layout/vList6"/>
    <dgm:cxn modelId="{80D33F1C-305F-411A-9701-A93C7E53E771}" type="presParOf" srcId="{024524B9-37F1-41E6-9DF8-B6773C2F4F49}" destId="{69FF42E9-2D00-4321-8256-B2B16F9A34F7}" srcOrd="0" destOrd="0" presId="urn:microsoft.com/office/officeart/2005/8/layout/vList6"/>
    <dgm:cxn modelId="{262A23A1-1A17-4D02-949F-78B105A8FD8F}" type="presParOf" srcId="{024524B9-37F1-41E6-9DF8-B6773C2F4F49}" destId="{9ED38E68-80EB-4124-A084-BAF93E91B98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3D20F-F7EE-4042-8F95-E995D9B48FB7}">
      <dsp:nvSpPr>
        <dsp:cNvPr id="0" name=""/>
        <dsp:cNvSpPr/>
      </dsp:nvSpPr>
      <dsp:spPr>
        <a:xfrm>
          <a:off x="3401435" y="-1889"/>
          <a:ext cx="2291199" cy="1072924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+mj-lt"/>
            </a:rPr>
            <a:t>Διατήρηση της</a:t>
          </a:r>
          <a:r>
            <a:rPr lang="en-US" sz="1800" kern="1200" dirty="0" smtClean="0">
              <a:latin typeface="+mj-lt"/>
            </a:rPr>
            <a:t> </a:t>
          </a:r>
          <a:r>
            <a:rPr lang="el-GR" sz="1800" kern="1200" dirty="0" smtClean="0">
              <a:latin typeface="+mj-lt"/>
            </a:rPr>
            <a:t>υπολειπόμενης νεφρικής λειτουργίας</a:t>
          </a:r>
          <a:endParaRPr lang="el-GR" sz="1800" kern="1200" dirty="0">
            <a:latin typeface="+mj-lt"/>
          </a:endParaRPr>
        </a:p>
      </dsp:txBody>
      <dsp:txXfrm>
        <a:off x="3453811" y="50487"/>
        <a:ext cx="2186447" cy="968172"/>
      </dsp:txXfrm>
    </dsp:sp>
    <dsp:sp modelId="{48F6A624-37AD-47B5-8ED7-D1E840F1D018}">
      <dsp:nvSpPr>
        <dsp:cNvPr id="0" name=""/>
        <dsp:cNvSpPr/>
      </dsp:nvSpPr>
      <dsp:spPr>
        <a:xfrm>
          <a:off x="2426919" y="534572"/>
          <a:ext cx="4240233" cy="4240233"/>
        </a:xfrm>
        <a:custGeom>
          <a:avLst/>
          <a:gdLst/>
          <a:ahLst/>
          <a:cxnLst/>
          <a:rect l="0" t="0" r="0" b="0"/>
          <a:pathLst>
            <a:path>
              <a:moveTo>
                <a:pt x="3272805" y="340733"/>
              </a:moveTo>
              <a:arcTo wR="2120116" hR="2120116" stAng="18176116" swAng="13496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B00BE-8728-4AAF-BFC2-283D1E769B89}">
      <dsp:nvSpPr>
        <dsp:cNvPr id="0" name=""/>
        <dsp:cNvSpPr/>
      </dsp:nvSpPr>
      <dsp:spPr>
        <a:xfrm>
          <a:off x="5440945" y="1458650"/>
          <a:ext cx="2244882" cy="108177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+mj-lt"/>
            </a:rPr>
            <a:t>Επιβράδυνση του ρυθμού έκπτωσής της</a:t>
          </a:r>
          <a:endParaRPr lang="el-GR" sz="1800" kern="1200" dirty="0">
            <a:latin typeface="+mj-lt"/>
          </a:endParaRPr>
        </a:p>
      </dsp:txBody>
      <dsp:txXfrm>
        <a:off x="5493753" y="1511458"/>
        <a:ext cx="2139266" cy="976156"/>
      </dsp:txXfrm>
    </dsp:sp>
    <dsp:sp modelId="{8FF947FF-FEDC-450E-BF1C-74064ECCC867}">
      <dsp:nvSpPr>
        <dsp:cNvPr id="0" name=""/>
        <dsp:cNvSpPr/>
      </dsp:nvSpPr>
      <dsp:spPr>
        <a:xfrm>
          <a:off x="2445439" y="722182"/>
          <a:ext cx="4240233" cy="4240233"/>
        </a:xfrm>
        <a:custGeom>
          <a:avLst/>
          <a:gdLst/>
          <a:ahLst/>
          <a:cxnLst/>
          <a:rect l="0" t="0" r="0" b="0"/>
          <a:pathLst>
            <a:path>
              <a:moveTo>
                <a:pt x="4219949" y="1827545"/>
              </a:moveTo>
              <a:arcTo wR="2120116" hR="2120116" stAng="21124080" swAng="15060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02AF0-27AF-4598-8B64-E8F7FAF3BDA6}">
      <dsp:nvSpPr>
        <dsp:cNvPr id="0" name=""/>
        <dsp:cNvSpPr/>
      </dsp:nvSpPr>
      <dsp:spPr>
        <a:xfrm>
          <a:off x="5129937" y="3477113"/>
          <a:ext cx="2283439" cy="10895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+mj-lt"/>
            </a:rPr>
            <a:t>Φυσιολογική αύξηση και ανάπτυξη του παιδιού</a:t>
          </a:r>
          <a:endParaRPr lang="el-GR" sz="1800" kern="1200" dirty="0">
            <a:latin typeface="+mj-lt"/>
          </a:endParaRPr>
        </a:p>
      </dsp:txBody>
      <dsp:txXfrm>
        <a:off x="5183124" y="3530300"/>
        <a:ext cx="2177065" cy="983176"/>
      </dsp:txXfrm>
    </dsp:sp>
    <dsp:sp modelId="{73D56FEB-F3B9-4358-A117-0E2776F6CCB7}">
      <dsp:nvSpPr>
        <dsp:cNvPr id="0" name=""/>
        <dsp:cNvSpPr/>
      </dsp:nvSpPr>
      <dsp:spPr>
        <a:xfrm>
          <a:off x="2393144" y="648708"/>
          <a:ext cx="4240233" cy="4240233"/>
        </a:xfrm>
        <a:custGeom>
          <a:avLst/>
          <a:gdLst/>
          <a:ahLst/>
          <a:cxnLst/>
          <a:rect l="0" t="0" r="0" b="0"/>
          <a:pathLst>
            <a:path>
              <a:moveTo>
                <a:pt x="3224969" y="3929589"/>
              </a:moveTo>
              <a:arcTo wR="2120116" hR="2120116" stAng="3515521" swAng="37046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948E2-C7A9-46C3-ABDE-E99C53D3EF49}">
      <dsp:nvSpPr>
        <dsp:cNvPr id="0" name=""/>
        <dsp:cNvSpPr/>
      </dsp:nvSpPr>
      <dsp:spPr>
        <a:xfrm>
          <a:off x="1475656" y="3456386"/>
          <a:ext cx="2605196" cy="113099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+mj-lt"/>
            </a:rPr>
            <a:t>Έγκαιρη αντιμετώπιση συμπτωμάτων και μεταβολικών διαταραχών</a:t>
          </a:r>
          <a:endParaRPr lang="el-GR" sz="1800" kern="1200" dirty="0">
            <a:latin typeface="+mj-lt"/>
          </a:endParaRPr>
        </a:p>
      </dsp:txBody>
      <dsp:txXfrm>
        <a:off x="1530867" y="3511597"/>
        <a:ext cx="2494774" cy="1020573"/>
      </dsp:txXfrm>
    </dsp:sp>
    <dsp:sp modelId="{63E90BCE-153D-4589-81F7-BCCF78BF8B44}">
      <dsp:nvSpPr>
        <dsp:cNvPr id="0" name=""/>
        <dsp:cNvSpPr/>
      </dsp:nvSpPr>
      <dsp:spPr>
        <a:xfrm>
          <a:off x="2393843" y="810188"/>
          <a:ext cx="4240233" cy="4240233"/>
        </a:xfrm>
        <a:custGeom>
          <a:avLst/>
          <a:gdLst/>
          <a:ahLst/>
          <a:cxnLst/>
          <a:rect l="0" t="0" r="0" b="0"/>
          <a:pathLst>
            <a:path>
              <a:moveTo>
                <a:pt x="64052" y="2637314"/>
              </a:moveTo>
              <a:arcTo wR="2120116" hR="2120116" stAng="9952820" swAng="14681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603D8-7720-45B4-B617-BE385EBF3FE8}">
      <dsp:nvSpPr>
        <dsp:cNvPr id="0" name=""/>
        <dsp:cNvSpPr/>
      </dsp:nvSpPr>
      <dsp:spPr>
        <a:xfrm>
          <a:off x="1387180" y="1458650"/>
          <a:ext cx="2287009" cy="108177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+mj-lt"/>
            </a:rPr>
            <a:t>Αποφυγή</a:t>
          </a:r>
          <a:r>
            <a:rPr lang="en-US" sz="1800" kern="1200" dirty="0" smtClean="0">
              <a:latin typeface="+mj-lt"/>
            </a:rPr>
            <a:t> </a:t>
          </a:r>
          <a:r>
            <a:rPr lang="el-GR" sz="1800" kern="1200" dirty="0" smtClean="0">
              <a:latin typeface="+mj-lt"/>
            </a:rPr>
            <a:t>επεισοδίων Οξείας Νεφρικής Βλάβης (ΟΝΒ)</a:t>
          </a:r>
          <a:endParaRPr lang="el-GR" sz="1800" kern="1200" dirty="0">
            <a:latin typeface="+mj-lt"/>
          </a:endParaRPr>
        </a:p>
      </dsp:txBody>
      <dsp:txXfrm>
        <a:off x="1439988" y="1511458"/>
        <a:ext cx="2181393" cy="976156"/>
      </dsp:txXfrm>
    </dsp:sp>
    <dsp:sp modelId="{2253459A-D8E5-418E-92DC-E27479F584EA}">
      <dsp:nvSpPr>
        <dsp:cNvPr id="0" name=""/>
        <dsp:cNvSpPr/>
      </dsp:nvSpPr>
      <dsp:spPr>
        <a:xfrm>
          <a:off x="2426919" y="534572"/>
          <a:ext cx="4240233" cy="4240233"/>
        </a:xfrm>
        <a:custGeom>
          <a:avLst/>
          <a:gdLst/>
          <a:ahLst/>
          <a:cxnLst/>
          <a:rect l="0" t="0" r="0" b="0"/>
          <a:pathLst>
            <a:path>
              <a:moveTo>
                <a:pt x="374350" y="917122"/>
              </a:moveTo>
              <a:arcTo wR="2120116" hR="2120116" stAng="12874225" swAng="13496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1712E-57A1-4425-A889-18E6567F4AFA}">
      <dsp:nvSpPr>
        <dsp:cNvPr id="0" name=""/>
        <dsp:cNvSpPr/>
      </dsp:nvSpPr>
      <dsp:spPr>
        <a:xfrm>
          <a:off x="0" y="72007"/>
          <a:ext cx="8136904" cy="5036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latin typeface="+mj-lt"/>
            </a:rPr>
            <a:t>Αποφυγή επεισοδίων Οξείας Νεφρικής Βλάβης (ΟΝΒ)</a:t>
          </a:r>
          <a:endParaRPr lang="el-GR" sz="2100" kern="1200" dirty="0">
            <a:latin typeface="+mj-lt"/>
          </a:endParaRPr>
        </a:p>
      </dsp:txBody>
      <dsp:txXfrm>
        <a:off x="24588" y="96595"/>
        <a:ext cx="8087728" cy="454509"/>
      </dsp:txXfrm>
    </dsp:sp>
    <dsp:sp modelId="{2DBB5EAD-ECB7-4BF8-BF60-2BC770367D51}">
      <dsp:nvSpPr>
        <dsp:cNvPr id="0" name=""/>
        <dsp:cNvSpPr/>
      </dsp:nvSpPr>
      <dsp:spPr>
        <a:xfrm>
          <a:off x="0" y="581891"/>
          <a:ext cx="8136904" cy="5036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err="1" smtClean="0">
              <a:latin typeface="+mj-lt"/>
            </a:rPr>
            <a:t>Νεφροπροστασία</a:t>
          </a:r>
          <a:r>
            <a:rPr lang="el-GR" sz="2100" kern="1200" dirty="0" smtClean="0">
              <a:latin typeface="+mj-lt"/>
            </a:rPr>
            <a:t> (επιβράδυνση ρυθμού έκπτωσης)</a:t>
          </a:r>
          <a:endParaRPr lang="el-GR" sz="2100" kern="1200" dirty="0">
            <a:latin typeface="+mj-lt"/>
          </a:endParaRPr>
        </a:p>
      </dsp:txBody>
      <dsp:txXfrm>
        <a:off x="24588" y="606479"/>
        <a:ext cx="8087728" cy="454509"/>
      </dsp:txXfrm>
    </dsp:sp>
    <dsp:sp modelId="{ED3E6C02-00BC-4EC1-ADDF-B898B05029E0}">
      <dsp:nvSpPr>
        <dsp:cNvPr id="0" name=""/>
        <dsp:cNvSpPr/>
      </dsp:nvSpPr>
      <dsp:spPr>
        <a:xfrm>
          <a:off x="0" y="1080122"/>
          <a:ext cx="8136904" cy="5036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latin typeface="+mj-lt"/>
            </a:rPr>
            <a:t>Δίαιτα</a:t>
          </a:r>
          <a:endParaRPr lang="el-GR" sz="2100" kern="1200" dirty="0">
            <a:latin typeface="+mj-lt"/>
          </a:endParaRPr>
        </a:p>
      </dsp:txBody>
      <dsp:txXfrm>
        <a:off x="24588" y="1104710"/>
        <a:ext cx="8087728" cy="454509"/>
      </dsp:txXfrm>
    </dsp:sp>
    <dsp:sp modelId="{A8A180EB-4BD2-4330-8E05-28D623665833}">
      <dsp:nvSpPr>
        <dsp:cNvPr id="0" name=""/>
        <dsp:cNvSpPr/>
      </dsp:nvSpPr>
      <dsp:spPr>
        <a:xfrm>
          <a:off x="0" y="1584177"/>
          <a:ext cx="8136904" cy="5036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latin typeface="+mj-lt"/>
            </a:rPr>
            <a:t>Υγρά και ηλεκτρολύτες</a:t>
          </a:r>
          <a:endParaRPr lang="el-GR" sz="2100" kern="1200" dirty="0">
            <a:latin typeface="+mj-lt"/>
          </a:endParaRPr>
        </a:p>
      </dsp:txBody>
      <dsp:txXfrm>
        <a:off x="24588" y="1608765"/>
        <a:ext cx="8087728" cy="454509"/>
      </dsp:txXfrm>
    </dsp:sp>
    <dsp:sp modelId="{70EB4F51-5D87-41CA-8882-BD82F82F8AFB}">
      <dsp:nvSpPr>
        <dsp:cNvPr id="0" name=""/>
        <dsp:cNvSpPr/>
      </dsp:nvSpPr>
      <dsp:spPr>
        <a:xfrm>
          <a:off x="0" y="2088232"/>
          <a:ext cx="8136904" cy="5036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err="1" smtClean="0">
              <a:latin typeface="+mj-lt"/>
            </a:rPr>
            <a:t>Οξεοβασική</a:t>
          </a:r>
          <a:r>
            <a:rPr lang="el-GR" sz="2100" kern="1200" dirty="0" smtClean="0">
              <a:latin typeface="+mj-lt"/>
            </a:rPr>
            <a:t> ισορροπία</a:t>
          </a:r>
          <a:endParaRPr lang="el-GR" sz="2100" kern="1200" dirty="0">
            <a:latin typeface="+mj-lt"/>
          </a:endParaRPr>
        </a:p>
      </dsp:txBody>
      <dsp:txXfrm>
        <a:off x="24588" y="2112820"/>
        <a:ext cx="8087728" cy="454509"/>
      </dsp:txXfrm>
    </dsp:sp>
    <dsp:sp modelId="{7666EE19-F757-4D87-B2E0-BC925E24BC8B}">
      <dsp:nvSpPr>
        <dsp:cNvPr id="0" name=""/>
        <dsp:cNvSpPr/>
      </dsp:nvSpPr>
      <dsp:spPr>
        <a:xfrm>
          <a:off x="0" y="2592287"/>
          <a:ext cx="8136904" cy="5036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latin typeface="+mj-lt"/>
            </a:rPr>
            <a:t>Νεφρική </a:t>
          </a:r>
          <a:r>
            <a:rPr lang="el-GR" sz="2100" kern="1200" dirty="0" err="1" smtClean="0">
              <a:latin typeface="+mj-lt"/>
            </a:rPr>
            <a:t>οστεοδυστροφία</a:t>
          </a:r>
          <a:endParaRPr lang="el-GR" sz="2100" kern="1200" dirty="0">
            <a:latin typeface="+mj-lt"/>
          </a:endParaRPr>
        </a:p>
      </dsp:txBody>
      <dsp:txXfrm>
        <a:off x="24588" y="2616875"/>
        <a:ext cx="8087728" cy="454509"/>
      </dsp:txXfrm>
    </dsp:sp>
    <dsp:sp modelId="{B0306133-4F58-4019-89DE-A1585D26BCA7}">
      <dsp:nvSpPr>
        <dsp:cNvPr id="0" name=""/>
        <dsp:cNvSpPr/>
      </dsp:nvSpPr>
      <dsp:spPr>
        <a:xfrm>
          <a:off x="0" y="3096343"/>
          <a:ext cx="8136904" cy="5036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latin typeface="+mj-lt"/>
            </a:rPr>
            <a:t>Αναιμία</a:t>
          </a:r>
          <a:endParaRPr lang="el-GR" sz="2100" kern="1200" dirty="0">
            <a:latin typeface="+mj-lt"/>
          </a:endParaRPr>
        </a:p>
      </dsp:txBody>
      <dsp:txXfrm>
        <a:off x="24588" y="3120931"/>
        <a:ext cx="8087728" cy="454509"/>
      </dsp:txXfrm>
    </dsp:sp>
    <dsp:sp modelId="{60747D69-2524-463E-8503-764946184885}">
      <dsp:nvSpPr>
        <dsp:cNvPr id="0" name=""/>
        <dsp:cNvSpPr/>
      </dsp:nvSpPr>
      <dsp:spPr>
        <a:xfrm>
          <a:off x="0" y="3600398"/>
          <a:ext cx="8136904" cy="5036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latin typeface="+mj-lt"/>
            </a:rPr>
            <a:t>Υπέρταση</a:t>
          </a:r>
          <a:endParaRPr lang="el-GR" sz="2100" kern="1200" dirty="0">
            <a:latin typeface="+mj-lt"/>
          </a:endParaRPr>
        </a:p>
      </dsp:txBody>
      <dsp:txXfrm>
        <a:off x="24588" y="3624986"/>
        <a:ext cx="8087728" cy="454509"/>
      </dsp:txXfrm>
    </dsp:sp>
    <dsp:sp modelId="{F5CA68B5-96CC-488E-BA3F-2AF10D01DEE8}">
      <dsp:nvSpPr>
        <dsp:cNvPr id="0" name=""/>
        <dsp:cNvSpPr/>
      </dsp:nvSpPr>
      <dsp:spPr>
        <a:xfrm>
          <a:off x="0" y="4104458"/>
          <a:ext cx="8136904" cy="5036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latin typeface="+mj-lt"/>
            </a:rPr>
            <a:t>Αύξηση και Ανάπτυξη</a:t>
          </a:r>
        </a:p>
      </dsp:txBody>
      <dsp:txXfrm>
        <a:off x="24588" y="4129046"/>
        <a:ext cx="8087728" cy="454509"/>
      </dsp:txXfrm>
    </dsp:sp>
    <dsp:sp modelId="{042586CF-67C1-4374-8BB5-E04CF8D80D29}">
      <dsp:nvSpPr>
        <dsp:cNvPr id="0" name=""/>
        <dsp:cNvSpPr/>
      </dsp:nvSpPr>
      <dsp:spPr>
        <a:xfrm>
          <a:off x="0" y="4608513"/>
          <a:ext cx="8136904" cy="5036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latin typeface="+mj-lt"/>
            </a:rPr>
            <a:t>Αντιμετώπιση ΤΣΧΝΝ</a:t>
          </a:r>
          <a:endParaRPr lang="el-GR" sz="2100" kern="1200" dirty="0">
            <a:latin typeface="+mj-lt"/>
          </a:endParaRPr>
        </a:p>
      </dsp:txBody>
      <dsp:txXfrm>
        <a:off x="24588" y="4633101"/>
        <a:ext cx="8087728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01999-E759-4289-B05A-7DCBCF0A7185}">
      <dsp:nvSpPr>
        <dsp:cNvPr id="0" name=""/>
        <dsp:cNvSpPr/>
      </dsp:nvSpPr>
      <dsp:spPr>
        <a:xfrm>
          <a:off x="2467614" y="1752139"/>
          <a:ext cx="4159737" cy="183148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err="1" smtClean="0">
              <a:latin typeface="+mj-lt"/>
            </a:rPr>
            <a:t>Νεφροπροστασία</a:t>
          </a:r>
          <a:endParaRPr lang="el-GR" sz="2800" kern="1200" dirty="0">
            <a:latin typeface="+mj-lt"/>
          </a:endParaRPr>
        </a:p>
      </dsp:txBody>
      <dsp:txXfrm>
        <a:off x="3076793" y="2020353"/>
        <a:ext cx="2941379" cy="1295052"/>
      </dsp:txXfrm>
    </dsp:sp>
    <dsp:sp modelId="{0CC55567-B1B9-4F98-B360-283CA00EC758}">
      <dsp:nvSpPr>
        <dsp:cNvPr id="0" name=""/>
        <dsp:cNvSpPr/>
      </dsp:nvSpPr>
      <dsp:spPr>
        <a:xfrm rot="12315972">
          <a:off x="1150610" y="1299842"/>
          <a:ext cx="1968675" cy="4587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BDA96-C4A9-4D7E-9F69-5946019B20B7}">
      <dsp:nvSpPr>
        <dsp:cNvPr id="0" name=""/>
        <dsp:cNvSpPr/>
      </dsp:nvSpPr>
      <dsp:spPr>
        <a:xfrm>
          <a:off x="11183" y="432055"/>
          <a:ext cx="2467186" cy="13540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+mj-lt"/>
            </a:rPr>
            <a:t>Θεωρία αντιμετώπισης </a:t>
          </a:r>
          <a:r>
            <a:rPr lang="el-GR" sz="2000" i="0" kern="1200" dirty="0" smtClean="0">
              <a:latin typeface="+mj-lt"/>
            </a:rPr>
            <a:t>πολλ</a:t>
          </a:r>
          <a:r>
            <a:rPr lang="el-GR" sz="2000" kern="1200" dirty="0" smtClean="0">
              <a:latin typeface="+mj-lt"/>
            </a:rPr>
            <a:t>απλών παραγόντων κινδύνου</a:t>
          </a:r>
          <a:endParaRPr lang="el-GR" sz="2000" kern="1200" dirty="0">
            <a:latin typeface="+mj-lt"/>
          </a:endParaRPr>
        </a:p>
      </dsp:txBody>
      <dsp:txXfrm>
        <a:off x="50842" y="471714"/>
        <a:ext cx="2387868" cy="1274732"/>
      </dsp:txXfrm>
    </dsp:sp>
    <dsp:sp modelId="{F10A0218-377B-4BFC-A0F7-76D4551F2F8A}">
      <dsp:nvSpPr>
        <dsp:cNvPr id="0" name=""/>
        <dsp:cNvSpPr/>
      </dsp:nvSpPr>
      <dsp:spPr>
        <a:xfrm rot="16200000">
          <a:off x="3982517" y="892033"/>
          <a:ext cx="1129930" cy="4587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291D9-2176-4E8D-9AD2-55425650AEE3}">
      <dsp:nvSpPr>
        <dsp:cNvPr id="0" name=""/>
        <dsp:cNvSpPr/>
      </dsp:nvSpPr>
      <dsp:spPr>
        <a:xfrm>
          <a:off x="3454513" y="-55228"/>
          <a:ext cx="2185939" cy="12233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+mj-lt"/>
            </a:rPr>
            <a:t>Μείωση της </a:t>
          </a:r>
          <a:r>
            <a:rPr lang="el-GR" sz="2000" kern="1200" dirty="0" err="1" smtClean="0">
              <a:latin typeface="+mj-lt"/>
            </a:rPr>
            <a:t>πρωτεϊνουρίας</a:t>
          </a:r>
          <a:endParaRPr lang="el-GR" sz="2000" kern="1200" dirty="0">
            <a:latin typeface="+mj-lt"/>
          </a:endParaRPr>
        </a:p>
      </dsp:txBody>
      <dsp:txXfrm>
        <a:off x="3490344" y="-19397"/>
        <a:ext cx="2114277" cy="1151685"/>
      </dsp:txXfrm>
    </dsp:sp>
    <dsp:sp modelId="{9DCBAF43-9A28-474B-AC39-F80BB8D9873F}">
      <dsp:nvSpPr>
        <dsp:cNvPr id="0" name=""/>
        <dsp:cNvSpPr/>
      </dsp:nvSpPr>
      <dsp:spPr>
        <a:xfrm rot="20082084">
          <a:off x="5973545" y="1337604"/>
          <a:ext cx="1806104" cy="4587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09F87-95E3-4131-B9C2-C2411C321D20}">
      <dsp:nvSpPr>
        <dsp:cNvPr id="0" name=""/>
        <dsp:cNvSpPr/>
      </dsp:nvSpPr>
      <dsp:spPr>
        <a:xfrm>
          <a:off x="6589925" y="576062"/>
          <a:ext cx="2206231" cy="12100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+mj-lt"/>
            </a:rPr>
            <a:t>Ρύθμιση της ΑΠ</a:t>
          </a:r>
          <a:endParaRPr lang="el-GR" sz="2000" kern="1200" dirty="0">
            <a:latin typeface="+mj-lt"/>
          </a:endParaRPr>
        </a:p>
      </dsp:txBody>
      <dsp:txXfrm>
        <a:off x="6625365" y="611502"/>
        <a:ext cx="2135351" cy="1139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CC084-3E97-455D-A91B-3C1C0BCF9A30}">
      <dsp:nvSpPr>
        <dsp:cNvPr id="0" name=""/>
        <dsp:cNvSpPr/>
      </dsp:nvSpPr>
      <dsp:spPr>
        <a:xfrm>
          <a:off x="3888437" y="3096351"/>
          <a:ext cx="2503827" cy="253751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latin typeface="+mj-lt"/>
            </a:rPr>
            <a:t>Χορήγηση δραστικών παραγώγων της </a:t>
          </a:r>
          <a:r>
            <a:rPr lang="el-GR" sz="1700" b="1" u="sng" kern="1200" dirty="0" smtClean="0">
              <a:latin typeface="+mj-lt"/>
            </a:rPr>
            <a:t>Βιταμίνης </a:t>
          </a:r>
          <a:r>
            <a:rPr lang="en-US" sz="1700" b="1" u="sng" kern="1200" dirty="0" smtClean="0">
              <a:latin typeface="+mj-lt"/>
            </a:rPr>
            <a:t>D</a:t>
          </a:r>
          <a:endParaRPr lang="el-GR" sz="1700" b="1" u="sng" kern="1200" dirty="0">
            <a:latin typeface="+mj-lt"/>
          </a:endParaRPr>
        </a:p>
      </dsp:txBody>
      <dsp:txXfrm>
        <a:off x="4391818" y="3688513"/>
        <a:ext cx="1497065" cy="1308662"/>
      </dsp:txXfrm>
    </dsp:sp>
    <dsp:sp modelId="{105F3A61-47D4-47C4-9E71-FC71217FE79E}">
      <dsp:nvSpPr>
        <dsp:cNvPr id="0" name=""/>
        <dsp:cNvSpPr/>
      </dsp:nvSpPr>
      <dsp:spPr>
        <a:xfrm>
          <a:off x="1584172" y="2007092"/>
          <a:ext cx="2376060" cy="237606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700" kern="1200" dirty="0" smtClean="0">
              <a:latin typeface="+mj-lt"/>
            </a:rPr>
            <a:t>Μείωση του </a:t>
          </a:r>
          <a:r>
            <a:rPr lang="el-GR" sz="1700" b="1" u="sng" kern="1200" dirty="0" smtClean="0">
              <a:latin typeface="+mj-lt"/>
            </a:rPr>
            <a:t>Φωσφόρου </a:t>
          </a:r>
          <a:r>
            <a:rPr lang="el-GR" sz="1700" kern="1200" dirty="0" smtClean="0">
              <a:latin typeface="+mj-lt"/>
            </a:rPr>
            <a:t>του ορού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 dirty="0">
            <a:latin typeface="+mj-lt"/>
          </a:endParaRPr>
        </a:p>
      </dsp:txBody>
      <dsp:txXfrm>
        <a:off x="2182352" y="2608888"/>
        <a:ext cx="1179700" cy="1172468"/>
      </dsp:txXfrm>
    </dsp:sp>
    <dsp:sp modelId="{7E5B5080-5D10-41E3-9582-97DEE56ED3D0}">
      <dsp:nvSpPr>
        <dsp:cNvPr id="0" name=""/>
        <dsp:cNvSpPr/>
      </dsp:nvSpPr>
      <dsp:spPr>
        <a:xfrm rot="20700000">
          <a:off x="2936797" y="392112"/>
          <a:ext cx="2328054" cy="232805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latin typeface="+mj-lt"/>
            </a:rPr>
            <a:t>Επαρκής πρόσληψη </a:t>
          </a:r>
          <a:r>
            <a:rPr lang="el-GR" sz="1700" b="1" u="sng" kern="1200" dirty="0" smtClean="0">
              <a:latin typeface="+mj-lt"/>
            </a:rPr>
            <a:t>Ασβεστίου</a:t>
          </a:r>
          <a:endParaRPr lang="el-GR" sz="1700" b="1" u="sng" kern="1200" dirty="0">
            <a:latin typeface="+mj-lt"/>
          </a:endParaRPr>
        </a:p>
      </dsp:txBody>
      <dsp:txXfrm rot="-20700000">
        <a:off x="3447408" y="902723"/>
        <a:ext cx="1306833" cy="1306833"/>
      </dsp:txXfrm>
    </dsp:sp>
    <dsp:sp modelId="{AB7F04F2-424A-4E26-AC15-7B254527D393}">
      <dsp:nvSpPr>
        <dsp:cNvPr id="0" name=""/>
        <dsp:cNvSpPr/>
      </dsp:nvSpPr>
      <dsp:spPr>
        <a:xfrm>
          <a:off x="3240376" y="2088236"/>
          <a:ext cx="4181867" cy="4181867"/>
        </a:xfrm>
        <a:prstGeom prst="circularArrow">
          <a:avLst>
            <a:gd name="adj1" fmla="val 4687"/>
            <a:gd name="adj2" fmla="val 299029"/>
            <a:gd name="adj3" fmla="val 2546500"/>
            <a:gd name="adj4" fmla="val 15797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B9682-9259-41BC-8674-1314DFA79A17}">
      <dsp:nvSpPr>
        <dsp:cNvPr id="0" name=""/>
        <dsp:cNvSpPr/>
      </dsp:nvSpPr>
      <dsp:spPr>
        <a:xfrm>
          <a:off x="1185165" y="1498127"/>
          <a:ext cx="3038387" cy="30383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94286-B189-4518-9649-D0DC4E46E8F2}">
      <dsp:nvSpPr>
        <dsp:cNvPr id="0" name=""/>
        <dsp:cNvSpPr/>
      </dsp:nvSpPr>
      <dsp:spPr>
        <a:xfrm>
          <a:off x="2398294" y="-125310"/>
          <a:ext cx="3275993" cy="32759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A8072-BB3D-48AD-A742-DA574CB774F7}">
      <dsp:nvSpPr>
        <dsp:cNvPr id="0" name=""/>
        <dsp:cNvSpPr/>
      </dsp:nvSpPr>
      <dsp:spPr>
        <a:xfrm>
          <a:off x="2748503" y="1971"/>
          <a:ext cx="5964464" cy="24840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+mj-lt"/>
            </a:rPr>
            <a:t>1</a:t>
          </a:r>
          <a:r>
            <a:rPr lang="el-GR" sz="1800" kern="1200" baseline="30000" dirty="0" smtClean="0">
              <a:latin typeface="Calibri" pitchFamily="34" charset="0"/>
              <a:cs typeface="Calibri" pitchFamily="34" charset="0"/>
            </a:rPr>
            <a:t>ον</a:t>
          </a:r>
          <a:r>
            <a:rPr lang="el-GR" sz="1800" kern="1200" dirty="0" smtClean="0">
              <a:latin typeface="+mj-lt"/>
            </a:rPr>
            <a:t> : </a:t>
          </a:r>
          <a:r>
            <a:rPr lang="el-GR" sz="1800" b="1" kern="1200" dirty="0" smtClean="0">
              <a:latin typeface="+mj-lt"/>
            </a:rPr>
            <a:t>Διόρθωση των λοιπών παραγόντων</a:t>
          </a:r>
          <a:r>
            <a:rPr lang="el-GR" sz="1800" kern="1200" dirty="0" smtClean="0">
              <a:latin typeface="+mj-lt"/>
            </a:rPr>
            <a:t>                                   </a:t>
          </a:r>
          <a:r>
            <a:rPr lang="el-GR" sz="1800" i="1" kern="1200" dirty="0" smtClean="0">
              <a:latin typeface="+mj-lt"/>
            </a:rPr>
            <a:t>(</a:t>
          </a:r>
          <a:r>
            <a:rPr lang="el-GR" sz="1800" i="1" kern="1200" dirty="0" err="1" smtClean="0">
              <a:latin typeface="+mj-lt"/>
            </a:rPr>
            <a:t>Υποθρεψία</a:t>
          </a:r>
          <a:r>
            <a:rPr lang="el-GR" sz="1800" i="1" kern="1200" dirty="0" smtClean="0">
              <a:latin typeface="+mj-lt"/>
            </a:rPr>
            <a:t>/</a:t>
          </a:r>
          <a:r>
            <a:rPr lang="el-GR" sz="1800" i="1" kern="1200" dirty="0" smtClean="0">
              <a:latin typeface="Calibri" pitchFamily="34" charset="0"/>
              <a:cs typeface="Calibri" pitchFamily="34" charset="0"/>
            </a:rPr>
            <a:t>Νεφρική </a:t>
          </a:r>
          <a:r>
            <a:rPr lang="el-GR" sz="1800" i="1" kern="1200" dirty="0" err="1" smtClean="0">
              <a:latin typeface="Calibri" pitchFamily="34" charset="0"/>
              <a:cs typeface="Calibri" pitchFamily="34" charset="0"/>
            </a:rPr>
            <a:t>Οστεοδυστροφία</a:t>
          </a:r>
          <a:r>
            <a:rPr lang="el-GR" sz="1800" i="1" kern="1200" dirty="0" smtClean="0">
              <a:latin typeface="Calibri" pitchFamily="34" charset="0"/>
              <a:cs typeface="Calibri" pitchFamily="34" charset="0"/>
            </a:rPr>
            <a:t>/Μεταβολική Οξέωση/Αναιμία)</a:t>
          </a:r>
          <a:endParaRPr lang="el-GR" sz="1800" i="1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Calibri" pitchFamily="34" charset="0"/>
              <a:cs typeface="Calibri" pitchFamily="34" charset="0"/>
            </a:rPr>
            <a:t>2</a:t>
          </a:r>
          <a:r>
            <a:rPr lang="el-GR" sz="1800" kern="1200" baseline="30000" dirty="0" smtClean="0">
              <a:latin typeface="Calibri" pitchFamily="34" charset="0"/>
              <a:cs typeface="Calibri" pitchFamily="34" charset="0"/>
            </a:rPr>
            <a:t>ον</a:t>
          </a:r>
          <a:r>
            <a:rPr lang="el-GR" sz="1800" kern="1200" dirty="0" smtClean="0">
              <a:latin typeface="Calibri" pitchFamily="34" charset="0"/>
              <a:cs typeface="Calibri" pitchFamily="34" charset="0"/>
            </a:rPr>
            <a:t> : </a:t>
          </a:r>
          <a:r>
            <a:rPr lang="el-GR" sz="1800" b="1" kern="1200" dirty="0" err="1" smtClean="0">
              <a:latin typeface="Calibri" pitchFamily="34" charset="0"/>
              <a:cs typeface="Calibri" pitchFamily="34" charset="0"/>
            </a:rPr>
            <a:t>ανασυνδυασμένη</a:t>
          </a:r>
          <a:r>
            <a:rPr lang="el-GR" sz="18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GH</a:t>
          </a:r>
          <a:r>
            <a:rPr lang="el-GR" sz="1800" kern="1200" dirty="0" smtClean="0">
              <a:latin typeface="Calibri" pitchFamily="34" charset="0"/>
              <a:cs typeface="Calibri" pitchFamily="34" charset="0"/>
            </a:rPr>
            <a:t>                                     </a:t>
          </a:r>
          <a:r>
            <a:rPr lang="en-US" sz="1800" i="1" kern="1200" dirty="0" smtClean="0">
              <a:latin typeface="Calibri" pitchFamily="34" charset="0"/>
              <a:cs typeface="Calibri" pitchFamily="34" charset="0"/>
            </a:rPr>
            <a:t>(</a:t>
          </a:r>
          <a:r>
            <a:rPr lang="el-GR" sz="1800" i="1" kern="1200" dirty="0" smtClean="0">
              <a:latin typeface="Calibri" pitchFamily="34" charset="0"/>
              <a:cs typeface="Calibri" pitchFamily="34" charset="0"/>
            </a:rPr>
            <a:t>εφόσον πτωχή αύξηση παρά τη διόρθωση των παραπάνω)</a:t>
          </a:r>
          <a:endParaRPr lang="el-GR" sz="1800" i="1" kern="1200" dirty="0">
            <a:latin typeface="Calibri" pitchFamily="34" charset="0"/>
            <a:cs typeface="Calibri" pitchFamily="34" charset="0"/>
          </a:endParaRPr>
        </a:p>
      </dsp:txBody>
      <dsp:txXfrm>
        <a:off x="2748503" y="312479"/>
        <a:ext cx="5032940" cy="1863049"/>
      </dsp:txXfrm>
    </dsp:sp>
    <dsp:sp modelId="{232A7429-80B6-4C70-86FD-4179B3AE64B1}">
      <dsp:nvSpPr>
        <dsp:cNvPr id="0" name=""/>
        <dsp:cNvSpPr/>
      </dsp:nvSpPr>
      <dsp:spPr>
        <a:xfrm>
          <a:off x="1129" y="400192"/>
          <a:ext cx="2746245" cy="168891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latin typeface="+mj-lt"/>
            </a:rPr>
            <a:t>Σωματική Αύξηση</a:t>
          </a:r>
          <a:endParaRPr lang="el-GR" sz="2100" kern="1200" dirty="0">
            <a:latin typeface="+mj-lt"/>
          </a:endParaRPr>
        </a:p>
      </dsp:txBody>
      <dsp:txXfrm>
        <a:off x="83575" y="482638"/>
        <a:ext cx="2581353" cy="1524023"/>
      </dsp:txXfrm>
    </dsp:sp>
    <dsp:sp modelId="{9ED38E68-80EB-4124-A084-BAF93E91B984}">
      <dsp:nvSpPr>
        <dsp:cNvPr id="0" name=""/>
        <dsp:cNvSpPr/>
      </dsp:nvSpPr>
      <dsp:spPr>
        <a:xfrm>
          <a:off x="2728215" y="2664293"/>
          <a:ext cx="5984752" cy="26628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Calibri" pitchFamily="34" charset="0"/>
              <a:cs typeface="Calibri" pitchFamily="34" charset="0"/>
            </a:rPr>
            <a:t>Λόγω συστηματικής ουραιμίας</a:t>
          </a:r>
          <a:endParaRPr lang="el-GR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Calibri" pitchFamily="34" charset="0"/>
              <a:cs typeface="Calibri" pitchFamily="34" charset="0"/>
            </a:rPr>
            <a:t>Σπασμοί, νοητική υστέρηση, πτωχή σχολική απόδοση</a:t>
          </a:r>
          <a:endParaRPr lang="el-GR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Calibri" pitchFamily="34" charset="0"/>
              <a:cs typeface="Calibri" pitchFamily="34" charset="0"/>
            </a:rPr>
            <a:t>Έγκαιρη </a:t>
          </a:r>
          <a:r>
            <a:rPr lang="el-GR" sz="1800" kern="1200" dirty="0" err="1" smtClean="0">
              <a:latin typeface="Calibri" pitchFamily="34" charset="0"/>
              <a:cs typeface="Calibri" pitchFamily="34" charset="0"/>
            </a:rPr>
            <a:t>νευροαναπτυξιακή</a:t>
          </a:r>
          <a:r>
            <a:rPr lang="el-GR" sz="1800" kern="1200" dirty="0" smtClean="0">
              <a:latin typeface="Calibri" pitchFamily="34" charset="0"/>
              <a:cs typeface="Calibri" pitchFamily="34" charset="0"/>
            </a:rPr>
            <a:t> εκτίμηση + αντιμετώπιση</a:t>
          </a:r>
          <a:endParaRPr lang="el-GR" sz="1800" kern="1200" dirty="0">
            <a:latin typeface="Calibri" pitchFamily="34" charset="0"/>
            <a:cs typeface="Calibri" pitchFamily="34" charset="0"/>
          </a:endParaRPr>
        </a:p>
      </dsp:txBody>
      <dsp:txXfrm>
        <a:off x="2728215" y="2997155"/>
        <a:ext cx="4986168" cy="1997169"/>
      </dsp:txXfrm>
    </dsp:sp>
    <dsp:sp modelId="{69FF42E9-2D00-4321-8256-B2B16F9A34F7}">
      <dsp:nvSpPr>
        <dsp:cNvPr id="0" name=""/>
        <dsp:cNvSpPr/>
      </dsp:nvSpPr>
      <dsp:spPr>
        <a:xfrm>
          <a:off x="1" y="3096346"/>
          <a:ext cx="2720630" cy="1828048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err="1" smtClean="0">
              <a:latin typeface="+mj-lt"/>
              <a:cs typeface="Calibri" pitchFamily="34" charset="0"/>
            </a:rPr>
            <a:t>Νευροαναπτυξιακές</a:t>
          </a:r>
          <a:r>
            <a:rPr lang="el-GR" sz="2100" kern="1200" dirty="0" smtClean="0">
              <a:latin typeface="+mj-lt"/>
              <a:cs typeface="Calibri" pitchFamily="34" charset="0"/>
            </a:rPr>
            <a:t> Διαταραχές</a:t>
          </a:r>
          <a:endParaRPr lang="el-GR" sz="2100" kern="1200" dirty="0">
            <a:latin typeface="+mj-lt"/>
            <a:cs typeface="Calibri" pitchFamily="34" charset="0"/>
          </a:endParaRPr>
        </a:p>
      </dsp:txBody>
      <dsp:txXfrm>
        <a:off x="89239" y="3185584"/>
        <a:ext cx="2542154" cy="1649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A2841-FB35-4B24-90E4-3E9C9E85EEAC}" type="datetimeFigureOut">
              <a:rPr lang="el-GR" smtClean="0"/>
              <a:pPr/>
              <a:t>17/6/2019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2A2B3-0C24-42CF-9447-3360C221D4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6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2A2B3-0C24-42CF-9447-3360C221D4DE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069A-9208-4376-9726-BB9F5F2BE557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4F95-699B-454B-8A31-F8F6E25FF758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1069-C5F5-4DC4-B31D-E79621C710BF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0351-08DA-422F-903F-D2F299FE9844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555B-1E4D-4BFC-936E-E548E6C04802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B1B7-3AA4-4E90-9088-331AB9158EA9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D969-7EF6-4664-B418-4F5A2F5331E3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2AA9-870A-4A87-8200-42B65533DCB9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2267-8ACB-447F-9C5D-196B8088130F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C49-C1D8-47A2-A1A8-FDFCF1EA9862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C321-6D07-4D24-9DEF-6EC6CECEA5C9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5044C5-C397-4BB4-A117-4A234299A8EE}" type="datetime1">
              <a:rPr lang="el-GR" smtClean="0"/>
              <a:pPr/>
              <a:t>17/6/2019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538700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frologiko.gr/scientific-articles/newsid510/3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" TargetMode="External"/><Relationship Id="rId2" Type="http://schemas.openxmlformats.org/officeDocument/2006/relationships/hyperlink" Target="https://www.niddk.nih.gov/health-inform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frologiko.gr/scientific-articles/newsid510/31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8424936" cy="3456384"/>
          </a:xfrm>
        </p:spPr>
        <p:txBody>
          <a:bodyPr>
            <a:noAutofit/>
          </a:bodyPr>
          <a:lstStyle/>
          <a:p>
            <a:pPr algn="l"/>
            <a:endParaRPr lang="el-GR" sz="1800" b="1" dirty="0" smtClean="0">
              <a:solidFill>
                <a:srgbClr val="0070C0"/>
              </a:solidFill>
              <a:latin typeface="+mj-lt"/>
            </a:endParaRPr>
          </a:p>
          <a:p>
            <a:pPr algn="l"/>
            <a:r>
              <a:rPr lang="el-GR" sz="1800" b="1" dirty="0" smtClean="0">
                <a:solidFill>
                  <a:srgbClr val="0070C0"/>
                </a:solidFill>
                <a:latin typeface="+mj-lt"/>
              </a:rPr>
              <a:t>Φοιτήτριες</a:t>
            </a:r>
            <a:r>
              <a:rPr lang="el-GR" sz="1800" b="1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algn="l"/>
            <a:r>
              <a:rPr lang="el-GR" sz="1800" dirty="0" err="1" smtClean="0">
                <a:latin typeface="+mj-lt"/>
              </a:rPr>
              <a:t>Σύρμω</a:t>
            </a:r>
            <a:r>
              <a:rPr lang="el-GR" sz="1800" dirty="0" smtClean="0">
                <a:latin typeface="+mj-lt"/>
              </a:rPr>
              <a:t> Στυλιανή Κυρβασίλη</a:t>
            </a:r>
          </a:p>
          <a:p>
            <a:pPr algn="l"/>
            <a:r>
              <a:rPr lang="el-GR" sz="1800" dirty="0" smtClean="0">
                <a:latin typeface="+mj-lt"/>
              </a:rPr>
              <a:t>Ναταλία </a:t>
            </a:r>
            <a:r>
              <a:rPr lang="el-GR" sz="1800" dirty="0" err="1" smtClean="0">
                <a:latin typeface="+mj-lt"/>
              </a:rPr>
              <a:t>Κωνσταντινίδου</a:t>
            </a:r>
            <a:r>
              <a:rPr lang="el-GR" sz="1800" dirty="0" smtClean="0">
                <a:latin typeface="+mj-lt"/>
              </a:rPr>
              <a:t> </a:t>
            </a:r>
          </a:p>
          <a:p>
            <a:pPr algn="l"/>
            <a:endParaRPr lang="el-GR" sz="1800" dirty="0" smtClean="0">
              <a:latin typeface="+mj-lt"/>
            </a:endParaRPr>
          </a:p>
          <a:p>
            <a:pPr algn="l"/>
            <a:r>
              <a:rPr lang="el-GR" sz="1800" b="1" dirty="0" smtClean="0">
                <a:solidFill>
                  <a:srgbClr val="0070C0"/>
                </a:solidFill>
                <a:latin typeface="+mj-lt"/>
              </a:rPr>
              <a:t>Επιβλέπων:</a:t>
            </a:r>
          </a:p>
          <a:p>
            <a:pPr marL="1524000" indent="-1524000" algn="l"/>
            <a:r>
              <a:rPr lang="el-GR" sz="1800" dirty="0" smtClean="0">
                <a:latin typeface="+mj-lt"/>
                <a:cs typeface="Arial" pitchFamily="34" charset="0"/>
              </a:rPr>
              <a:t>Κωνσταντίνος </a:t>
            </a:r>
            <a:r>
              <a:rPr lang="el-GR" sz="1800" dirty="0" err="1" smtClean="0">
                <a:latin typeface="+mj-lt"/>
                <a:cs typeface="Arial" pitchFamily="34" charset="0"/>
              </a:rPr>
              <a:t>Κολλιός</a:t>
            </a:r>
            <a:r>
              <a:rPr lang="el-GR" sz="1800" dirty="0" smtClean="0">
                <a:latin typeface="+mj-lt"/>
                <a:cs typeface="Arial" pitchFamily="34" charset="0"/>
              </a:rPr>
              <a:t> 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 marL="1524000" indent="-1524000" algn="l"/>
            <a:r>
              <a:rPr lang="en-US" sz="1800" dirty="0" smtClean="0">
                <a:latin typeface="+mj-lt"/>
                <a:cs typeface="Arial" pitchFamily="34" charset="0"/>
              </a:rPr>
              <a:t>          </a:t>
            </a:r>
            <a:r>
              <a:rPr lang="el-GR" sz="1800" dirty="0" smtClean="0">
                <a:latin typeface="+mj-lt"/>
                <a:cs typeface="Arial" pitchFamily="34" charset="0"/>
              </a:rPr>
              <a:t>Αναπληρωτής Καθηγητής Παιδιατρικής</a:t>
            </a:r>
            <a:r>
              <a:rPr lang="en-US" sz="1800" dirty="0" smtClean="0">
                <a:latin typeface="+mj-lt"/>
                <a:cs typeface="Arial" pitchFamily="34" charset="0"/>
              </a:rPr>
              <a:t> </a:t>
            </a:r>
            <a:r>
              <a:rPr lang="el-GR" sz="1800" dirty="0" smtClean="0">
                <a:latin typeface="+mj-lt"/>
                <a:cs typeface="Arial" pitchFamily="34" charset="0"/>
              </a:rPr>
              <a:t>-</a:t>
            </a:r>
            <a:r>
              <a:rPr lang="en-US" sz="1800" dirty="0" smtClean="0">
                <a:latin typeface="+mj-lt"/>
                <a:cs typeface="Arial" pitchFamily="34" charset="0"/>
              </a:rPr>
              <a:t> </a:t>
            </a:r>
            <a:r>
              <a:rPr lang="el-GR" sz="1800" dirty="0" smtClean="0">
                <a:latin typeface="+mj-lt"/>
                <a:cs typeface="Arial" pitchFamily="34" charset="0"/>
              </a:rPr>
              <a:t>Παιδιατρικής Νεφρολογίας ΑΠΘ</a:t>
            </a:r>
          </a:p>
          <a:p>
            <a:pPr marL="1524000" indent="-1524000"/>
            <a:endParaRPr lang="el-GR" sz="18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0" indent="-1524000"/>
            <a:r>
              <a:rPr lang="el-GR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Ιούνιος </a:t>
            </a:r>
            <a:r>
              <a:rPr lang="el-G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  <a:p>
            <a:pPr marL="1524000" indent="-1524000"/>
            <a:endParaRPr lang="el-GR" sz="1800" dirty="0" smtClean="0">
              <a:latin typeface="+mj-lt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Χρόνια Νεφρική Νόσος </a:t>
            </a:r>
            <a:br>
              <a:rPr lang="el-GR" sz="3600" dirty="0" smtClean="0"/>
            </a:br>
            <a:r>
              <a:rPr lang="el-GR" sz="3600" dirty="0" smtClean="0"/>
              <a:t>στην παιδική ηλικία</a:t>
            </a:r>
            <a:endParaRPr lang="el-GR" sz="3600" dirty="0"/>
          </a:p>
        </p:txBody>
      </p:sp>
      <p:pic>
        <p:nvPicPr>
          <p:cNvPr id="4" name="3 - Εικόνα" descr="banner-vertical-300ppi.png"/>
          <p:cNvPicPr>
            <a:picLocks noChangeAspect="1"/>
          </p:cNvPicPr>
          <p:nvPr/>
        </p:nvPicPr>
        <p:blipFill>
          <a:blip r:embed="rId2" cstate="print"/>
          <a:srcRect l="16349" r="16349" b="45800"/>
          <a:stretch>
            <a:fillRect/>
          </a:stretch>
        </p:blipFill>
        <p:spPr>
          <a:xfrm>
            <a:off x="395536" y="137668"/>
            <a:ext cx="1409234" cy="1347116"/>
          </a:xfrm>
          <a:prstGeom prst="rect">
            <a:avLst/>
          </a:prstGeom>
        </p:spPr>
      </p:pic>
      <p:pic>
        <p:nvPicPr>
          <p:cNvPr id="5" name="4 - Εικόνα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6928"/>
            <a:ext cx="1512168" cy="1395848"/>
          </a:xfrm>
          <a:prstGeom prst="rect">
            <a:avLst/>
          </a:prstGeom>
        </p:spPr>
      </p:pic>
      <p:sp>
        <p:nvSpPr>
          <p:cNvPr id="6" name="3 - TextBox"/>
          <p:cNvSpPr txBox="1">
            <a:spLocks noChangeArrowheads="1"/>
          </p:cNvSpPr>
          <p:nvPr/>
        </p:nvSpPr>
        <p:spPr bwMode="auto">
          <a:xfrm>
            <a:off x="1763688" y="260648"/>
            <a:ext cx="5580063" cy="92333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ko-K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Ιπποκράτειο Γενικό Νοσοκομείο  Θεσσαλονίκης</a:t>
            </a:r>
            <a:endParaRPr lang="el-GR" altLang="ko-KR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el-GR" altLang="ko-K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Γ΄ Παιδιατρική Κλινική </a:t>
            </a:r>
            <a:endParaRPr lang="el-GR" altLang="ko-KR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l-GR" altLang="ko-K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Διευθυντής: Καθηγητής</a:t>
            </a:r>
            <a:r>
              <a:rPr lang="el-GR" altLang="ko-KR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el-GR" altLang="ko-KR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μμανουήλ</a:t>
            </a:r>
            <a:r>
              <a:rPr lang="el-GR" altLang="ko-KR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Ι. </a:t>
            </a:r>
            <a:r>
              <a:rPr lang="el-GR" altLang="ko-KR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Ροηλίδης</a:t>
            </a:r>
            <a:endParaRPr lang="el-GR" altLang="ko-KR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</a:rPr>
              <a:t>Παθοφυσιολογία</a:t>
            </a: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(Ι)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3 - Θέση περιεχομένου" descr="kas_ch335_f00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9555" b="11111"/>
          <a:stretch>
            <a:fillRect/>
          </a:stretch>
        </p:blipFill>
        <p:spPr>
          <a:xfrm>
            <a:off x="107504" y="2132856"/>
            <a:ext cx="5346595" cy="3240360"/>
          </a:xfrm>
        </p:spPr>
      </p:pic>
      <p:sp>
        <p:nvSpPr>
          <p:cNvPr id="5" name="4 - TextBox"/>
          <p:cNvSpPr txBox="1"/>
          <p:nvPr/>
        </p:nvSpPr>
        <p:spPr>
          <a:xfrm>
            <a:off x="5292080" y="1556792"/>
            <a:ext cx="36724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dirty="0" smtClean="0">
                <a:latin typeface="Calibri" pitchFamily="34" charset="0"/>
                <a:cs typeface="Calibri" pitchFamily="34" charset="0"/>
              </a:rPr>
              <a:t>απώλεια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νεφρώνων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υπερλειτουργία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+ υπερτροφία υγιών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νεφρώνων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b="1" dirty="0" smtClean="0">
                <a:latin typeface="Calibri"/>
                <a:cs typeface="Calibri"/>
              </a:rPr>
              <a:t>↑ </a:t>
            </a:r>
            <a:r>
              <a:rPr lang="el-GR" sz="2000" b="1" dirty="0" err="1" smtClean="0">
                <a:latin typeface="Calibri" pitchFamily="34" charset="0"/>
                <a:cs typeface="Calibri" pitchFamily="34" charset="0"/>
              </a:rPr>
              <a:t>σπειραματικής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διήθησης</a:t>
            </a:r>
          </a:p>
          <a:p>
            <a:pPr algn="ctr"/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dirty="0" smtClean="0">
                <a:latin typeface="Calibri" pitchFamily="34" charset="0"/>
                <a:cs typeface="Calibri" pitchFamily="34" charset="0"/>
              </a:rPr>
              <a:t>σταδιακή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καταστροφή </a:t>
            </a:r>
          </a:p>
          <a:p>
            <a:pPr algn="ctr"/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νεφρικής λειτουργίας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Βέλος προς τα κάτω"/>
          <p:cNvSpPr/>
          <p:nvPr/>
        </p:nvSpPr>
        <p:spPr>
          <a:xfrm>
            <a:off x="7020272" y="2348880"/>
            <a:ext cx="288032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7020272" y="3573016"/>
            <a:ext cx="288032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7020272" y="4437112"/>
            <a:ext cx="288032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5796136" y="4941168"/>
            <a:ext cx="2736304" cy="79208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72008" y="6402814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Ellis A. and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Rajasree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S. Chronic kidney disease. In:  Nelson Textbook of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, Elsevier 2016, 2543-2546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</a:rPr>
              <a:t>Παθοφυσιολογία</a:t>
            </a: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(ΙΙ)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3 - Θέση περιεχομένου" descr="untitled136362036100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2880320" cy="5066587"/>
          </a:xfrm>
        </p:spPr>
      </p:pic>
      <p:sp>
        <p:nvSpPr>
          <p:cNvPr id="5" name="4 - TextBox"/>
          <p:cNvSpPr txBox="1"/>
          <p:nvPr/>
        </p:nvSpPr>
        <p:spPr>
          <a:xfrm>
            <a:off x="4499992" y="2416820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libri" pitchFamily="34" charset="0"/>
                <a:cs typeface="Calibri" pitchFamily="34" charset="0"/>
              </a:rPr>
              <a:t>σταδιακή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καταστροφή </a:t>
            </a:r>
          </a:p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νεφρικής λειτουργίας</a:t>
            </a:r>
          </a:p>
          <a:p>
            <a:pPr algn="ctr"/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dirty="0" smtClean="0">
                <a:latin typeface="Calibri" pitchFamily="34" charset="0"/>
                <a:cs typeface="Calibri" pitchFamily="34" charset="0"/>
              </a:rPr>
              <a:t>σταδιακή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↓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GFR</a:t>
            </a:r>
          </a:p>
          <a:p>
            <a:pPr algn="ctr"/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XNN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τελικού σταδίου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Βέλος προς τα κάτω"/>
          <p:cNvSpPr/>
          <p:nvPr/>
        </p:nvSpPr>
        <p:spPr>
          <a:xfrm>
            <a:off x="6444208" y="3068960"/>
            <a:ext cx="288032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6444208" y="3933056"/>
            <a:ext cx="288032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72008" y="6402814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Ellis A. and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Rajasree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S. Chronic kidney disease. In:  Nelson Textbook of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, Elsevier 2016, 2543-2546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Κλινική εικόνα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7724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l-GR" sz="1800" b="1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l-GR" sz="1800" b="1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 στάδιο:   </a:t>
            </a:r>
            <a:r>
              <a:rPr lang="el-GR" sz="1800" b="1" dirty="0" err="1" smtClean="0">
                <a:latin typeface="Calibri" pitchFamily="34" charset="0"/>
                <a:cs typeface="Calibri" pitchFamily="34" charset="0"/>
              </a:rPr>
              <a:t>ασυμπτωματικά</a:t>
            </a:r>
            <a:endParaRPr lang="el-GR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l-GR" sz="1800" b="1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στάδιο:               αρχίζουν να εμφανίζονται κλινικά σημεία και συμπτώματα </a:t>
            </a:r>
          </a:p>
          <a:p>
            <a:pPr>
              <a:buNone/>
            </a:pP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l-GR" sz="1800" b="1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l-GR" sz="1800" b="1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 στάδιο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:   έντονη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εμφανής σημειολογία</a:t>
            </a:r>
          </a:p>
          <a:p>
            <a:pPr>
              <a:buNone/>
            </a:pPr>
            <a:endParaRPr lang="el-GR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Ανορεξία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- λήθαργος</a:t>
            </a:r>
          </a:p>
          <a:p>
            <a:r>
              <a:rPr lang="el-GR" sz="1800" dirty="0" smtClean="0">
                <a:latin typeface="Calibri" pitchFamily="34" charset="0"/>
                <a:cs typeface="Calibri" pitchFamily="34" charset="0"/>
              </a:rPr>
              <a:t>Πολυδιψία- 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πολυουρία</a:t>
            </a:r>
          </a:p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Διαταραχή στην ανάπτυξη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- κοντό ανάστημα</a:t>
            </a:r>
          </a:p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Υπέρταση</a:t>
            </a:r>
          </a:p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Οξεία νεφρική ανεπάρκεια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(σε λοίμωξη ή αφυδάτωση)</a:t>
            </a:r>
            <a:endParaRPr lang="el-GR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Αναιμία </a:t>
            </a:r>
          </a:p>
          <a:p>
            <a:endParaRPr lang="el-GR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800" dirty="0" smtClean="0">
                <a:latin typeface="Calibri" pitchFamily="34" charset="0"/>
                <a:cs typeface="Calibri" pitchFamily="34" charset="0"/>
              </a:rPr>
              <a:t>σε 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τυχαίο έλεγχο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l-GR" sz="1800" dirty="0" err="1" smtClean="0">
                <a:latin typeface="Calibri" pitchFamily="34" charset="0"/>
                <a:cs typeface="Calibri" pitchFamily="34" charset="0"/>
              </a:rPr>
              <a:t>πρωτεϊνουρία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, αυξημένη </a:t>
            </a:r>
            <a:r>
              <a:rPr lang="el-GR" sz="1800" dirty="0" err="1" smtClean="0">
                <a:latin typeface="Calibri" pitchFamily="34" charset="0"/>
                <a:cs typeface="Calibri" pitchFamily="34" charset="0"/>
              </a:rPr>
              <a:t>κρεατινίνη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 ορού, </a:t>
            </a:r>
          </a:p>
          <a:p>
            <a:pPr>
              <a:buNone/>
            </a:pPr>
            <a:r>
              <a:rPr lang="el-GR" sz="1800" dirty="0" smtClean="0">
                <a:latin typeface="Calibri" pitchFamily="34" charset="0"/>
                <a:cs typeface="Calibri" pitchFamily="34" charset="0"/>
              </a:rPr>
              <a:t>			   παθολογική γενική ούρων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51520" y="6381328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Larissa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Kerecuk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, Chronic kidney disease, in Illustrated  Textbook of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, Tom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Lissauer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, Elsevier 2018, 362-365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16416" cy="810344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Επιπλοκές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635896" y="2780928"/>
            <a:ext cx="1872208" cy="15580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XNN</a:t>
            </a:r>
          </a:p>
          <a:p>
            <a:pPr algn="ctr"/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339752" y="5442991"/>
            <a:ext cx="2520280" cy="12983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Γαστρεντερικές:</a:t>
            </a:r>
          </a:p>
          <a:p>
            <a:pPr algn="ctr"/>
            <a:r>
              <a:rPr lang="el-GR" dirty="0" smtClean="0">
                <a:latin typeface="+mj-lt"/>
              </a:rPr>
              <a:t>ανορεξία, </a:t>
            </a:r>
          </a:p>
          <a:p>
            <a:pPr algn="ctr"/>
            <a:r>
              <a:rPr lang="el-GR" dirty="0" smtClean="0">
                <a:latin typeface="+mj-lt"/>
              </a:rPr>
              <a:t>πεπτικά έλκη</a:t>
            </a:r>
            <a:endParaRPr lang="el-GR" dirty="0">
              <a:latin typeface="+mj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79512" y="2245166"/>
            <a:ext cx="2736304" cy="16878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Καρδιαγγειακές:</a:t>
            </a:r>
          </a:p>
          <a:p>
            <a:pPr algn="ctr"/>
            <a:r>
              <a:rPr lang="el-GR" b="1" dirty="0" smtClean="0">
                <a:latin typeface="+mj-lt"/>
              </a:rPr>
              <a:t>Υπέρταση</a:t>
            </a:r>
          </a:p>
          <a:p>
            <a:pPr algn="ctr"/>
            <a:r>
              <a:rPr lang="el-GR" dirty="0" smtClean="0">
                <a:latin typeface="+mj-lt"/>
              </a:rPr>
              <a:t>Ουραιμική περικαρδίτιδα</a:t>
            </a:r>
            <a:endParaRPr lang="el-GR" dirty="0">
              <a:latin typeface="+mj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23528" y="4005064"/>
            <a:ext cx="3168352" cy="16878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+mj-lt"/>
              </a:rPr>
              <a:t>Διαταραχές</a:t>
            </a:r>
          </a:p>
          <a:p>
            <a:pPr algn="ctr"/>
            <a:r>
              <a:rPr lang="el-GR" b="1" dirty="0" smtClean="0">
                <a:latin typeface="+mj-lt"/>
              </a:rPr>
              <a:t>στην ανάπτυξη</a:t>
            </a:r>
            <a:endParaRPr lang="en-US" b="1" dirty="0" smtClean="0">
              <a:latin typeface="+mj-lt"/>
            </a:endParaRPr>
          </a:p>
          <a:p>
            <a:pPr algn="ctr"/>
            <a:r>
              <a:rPr lang="el-GR" dirty="0" err="1" smtClean="0">
                <a:latin typeface="+mj-lt"/>
              </a:rPr>
              <a:t>Νευροαναπτυξιακές</a:t>
            </a:r>
            <a:r>
              <a:rPr lang="el-GR" dirty="0" smtClean="0">
                <a:latin typeface="+mj-lt"/>
              </a:rPr>
              <a:t> διαταραχές</a:t>
            </a:r>
            <a:endParaRPr lang="el-GR" dirty="0">
              <a:latin typeface="+mj-lt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292080" y="1412776"/>
            <a:ext cx="3456384" cy="12983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Αναπνευστικές:</a:t>
            </a:r>
          </a:p>
          <a:p>
            <a:pPr algn="ctr"/>
            <a:r>
              <a:rPr lang="el-GR" dirty="0" smtClean="0">
                <a:latin typeface="+mj-lt"/>
              </a:rPr>
              <a:t>Αναπνοή </a:t>
            </a:r>
            <a:r>
              <a:rPr lang="en-US" dirty="0" err="1" smtClean="0">
                <a:latin typeface="+mj-lt"/>
              </a:rPr>
              <a:t>Kussmal</a:t>
            </a:r>
            <a:r>
              <a:rPr lang="en-US" dirty="0" smtClean="0">
                <a:latin typeface="+mj-lt"/>
              </a:rPr>
              <a:t>,</a:t>
            </a:r>
          </a:p>
          <a:p>
            <a:pPr algn="ctr"/>
            <a:r>
              <a:rPr lang="el-GR" dirty="0" smtClean="0">
                <a:latin typeface="+mj-lt"/>
              </a:rPr>
              <a:t>Ουραιμική πλευρίτιδα</a:t>
            </a:r>
            <a:endParaRPr lang="el-GR" dirty="0">
              <a:latin typeface="+mj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899592" y="1296000"/>
            <a:ext cx="2736304" cy="9088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+mj-lt"/>
              </a:rPr>
              <a:t>Ηλεκτρολυτικές διαταραχές</a:t>
            </a:r>
            <a:endParaRPr lang="el-GR" b="1" dirty="0">
              <a:latin typeface="+mj-lt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347864" y="692696"/>
            <a:ext cx="2520280" cy="9088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Αιματολογικές:</a:t>
            </a:r>
          </a:p>
          <a:p>
            <a:pPr algn="ctr"/>
            <a:r>
              <a:rPr lang="el-GR" b="1" dirty="0" smtClean="0">
                <a:latin typeface="+mj-lt"/>
              </a:rPr>
              <a:t>αναιμία</a:t>
            </a:r>
            <a:endParaRPr lang="el-GR" b="1" dirty="0">
              <a:latin typeface="+mj-lt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824536" y="4653136"/>
            <a:ext cx="4139952" cy="16878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Ενδοκρινικές/μεταβολικές:</a:t>
            </a:r>
          </a:p>
          <a:p>
            <a:pPr algn="ctr"/>
            <a:r>
              <a:rPr lang="el-GR" b="1" dirty="0" smtClean="0">
                <a:latin typeface="+mj-lt"/>
              </a:rPr>
              <a:t>Νεφρική </a:t>
            </a:r>
            <a:r>
              <a:rPr lang="el-GR" b="1" dirty="0" err="1" smtClean="0">
                <a:latin typeface="+mj-lt"/>
              </a:rPr>
              <a:t>οστεοδυστροφία</a:t>
            </a:r>
            <a:r>
              <a:rPr lang="el-GR" b="1" dirty="0" smtClean="0">
                <a:latin typeface="+mj-lt"/>
              </a:rPr>
              <a:t>,</a:t>
            </a:r>
          </a:p>
          <a:p>
            <a:pPr algn="ctr"/>
            <a:r>
              <a:rPr lang="el-GR" b="1" dirty="0" smtClean="0">
                <a:latin typeface="+mj-lt"/>
              </a:rPr>
              <a:t>Δευτεροπαθής </a:t>
            </a:r>
            <a:r>
              <a:rPr lang="el-GR" b="1" dirty="0" err="1" smtClean="0">
                <a:latin typeface="+mj-lt"/>
              </a:rPr>
              <a:t>υπερπαραθυρεοειδισμός</a:t>
            </a:r>
            <a:endParaRPr lang="el-GR" b="1" dirty="0">
              <a:latin typeface="+mj-lt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6516216" y="2924944"/>
            <a:ext cx="2520280" cy="16878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Δερματικές:</a:t>
            </a:r>
          </a:p>
          <a:p>
            <a:pPr algn="ctr"/>
            <a:r>
              <a:rPr lang="el-GR" dirty="0" err="1" smtClean="0">
                <a:latin typeface="+mj-lt"/>
              </a:rPr>
              <a:t>Μελάχρωση</a:t>
            </a:r>
            <a:r>
              <a:rPr lang="el-GR" dirty="0" smtClean="0">
                <a:latin typeface="+mj-lt"/>
              </a:rPr>
              <a:t>, ουραιμικός κνησμός</a:t>
            </a:r>
            <a:endParaRPr lang="el-GR" dirty="0"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Ηλεκτρολυτικές διαταραχές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539552" y="1484784"/>
          <a:ext cx="8172400" cy="489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200"/>
                <a:gridCol w="4086200"/>
              </a:tblGrid>
              <a:tr h="656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Ηλεκτρολυτική διαταραχή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Μηχανισμός</a:t>
                      </a:r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60822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latin typeface="Calibri" pitchFamily="34" charset="0"/>
                          <a:cs typeface="Calibri" pitchFamily="34" charset="0"/>
                        </a:rPr>
                        <a:t>Μεταβολική Οξέωση</a:t>
                      </a:r>
                      <a:endParaRPr lang="el-GR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μειωμένη</a:t>
                      </a:r>
                      <a:r>
                        <a:rPr lang="el-GR" sz="1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1800" baseline="0" dirty="0" err="1" smtClean="0">
                          <a:latin typeface="Calibri" pitchFamily="34" charset="0"/>
                          <a:cs typeface="Calibri" pitchFamily="34" charset="0"/>
                        </a:rPr>
                        <a:t>επαναρρόφηση</a:t>
                      </a:r>
                      <a:r>
                        <a:rPr lang="el-GR" sz="1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HCO₃⁻</a:t>
                      </a:r>
                    </a:p>
                    <a:p>
                      <a:r>
                        <a:rPr lang="el-GR" sz="1800" baseline="0" dirty="0" smtClean="0">
                          <a:latin typeface="Calibri" pitchFamily="34" charset="0"/>
                          <a:cs typeface="Calibri" pitchFamily="34" charset="0"/>
                        </a:rPr>
                        <a:t>μειωμένη αποβολή </a:t>
                      </a:r>
                      <a:r>
                        <a:rPr lang="el-GR" sz="1800" baseline="0" dirty="0" err="1" smtClean="0">
                          <a:latin typeface="Calibri" pitchFamily="34" charset="0"/>
                          <a:cs typeface="Calibri" pitchFamily="34" charset="0"/>
                        </a:rPr>
                        <a:t>υδρογονοκατιόντων</a:t>
                      </a:r>
                      <a:endParaRPr lang="el-GR" sz="18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56683">
                <a:tc>
                  <a:txBody>
                    <a:bodyPr/>
                    <a:lstStyle/>
                    <a:p>
                      <a:r>
                        <a:rPr lang="el-GR" sz="1800" b="1" dirty="0" err="1" smtClean="0">
                          <a:latin typeface="Calibri" pitchFamily="34" charset="0"/>
                          <a:cs typeface="Calibri" pitchFamily="34" charset="0"/>
                        </a:rPr>
                        <a:t>Υπονατριαιμία</a:t>
                      </a:r>
                      <a:endParaRPr lang="el-GR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>
                          <a:latin typeface="Calibri" pitchFamily="34" charset="0"/>
                          <a:cs typeface="Calibri" pitchFamily="34" charset="0"/>
                        </a:rPr>
                        <a:t>σωληναριακή</a:t>
                      </a:r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 δυσλειτουργία</a:t>
                      </a:r>
                    </a:p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ωσμωτική διούρηση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60822">
                <a:tc>
                  <a:txBody>
                    <a:bodyPr/>
                    <a:lstStyle/>
                    <a:p>
                      <a:r>
                        <a:rPr lang="el-GR" sz="1800" b="1" dirty="0" err="1" smtClean="0">
                          <a:latin typeface="Calibri" pitchFamily="34" charset="0"/>
                          <a:cs typeface="Calibri" pitchFamily="34" charset="0"/>
                        </a:rPr>
                        <a:t>Υπερνατριαιμία</a:t>
                      </a:r>
                      <a:endParaRPr lang="el-GR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>
                          <a:latin typeface="Calibri" pitchFamily="34" charset="0"/>
                          <a:cs typeface="Calibri" pitchFamily="34" charset="0"/>
                        </a:rPr>
                        <a:t>ολιγουρία</a:t>
                      </a:r>
                      <a:endParaRPr lang="el-GR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αυξημένη</a:t>
                      </a:r>
                      <a:r>
                        <a:rPr lang="el-GR" sz="1800" baseline="0" dirty="0" smtClean="0">
                          <a:latin typeface="Calibri" pitchFamily="34" charset="0"/>
                          <a:cs typeface="Calibri" pitchFamily="34" charset="0"/>
                        </a:rPr>
                        <a:t> παραγωγή </a:t>
                      </a:r>
                      <a:r>
                        <a:rPr lang="el-GR" sz="1800" baseline="0" dirty="0" err="1" smtClean="0">
                          <a:latin typeface="Calibri" pitchFamily="34" charset="0"/>
                          <a:cs typeface="Calibri" pitchFamily="34" charset="0"/>
                        </a:rPr>
                        <a:t>ρενίνης</a:t>
                      </a:r>
                      <a:endParaRPr lang="el-GR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44031">
                <a:tc>
                  <a:txBody>
                    <a:bodyPr/>
                    <a:lstStyle/>
                    <a:p>
                      <a:r>
                        <a:rPr lang="el-GR" sz="1800" b="1" dirty="0" err="1" smtClean="0">
                          <a:latin typeface="Calibri" pitchFamily="34" charset="0"/>
                          <a:cs typeface="Calibri" pitchFamily="34" charset="0"/>
                        </a:rPr>
                        <a:t>Υπερκαλιαιμία</a:t>
                      </a:r>
                      <a:endParaRPr lang="el-GR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πτώση του 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GFR</a:t>
                      </a:r>
                    </a:p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μεταβολική</a:t>
                      </a:r>
                      <a:r>
                        <a:rPr lang="el-GR" sz="1800" baseline="0" dirty="0" smtClean="0">
                          <a:latin typeface="Calibri" pitchFamily="34" charset="0"/>
                          <a:cs typeface="Calibri" pitchFamily="34" charset="0"/>
                        </a:rPr>
                        <a:t>  Ο</a:t>
                      </a:r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ξέωση</a:t>
                      </a:r>
                    </a:p>
                    <a:p>
                      <a:r>
                        <a:rPr lang="el-GR" sz="1800" dirty="0" err="1" smtClean="0">
                          <a:latin typeface="Calibri" pitchFamily="34" charset="0"/>
                          <a:cs typeface="Calibri" pitchFamily="34" charset="0"/>
                        </a:rPr>
                        <a:t>υποαλδοστερονισμός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60822">
                <a:tc>
                  <a:txBody>
                    <a:bodyPr/>
                    <a:lstStyle/>
                    <a:p>
                      <a:r>
                        <a:rPr lang="el-GR" sz="1800" b="1" dirty="0" err="1" smtClean="0">
                          <a:latin typeface="Calibri" pitchFamily="34" charset="0"/>
                          <a:cs typeface="Calibri" pitchFamily="34" charset="0"/>
                        </a:rPr>
                        <a:t>Υπασβεστιαιμία</a:t>
                      </a:r>
                      <a:endParaRPr lang="el-GR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σε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GFR</a:t>
                      </a:r>
                      <a:r>
                        <a:rPr kumimoji="0" lang="el-GR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&lt;30ml/min/1.73m2</a:t>
                      </a:r>
                    </a:p>
                    <a:p>
                      <a:r>
                        <a:rPr kumimoji="0" lang="el-GR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λόγω διαταραχής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PTH</a:t>
                      </a:r>
                      <a:r>
                        <a:rPr kumimoji="0" lang="el-GR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και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D3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56683">
                <a:tc>
                  <a:txBody>
                    <a:bodyPr/>
                    <a:lstStyle/>
                    <a:p>
                      <a:r>
                        <a:rPr lang="el-GR" sz="1800" b="1" dirty="0" err="1" smtClean="0">
                          <a:latin typeface="Calibri" pitchFamily="34" charset="0"/>
                          <a:cs typeface="Calibri" pitchFamily="34" charset="0"/>
                        </a:rPr>
                        <a:t>Υπερφωσφαταιμία</a:t>
                      </a:r>
                      <a:endParaRPr lang="el-GR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μείωση του GFR και έκκρισης P</a:t>
                      </a:r>
                      <a:endParaRPr lang="el-GR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72008" y="6402814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Ellis A. and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Rajasree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S., Chronic kidney disease, in  Nelson Textbook of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, Elsevier 2016, 2543-2546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Αναιμία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860032" y="2455912"/>
            <a:ext cx="3826768" cy="2197224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Τα συμπτώματα αναιμίας εκδηλώνονται στο 3</a:t>
            </a:r>
            <a:r>
              <a:rPr lang="el-GR" sz="2000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και 4</a:t>
            </a:r>
            <a:r>
              <a:rPr lang="el-GR" sz="2000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στάδιο της νόσου.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b="1" dirty="0" err="1" smtClean="0">
                <a:latin typeface="Calibri" pitchFamily="34" charset="0"/>
                <a:cs typeface="Calibri" pitchFamily="34" charset="0"/>
              </a:rPr>
              <a:t>Ορθόχρωμη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err="1" smtClean="0">
                <a:latin typeface="Calibri" pitchFamily="34" charset="0"/>
                <a:cs typeface="Calibri" pitchFamily="34" charset="0"/>
              </a:rPr>
              <a:t>ορθοκυτταρική</a:t>
            </a:r>
            <a:endParaRPr lang="el-GR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755576" y="2060848"/>
            <a:ext cx="3168352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Μειωμένη παραγωγή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ερυθροποιητίνης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Ανεπάρκεια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Fe 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Ανεπάρκεια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φυλλικού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οξέος</a:t>
            </a: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Ανεπάρκεια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B12 </a:t>
            </a: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Περιορισμένη  επιβίωση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ερυθροκυττάρων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55576" y="1628800"/>
            <a:ext cx="316835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Μηχανισμός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2008" y="6402814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Ellis A. and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Rajasree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S., Chronic kidney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disease,in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 Nelson Textbook of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, Elsevier 2016, 2543-2546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Νεφρική </a:t>
            </a:r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</a:rPr>
              <a:t>Οστεοδυστροφία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788024" y="2420888"/>
            <a:ext cx="3898776" cy="2376264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Αναφέρεται στο σύνολο των διαταραχών των οστών σε ασθενή με ΧΝΝ.</a:t>
            </a: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Το σύνηθες παθολογικό εύρημα είναι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ινώδης κυστική οστεΐτιδα.</a:t>
            </a:r>
          </a:p>
          <a:p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755576" y="3486487"/>
            <a:ext cx="331236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Μειωμένη παραγωγή Βιταμίνης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 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1,25-διυδροξυκαλσιφερόλη)</a:t>
            </a: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Υπασβεστιαιμία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Υπερφωσφαταιμία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55576" y="1772816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j-lt"/>
              </a:rPr>
              <a:t>Οφείλεται σε </a:t>
            </a:r>
          </a:p>
          <a:p>
            <a:r>
              <a:rPr lang="el-GR" sz="2000" b="1" dirty="0" smtClean="0">
                <a:latin typeface="+mj-lt"/>
              </a:rPr>
              <a:t>δευτεροπαθή </a:t>
            </a:r>
            <a:r>
              <a:rPr lang="el-GR" sz="2000" b="1" dirty="0" err="1" smtClean="0">
                <a:latin typeface="+mj-lt"/>
              </a:rPr>
              <a:t>υπερπαραθυρεοειδισμό</a:t>
            </a:r>
            <a:endParaRPr lang="el-GR" sz="2000" b="1" dirty="0">
              <a:latin typeface="+mj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55576" y="3068960"/>
            <a:ext cx="331236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Μηχανισμός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2008" y="6402814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Ellis A. and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Rajasree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S., Chronic kidney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disease,in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 Nelson Textbook of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, Elsevier 2016, 2543-2546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2019-05-24 at 22-11-4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8052641" cy="5184576"/>
          </a:xfrm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Παθοφυσιολογία</a:t>
            </a: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 Ν</a:t>
            </a: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εφρικής </a:t>
            </a:r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</a:rPr>
              <a:t>Οστεοδυστροφίας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3635896" y="4797152"/>
            <a:ext cx="86409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5148064" y="2564904"/>
            <a:ext cx="187220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6084168" y="5157192"/>
            <a:ext cx="122413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88032" y="6381328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J. Goddard and A. Turner. Chronic kidney disease. In: Davidson’s Principles and Practice of Medicine, Elsevier 2014, 486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Νεφρική </a:t>
            </a:r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</a:rPr>
              <a:t>Οστεοδυστροφία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971600" y="1908115"/>
            <a:ext cx="2808312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Μυϊκή αδυναμία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Οστικά άλγη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Κατάγματα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Παραμορφώσεις ραχίτιδας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Βλαισότητα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Ραιβότητα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μακρών οστών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Ραιβό ισχίο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7 - Εικόνα" descr="F1.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484784"/>
            <a:ext cx="2192756" cy="2683296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565212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i="1" dirty="0" err="1" smtClean="0"/>
              <a:t>Υποπεριοστική</a:t>
            </a:r>
            <a:r>
              <a:rPr lang="el-GR" sz="1600" i="1" dirty="0" smtClean="0"/>
              <a:t> απορρόφηση οστών</a:t>
            </a:r>
          </a:p>
          <a:p>
            <a:pPr algn="r"/>
            <a:r>
              <a:rPr lang="el-GR" sz="1600" i="1" dirty="0" smtClean="0"/>
              <a:t>Διεύρυνση της </a:t>
            </a:r>
            <a:r>
              <a:rPr lang="el-GR" sz="1600" i="1" dirty="0" err="1" smtClean="0"/>
              <a:t>μετάφυσης</a:t>
            </a:r>
            <a:endParaRPr lang="el-GR" sz="1600" i="1" dirty="0" smtClean="0"/>
          </a:p>
        </p:txBody>
      </p:sp>
      <p:pic>
        <p:nvPicPr>
          <p:cNvPr id="12" name="11 - Εικόνα" descr="100941296679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772816"/>
            <a:ext cx="2071396" cy="3816608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971600" y="1484784"/>
            <a:ext cx="280831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Κλινική εικόνα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827584" y="6433591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Dilys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, Chronic Kidney Disease in Children,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in Review, October 2008, volume 29/issue 10</a:t>
            </a:r>
            <a:endParaRPr lang="en-US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Διαταραχές αύξησης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>
          <a:xfrm>
            <a:off x="4716016" y="1844824"/>
            <a:ext cx="3970784" cy="45720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κοντό ανάστημα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αποτελεί χαρακτηριστικό επακόλουθο της ΧΝΝ στην παιδική ηλικία.</a:t>
            </a:r>
          </a:p>
          <a:p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Αυξημένα επίπεδα αυξητικής ορμόνης</a:t>
            </a:r>
          </a:p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Μειωμένα επίπεδα 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insulin-like growth factor 1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IGF-1)</a:t>
            </a:r>
            <a:endParaRPr lang="el-GR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55576" y="2132856"/>
            <a:ext cx="3168352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Υποθρεψία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(κακή διατροφή)</a:t>
            </a: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Νεφρική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Οστεοδυστροφία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Μεταβολική Οξέωση</a:t>
            </a: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Ορμονικές διαταραχές</a:t>
            </a: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Ανοχή στην αυξητική ορμόνη</a:t>
            </a: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Αναιμία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755576" y="1700808"/>
            <a:ext cx="316835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Μηχανισμός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2008" y="6402814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Ellis A. and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Rajasree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S, Chronic kidney disease. In Nelson Textbook of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, Elsevier 2016, 2543-2546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Περιεχόμενα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Παρουσίαση Περιστατικού  Χρόνιας 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Νεφρικής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Νόσου (ΧΝΝ)</a:t>
            </a: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Ορισμός και Διάγνωση ΧΝΝ </a:t>
            </a: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Μέτρηση και Εκτίμηση του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GFR</a:t>
            </a:r>
          </a:p>
          <a:p>
            <a:r>
              <a:rPr lang="el-GR" sz="2200" dirty="0" err="1" smtClean="0">
                <a:latin typeface="Calibri" pitchFamily="34" charset="0"/>
                <a:cs typeface="Calibri" pitchFamily="34" charset="0"/>
              </a:rPr>
              <a:t>Σταδιοποίηση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 της ΧΝΝ </a:t>
            </a: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Επιδημιολογία</a:t>
            </a: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Αίτια </a:t>
            </a:r>
          </a:p>
          <a:p>
            <a:r>
              <a:rPr lang="el-GR" sz="2200" dirty="0" err="1" smtClean="0">
                <a:latin typeface="Calibri" pitchFamily="34" charset="0"/>
                <a:cs typeface="Calibri" pitchFamily="34" charset="0"/>
              </a:rPr>
              <a:t>Παθοφυσιολογία</a:t>
            </a:r>
            <a:endParaRPr lang="el-GR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Επιπλοκές</a:t>
            </a: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Χρόνια Παρακολούθηση</a:t>
            </a: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Αντιμετώπιση</a:t>
            </a: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Συμπεράσματα</a:t>
            </a: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Βιβλιογραφία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Χρόνια παρακολούθηση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424936" cy="50405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Hb</a:t>
            </a:r>
            <a:r>
              <a:rPr lang="el-GR" dirty="0" smtClean="0">
                <a:latin typeface="+mj-lt"/>
              </a:rPr>
              <a:t> → </a:t>
            </a:r>
            <a:r>
              <a:rPr lang="el-GR" i="1" dirty="0" smtClean="0">
                <a:latin typeface="+mj-lt"/>
              </a:rPr>
              <a:t>αναιμία</a:t>
            </a:r>
          </a:p>
          <a:p>
            <a:pPr>
              <a:buNone/>
            </a:pPr>
            <a:endParaRPr lang="el-GR" dirty="0" smtClean="0">
              <a:latin typeface="+mj-lt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Na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l-GR" b="1" dirty="0" err="1" smtClean="0">
                <a:latin typeface="+mj-lt"/>
              </a:rPr>
              <a:t>Οξεοβασική</a:t>
            </a:r>
            <a:r>
              <a:rPr lang="el-GR" b="1" dirty="0" smtClean="0">
                <a:latin typeface="+mj-lt"/>
              </a:rPr>
              <a:t> ισορροπία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→</a:t>
            </a:r>
            <a:r>
              <a:rPr lang="el-GR" dirty="0" smtClean="0"/>
              <a:t> </a:t>
            </a:r>
            <a:r>
              <a:rPr lang="el-GR" i="1" dirty="0" err="1" smtClean="0">
                <a:latin typeface="+mj-lt"/>
              </a:rPr>
              <a:t>υπονατριαιμία</a:t>
            </a:r>
            <a:r>
              <a:rPr lang="el-GR" i="1" dirty="0" smtClean="0">
                <a:latin typeface="+mj-lt"/>
              </a:rPr>
              <a:t>/</a:t>
            </a:r>
            <a:r>
              <a:rPr lang="el-GR" i="1" dirty="0" err="1" smtClean="0">
                <a:latin typeface="+mj-lt"/>
              </a:rPr>
              <a:t>υπερκαλιαιμία</a:t>
            </a:r>
            <a:r>
              <a:rPr lang="el-GR" i="1" dirty="0" smtClean="0">
                <a:latin typeface="+mj-lt"/>
              </a:rPr>
              <a:t>/οξέωση</a:t>
            </a:r>
          </a:p>
          <a:p>
            <a:pPr>
              <a:buNone/>
            </a:pPr>
            <a:endParaRPr lang="el-GR" dirty="0" smtClean="0">
              <a:latin typeface="+mj-lt"/>
            </a:endParaRPr>
          </a:p>
          <a:p>
            <a:r>
              <a:rPr lang="el-GR" b="1" dirty="0" smtClean="0">
                <a:latin typeface="+mj-lt"/>
              </a:rPr>
              <a:t>Ουρία και </a:t>
            </a:r>
            <a:r>
              <a:rPr lang="el-GR" b="1" dirty="0" err="1" smtClean="0">
                <a:latin typeface="+mj-lt"/>
              </a:rPr>
              <a:t>κρεατινίνη</a:t>
            </a:r>
            <a:r>
              <a:rPr lang="el-GR" b="1" dirty="0" smtClean="0">
                <a:latin typeface="+mj-lt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→</a:t>
            </a:r>
            <a:r>
              <a:rPr lang="el-GR" dirty="0" smtClean="0"/>
              <a:t> </a:t>
            </a:r>
            <a:r>
              <a:rPr lang="el-GR" i="1" dirty="0" smtClean="0">
                <a:latin typeface="+mj-lt"/>
              </a:rPr>
              <a:t>κατακράτηση αζώτου/επίπεδο νεφρικής λειτουργίας</a:t>
            </a:r>
          </a:p>
          <a:p>
            <a:pPr>
              <a:buNone/>
            </a:pPr>
            <a:endParaRPr lang="el-GR" dirty="0" smtClean="0">
              <a:latin typeface="+mj-lt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ALP</a:t>
            </a:r>
            <a:r>
              <a:rPr lang="el-GR" b="1" dirty="0" smtClean="0">
                <a:latin typeface="+mj-lt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→</a:t>
            </a:r>
            <a:r>
              <a:rPr lang="el-GR" dirty="0" smtClean="0"/>
              <a:t> </a:t>
            </a:r>
            <a:r>
              <a:rPr lang="el-GR" i="1" dirty="0" err="1" smtClean="0">
                <a:latin typeface="+mj-lt"/>
              </a:rPr>
              <a:t>υπασβεστιαιμία</a:t>
            </a:r>
            <a:r>
              <a:rPr lang="el-GR" i="1" dirty="0" smtClean="0">
                <a:latin typeface="+mj-lt"/>
              </a:rPr>
              <a:t>/</a:t>
            </a:r>
            <a:r>
              <a:rPr lang="el-GR" i="1" dirty="0" err="1" smtClean="0">
                <a:latin typeface="+mj-lt"/>
              </a:rPr>
              <a:t>υπερφωσφαταιμία</a:t>
            </a:r>
            <a:endParaRPr lang="el-GR" i="1" dirty="0" smtClean="0">
              <a:latin typeface="+mj-lt"/>
            </a:endParaRPr>
          </a:p>
          <a:p>
            <a:pPr>
              <a:buNone/>
            </a:pPr>
            <a:endParaRPr lang="el-GR" dirty="0" smtClean="0">
              <a:latin typeface="+mj-lt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PTH</a:t>
            </a:r>
            <a:r>
              <a:rPr lang="el-GR" b="1" dirty="0" smtClean="0">
                <a:latin typeface="+mj-lt"/>
              </a:rPr>
              <a:t>/ακτινολογικές εξετάσεις οστών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→</a:t>
            </a:r>
            <a:r>
              <a:rPr lang="el-GR" dirty="0" smtClean="0"/>
              <a:t> </a:t>
            </a:r>
            <a:r>
              <a:rPr lang="el-GR" i="1" dirty="0" smtClean="0">
                <a:latin typeface="+mj-lt"/>
              </a:rPr>
              <a:t>πρώιμα σημεία </a:t>
            </a:r>
            <a:r>
              <a:rPr lang="el-GR" i="1" dirty="0" err="1" smtClean="0">
                <a:latin typeface="+mj-lt"/>
              </a:rPr>
              <a:t>οστεοδυστροφίας</a:t>
            </a:r>
            <a:endParaRPr lang="el-GR" i="1" dirty="0" smtClean="0">
              <a:latin typeface="+mj-lt"/>
            </a:endParaRPr>
          </a:p>
          <a:p>
            <a:pPr>
              <a:buNone/>
            </a:pPr>
            <a:endParaRPr lang="el-GR" dirty="0" smtClean="0">
              <a:latin typeface="+mj-lt"/>
            </a:endParaRPr>
          </a:p>
          <a:p>
            <a:r>
              <a:rPr lang="el-GR" b="1" dirty="0" smtClean="0">
                <a:latin typeface="+mj-lt"/>
              </a:rPr>
              <a:t>Α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l-GR" b="1" dirty="0" smtClean="0">
                <a:latin typeface="+mj-lt"/>
              </a:rPr>
              <a:t>α θώρακος/ΗΚΓ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→</a:t>
            </a:r>
            <a:r>
              <a:rPr lang="el-GR" dirty="0" smtClean="0"/>
              <a:t> </a:t>
            </a:r>
            <a:r>
              <a:rPr lang="el-GR" i="1" dirty="0" smtClean="0">
                <a:latin typeface="+mj-lt"/>
              </a:rPr>
              <a:t>έλεγχος καρδιακής λειτουργίας</a:t>
            </a:r>
            <a:endParaRPr lang="el-GR" i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-99392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Θεραπευτικοί Στόχοι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0" y="1268760"/>
          <a:ext cx="90730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4427984" y="61653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Ν., </a:t>
            </a: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Φ., Χρόνια Νεφρική Νόσος στα παιδιά, Παιδιατρική Βορείου Ελλάδος 2013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i="1" dirty="0" smtClean="0">
                <a:latin typeface="Calibri" pitchFamily="34" charset="0"/>
                <a:cs typeface="Calibri" pitchFamily="34" charset="0"/>
              </a:rPr>
              <a:t>, 25: 7 - 14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132440" cy="980728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Θεραπευτικοί άξονες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539552" y="1052736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Αποφυγή Οξείας Νεφρικής Βλάβης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11" name="4 - TextBox"/>
          <p:cNvSpPr txBox="1">
            <a:spLocks noGrp="1"/>
          </p:cNvSpPr>
          <p:nvPr>
            <p:ph sz="quarter" idx="1"/>
          </p:nvPr>
        </p:nvSpPr>
        <p:spPr>
          <a:xfrm>
            <a:off x="755576" y="1844824"/>
            <a:ext cx="7776864" cy="3939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Tx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Διαταραχές ύδατος-ηλεκτρολυτών                                             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(αφυδάτωση, </a:t>
            </a:r>
            <a:r>
              <a:rPr lang="el-GR" sz="2000" i="1" dirty="0" err="1" smtClean="0">
                <a:latin typeface="Calibri" pitchFamily="34" charset="0"/>
                <a:cs typeface="Calibri" pitchFamily="34" charset="0"/>
              </a:rPr>
              <a:t>έλλειμα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 νατρίου, </a:t>
            </a:r>
            <a:r>
              <a:rPr lang="el-GR" sz="2000" i="1" dirty="0" err="1" smtClean="0">
                <a:latin typeface="Calibri" pitchFamily="34" charset="0"/>
                <a:cs typeface="Calibri" pitchFamily="34" charset="0"/>
              </a:rPr>
              <a:t>υποκαλιαιμία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indent="-457200">
              <a:buClrTx/>
            </a:pP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Αιμοδυναμικές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διαταραχές                                                            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(υπόταση, καταπληξία, συμφορητική καρδιακή ανεπάρκεια)</a:t>
            </a:r>
          </a:p>
          <a:p>
            <a:pPr marL="457200" indent="-457200">
              <a:buClrTx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Αρτηριακή υπέρταση (μη ρυθμιζόμενη)</a:t>
            </a:r>
          </a:p>
          <a:p>
            <a:pPr marL="457200" indent="-457200">
              <a:buClrTx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Λοιμώξεις</a:t>
            </a:r>
          </a:p>
          <a:p>
            <a:pPr marL="457200" indent="-457200">
              <a:buClrTx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Απόφραξη ουροποιητικού</a:t>
            </a:r>
          </a:p>
          <a:p>
            <a:pPr marL="457200" indent="-457200">
              <a:buClrTx/>
            </a:pP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Νεφροτοξικά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φάρμακα                                                     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2000" i="1" dirty="0" err="1" smtClean="0">
                <a:latin typeface="Calibri" pitchFamily="34" charset="0"/>
                <a:cs typeface="Calibri" pitchFamily="34" charset="0"/>
              </a:rPr>
              <a:t>αμινογλυκοσίδες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, ΜΣΑΦ, </a:t>
            </a:r>
            <a:r>
              <a:rPr lang="el-GR" sz="2000" i="1" dirty="0" err="1" smtClean="0">
                <a:latin typeface="Calibri" pitchFamily="34" charset="0"/>
                <a:cs typeface="Calibri" pitchFamily="34" charset="0"/>
              </a:rPr>
              <a:t>σκιαστικά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 μέσα, </a:t>
            </a:r>
            <a:r>
              <a:rPr lang="el-GR" sz="2000" i="1" dirty="0" err="1" smtClean="0">
                <a:latin typeface="Calibri" pitchFamily="34" charset="0"/>
                <a:cs typeface="Calibri" pitchFamily="34" charset="0"/>
              </a:rPr>
              <a:t>αμφοτερικίνη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 Β)</a:t>
            </a:r>
          </a:p>
          <a:p>
            <a:pPr marL="457200" indent="-457200">
              <a:buClrTx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Μεταβολικές διαταραχές                                                                                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(οξέωση, </a:t>
            </a:r>
            <a:r>
              <a:rPr lang="el-GR" sz="2000" i="1" dirty="0" err="1" smtClean="0">
                <a:latin typeface="Calibri" pitchFamily="34" charset="0"/>
                <a:cs typeface="Calibri" pitchFamily="34" charset="0"/>
              </a:rPr>
              <a:t>υπερουριχαιμία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sz="2000" i="1" dirty="0" err="1" smtClean="0">
                <a:latin typeface="Calibri" pitchFamily="34" charset="0"/>
                <a:cs typeface="Calibri" pitchFamily="34" charset="0"/>
              </a:rPr>
              <a:t>υπερασβεστιαιμία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2" name="5 - TextBox"/>
          <p:cNvSpPr txBox="1">
            <a:spLocks/>
          </p:cNvSpPr>
          <p:nvPr/>
        </p:nvSpPr>
        <p:spPr>
          <a:xfrm>
            <a:off x="755576" y="1340768"/>
            <a:ext cx="7776864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bIns="9144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Παράγοντες που προκαλούν παρόξυνση της ΧΝΝ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4 - Έλλειψη"/>
          <p:cNvSpPr/>
          <p:nvPr/>
        </p:nvSpPr>
        <p:spPr>
          <a:xfrm>
            <a:off x="1043608" y="1916832"/>
            <a:ext cx="4248472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4 - Έλλειψη"/>
          <p:cNvSpPr/>
          <p:nvPr/>
        </p:nvSpPr>
        <p:spPr>
          <a:xfrm>
            <a:off x="1043608" y="2564904"/>
            <a:ext cx="3384376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4 - Έλλειψη"/>
          <p:cNvSpPr/>
          <p:nvPr/>
        </p:nvSpPr>
        <p:spPr>
          <a:xfrm>
            <a:off x="971600" y="4365104"/>
            <a:ext cx="2952328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Explosion 2 6"/>
          <p:cNvSpPr/>
          <p:nvPr/>
        </p:nvSpPr>
        <p:spPr>
          <a:xfrm rot="825325">
            <a:off x="5480971" y="1287609"/>
            <a:ext cx="3451618" cy="219455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940152" y="19168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Αποφυγή /ταχεία διόρθωση της </a:t>
            </a:r>
            <a:r>
              <a:rPr lang="el-GR" dirty="0" err="1" smtClean="0">
                <a:latin typeface="+mj-lt"/>
              </a:rPr>
              <a:t>υπογκαιμίας</a:t>
            </a:r>
            <a:endParaRPr lang="el-GR" dirty="0">
              <a:latin typeface="+mj-lt"/>
            </a:endParaRPr>
          </a:p>
        </p:txBody>
      </p:sp>
      <p:sp>
        <p:nvSpPr>
          <p:cNvPr id="6" name="Explosion 2 5"/>
          <p:cNvSpPr/>
          <p:nvPr/>
        </p:nvSpPr>
        <p:spPr>
          <a:xfrm rot="1747161">
            <a:off x="5253383" y="3438324"/>
            <a:ext cx="3831865" cy="2475129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5724128" y="41490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Αποφυγή / χρήση τους στις ελάχιστες συνιστώμενες δόσεις</a:t>
            </a:r>
            <a:endParaRPr lang="el-GR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79712" y="6237312"/>
            <a:ext cx="702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Μπαλάσκας Η. Χρόνια Νεφρική Νόσος και ουραιμικό σύνδρομο.</a:t>
            </a:r>
          </a:p>
          <a:p>
            <a:pPr algn="r"/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Στο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Εσωτερική Παθολογία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Καραγιάννης Α.,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University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Studio Press 2017, 421-422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7" grpId="0" animBg="1"/>
      <p:bldP spid="8" grpId="0"/>
      <p:bldP spid="6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064896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Επιβράδυνση του ρυθμού έκπτωσης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79512" y="1268760"/>
          <a:ext cx="89644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085184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j-lt"/>
              </a:rPr>
              <a:t>Αναστολείς του </a:t>
            </a:r>
            <a:r>
              <a:rPr lang="el-GR" sz="2000" b="1" dirty="0" err="1" smtClean="0">
                <a:latin typeface="+mj-lt"/>
              </a:rPr>
              <a:t>μετατρεπτικού</a:t>
            </a:r>
            <a:r>
              <a:rPr lang="el-GR" sz="2000" b="1" dirty="0" smtClean="0">
                <a:latin typeface="+mj-lt"/>
              </a:rPr>
              <a:t> ενζύμου    </a:t>
            </a:r>
          </a:p>
          <a:p>
            <a:pPr algn="ctr"/>
            <a:r>
              <a:rPr lang="el-GR" sz="2000" b="1" dirty="0" smtClean="0">
                <a:latin typeface="+mj-lt"/>
              </a:rPr>
              <a:t>+    </a:t>
            </a:r>
          </a:p>
          <a:p>
            <a:pPr algn="ctr"/>
            <a:r>
              <a:rPr lang="el-GR" sz="2000" b="1" dirty="0" smtClean="0">
                <a:latin typeface="+mj-lt"/>
              </a:rPr>
              <a:t>Ανταγωνιστές υποδοχέων </a:t>
            </a:r>
            <a:r>
              <a:rPr lang="el-GR" sz="2000" b="1" dirty="0" err="1" smtClean="0">
                <a:latin typeface="+mj-lt"/>
              </a:rPr>
              <a:t>αγγειοτενσίνης</a:t>
            </a:r>
            <a:r>
              <a:rPr lang="el-GR" sz="2000" b="1" dirty="0" smtClean="0">
                <a:latin typeface="+mj-lt"/>
              </a:rPr>
              <a:t> ΙΙ</a:t>
            </a:r>
            <a:endParaRPr lang="el-GR" sz="2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877272"/>
            <a:ext cx="6732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>
              <a:buFont typeface="Arial" pitchFamily="34" charset="0"/>
              <a:buChar char="•"/>
            </a:pPr>
            <a:r>
              <a:rPr lang="en-US" altLang="el-GR" sz="1200" i="1" dirty="0" smtClean="0">
                <a:latin typeface="Calibri" pitchFamily="34" charset="0"/>
                <a:cs typeface="Calibri" pitchFamily="34" charset="0"/>
              </a:rPr>
              <a:t>Hebert LA et al </a:t>
            </a:r>
          </a:p>
          <a:p>
            <a:pPr lvl="1" algn="r">
              <a:buFont typeface="Arial" pitchFamily="34" charset="0"/>
              <a:buChar char="•"/>
            </a:pPr>
            <a:r>
              <a:rPr lang="en-US" altLang="el-GR" sz="1200" i="1" dirty="0" smtClean="0">
                <a:latin typeface="Calibri" pitchFamily="34" charset="0"/>
                <a:cs typeface="Calibri" pitchFamily="34" charset="0"/>
              </a:rPr>
              <a:t>Seminal review, Kidney </a:t>
            </a:r>
            <a:r>
              <a:rPr lang="en-US" altLang="el-GR" sz="1200" i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altLang="el-GR" sz="1200" i="1" dirty="0" smtClean="0">
                <a:latin typeface="Calibri" pitchFamily="34" charset="0"/>
                <a:cs typeface="Calibri" pitchFamily="34" charset="0"/>
              </a:rPr>
              <a:t> 2001;59:1211-1226</a:t>
            </a:r>
          </a:p>
          <a:p>
            <a:pPr lvl="1" algn="r">
              <a:buFont typeface="Arial" pitchFamily="34" charset="0"/>
              <a:buChar char="•"/>
            </a:pP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ESCAPE Trial Group,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Wühl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E,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Trivelli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A, et al.: Strict blood-pressure control and progression of renal failure in children. N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Engl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J Med 2009, 361:1639–1650.</a:t>
            </a:r>
            <a:endParaRPr lang="en-US" altLang="el-GR" sz="1200" i="1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Δίαιτα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6 - TextBox"/>
          <p:cNvSpPr txBox="1"/>
          <p:nvPr/>
        </p:nvSpPr>
        <p:spPr>
          <a:xfrm>
            <a:off x="5796136" y="573325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Ν., </a:t>
            </a: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Φ., Χρόνια Νεφρική Νόσος στα παιδιά, Παιδιατρική Βορείου Ελλάδος 2013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i="1" dirty="0" smtClean="0">
                <a:latin typeface="Calibri" pitchFamily="34" charset="0"/>
                <a:cs typeface="Calibri" pitchFamily="34" charset="0"/>
              </a:rPr>
              <a:t>, 25: 7 - 14</a:t>
            </a: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NIH Publication No. 11–5752 April 2011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9144000" cy="4823048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+mj-lt"/>
              </a:rPr>
              <a:t>Ανορεξία + Έμετοι         Ανεπαρκής θερμιδική + πρωτεϊνική πρόσληψη</a:t>
            </a:r>
          </a:p>
          <a:p>
            <a:r>
              <a:rPr lang="el-GR" sz="2400" dirty="0" smtClean="0">
                <a:latin typeface="+mj-lt"/>
              </a:rPr>
              <a:t>Εξατομικευμένη δίαιτα</a:t>
            </a:r>
          </a:p>
          <a:p>
            <a:r>
              <a:rPr lang="el-GR" sz="2400" dirty="0" smtClean="0">
                <a:latin typeface="+mj-lt"/>
              </a:rPr>
              <a:t>Δίαιτα ελεύθερης ποσότητας </a:t>
            </a:r>
            <a:r>
              <a:rPr lang="el-GR" sz="2400" i="1" dirty="0" smtClean="0">
                <a:solidFill>
                  <a:srgbClr val="C00000"/>
                </a:solidFill>
                <a:latin typeface="+mj-lt"/>
              </a:rPr>
              <a:t>υδατανθράκων</a:t>
            </a:r>
            <a:r>
              <a:rPr lang="el-GR" sz="2400" dirty="0" smtClean="0">
                <a:latin typeface="+mj-lt"/>
              </a:rPr>
              <a:t> και </a:t>
            </a:r>
            <a:r>
              <a:rPr lang="el-GR" sz="2400" i="1" dirty="0" smtClean="0">
                <a:solidFill>
                  <a:srgbClr val="C00000"/>
                </a:solidFill>
                <a:latin typeface="+mj-lt"/>
              </a:rPr>
              <a:t>λιπών</a:t>
            </a:r>
          </a:p>
          <a:p>
            <a:r>
              <a:rPr lang="el-GR" sz="2400" dirty="0" smtClean="0">
                <a:latin typeface="+mj-lt"/>
              </a:rPr>
              <a:t>Ισορροπία (ή και μέτριος περιορισμός) λήψης </a:t>
            </a:r>
            <a:r>
              <a:rPr lang="el-GR" sz="2400" i="1" dirty="0" smtClean="0">
                <a:solidFill>
                  <a:srgbClr val="C00000"/>
                </a:solidFill>
                <a:latin typeface="+mj-lt"/>
              </a:rPr>
              <a:t>πρωτεϊνών</a:t>
            </a:r>
          </a:p>
          <a:p>
            <a:r>
              <a:rPr lang="el-GR" sz="2400" dirty="0" smtClean="0">
                <a:latin typeface="+mj-lt"/>
              </a:rPr>
              <a:t>Σε </a:t>
            </a:r>
            <a:r>
              <a:rPr lang="el-GR" sz="2400" dirty="0" err="1" smtClean="0">
                <a:latin typeface="+mj-lt"/>
              </a:rPr>
              <a:t>εξωνεφρική</a:t>
            </a:r>
            <a:r>
              <a:rPr lang="el-GR" sz="2400" dirty="0" smtClean="0">
                <a:latin typeface="+mj-lt"/>
              </a:rPr>
              <a:t> κάθαρση: έως και 140 % των προτεινόμενων αναγκών από τον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WHO</a:t>
            </a: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2400" dirty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99792" y="155679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Content Placeholder 3" descr="page_5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933056"/>
            <a:ext cx="5400600" cy="258289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61705917_1224059084441483_5788931696652976128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212976"/>
            <a:ext cx="4032448" cy="3464919"/>
          </a:xfrm>
        </p:spPr>
      </p:pic>
      <p:pic>
        <p:nvPicPr>
          <p:cNvPr id="9" name="Picture 8" descr="61106100_360370248163988_455429956881612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6632"/>
            <a:ext cx="3803754" cy="3429000"/>
          </a:xfrm>
          <a:prstGeom prst="rect">
            <a:avLst/>
          </a:prstGeom>
        </p:spPr>
      </p:pic>
      <p:pic>
        <p:nvPicPr>
          <p:cNvPr id="10" name="Picture 9" descr="61540318_2082472405211556_635466007300800512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620755" cy="31723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6256" y="5517232"/>
            <a:ext cx="2160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Educational Tools</a:t>
            </a:r>
          </a:p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by CANN NET (Canadian Kidney Knowledge Translation and Generation Network)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652934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Υγρά - Ηλεκτρολύτες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620688"/>
          <a:ext cx="914400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/>
                <a:gridCol w="1981200"/>
                <a:gridCol w="2438399"/>
                <a:gridCol w="1371599"/>
                <a:gridCol w="1600201"/>
              </a:tblGrid>
              <a:tr h="435103">
                <a:tc>
                  <a:txBody>
                    <a:bodyPr/>
                    <a:lstStyle/>
                    <a:p>
                      <a:pPr algn="ctr"/>
                      <a:endParaRPr lang="el-GR" sz="16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sz="1600" dirty="0" smtClean="0">
                          <a:latin typeface="+mj-lt"/>
                        </a:rPr>
                        <a:t>ΝΑΤΡΙΟ</a:t>
                      </a:r>
                      <a:endParaRPr lang="el-GR" sz="1600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sz="1600" dirty="0" smtClean="0">
                          <a:latin typeface="+mj-lt"/>
                        </a:rPr>
                        <a:t>ΚΑΛΙΟ</a:t>
                      </a:r>
                      <a:endParaRPr lang="el-GR" sz="1600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sz="1600" dirty="0" smtClean="0">
                          <a:latin typeface="+mj-lt"/>
                        </a:rPr>
                        <a:t>ΦΩΣΦΟΡΟΣ</a:t>
                      </a:r>
                      <a:endParaRPr lang="el-GR" sz="1600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sz="1600" dirty="0" smtClean="0">
                          <a:latin typeface="+mj-lt"/>
                        </a:rPr>
                        <a:t>ΑΣΒΕΣΤΙΟ</a:t>
                      </a:r>
                      <a:endParaRPr lang="el-GR" sz="1600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endParaRPr lang="el-GR" sz="16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sz="1600" dirty="0" smtClean="0">
                          <a:latin typeface="+mj-lt"/>
                        </a:rPr>
                        <a:t>ΥΓΡΑ</a:t>
                      </a:r>
                      <a:endParaRPr lang="el-GR" sz="1600" dirty="0">
                        <a:latin typeface="+mj-lt"/>
                      </a:endParaRPr>
                    </a:p>
                  </a:txBody>
                  <a:tcPr marL="77724" marR="77724"/>
                </a:tc>
              </a:tr>
              <a:tr h="1053605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j-lt"/>
                        </a:rPr>
                        <a:t>1,2-1,5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g</a:t>
                      </a:r>
                      <a:r>
                        <a:rPr lang="en-US" sz="1600" b="1" dirty="0" smtClean="0">
                          <a:latin typeface="+mj-lt"/>
                        </a:rPr>
                        <a:t>/</a:t>
                      </a:r>
                      <a:r>
                        <a:rPr lang="el-GR" sz="1600" b="1" dirty="0" smtClean="0">
                          <a:latin typeface="+mj-lt"/>
                        </a:rPr>
                        <a:t>ημέρα</a:t>
                      </a:r>
                    </a:p>
                    <a:p>
                      <a:pPr algn="ctr"/>
                      <a:endParaRPr lang="el-GR" sz="16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sz="1600" b="1" dirty="0" smtClean="0">
                          <a:latin typeface="+mj-lt"/>
                        </a:rPr>
                        <a:t>ΟΧΙ</a:t>
                      </a:r>
                      <a:r>
                        <a:rPr lang="el-GR" sz="1600" b="1" baseline="0" dirty="0" smtClean="0">
                          <a:latin typeface="+mj-lt"/>
                        </a:rPr>
                        <a:t> περιορισμός</a:t>
                      </a:r>
                      <a:endParaRPr lang="el-GR" sz="1600" b="1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sz="1600" b="1" dirty="0" smtClean="0">
                          <a:latin typeface="+mj-lt"/>
                        </a:rPr>
                        <a:t>Περιορισμός</a:t>
                      </a:r>
                      <a:r>
                        <a:rPr lang="el-GR" sz="1600" b="1" baseline="0" dirty="0" smtClean="0">
                          <a:latin typeface="+mj-lt"/>
                        </a:rPr>
                        <a:t> πρόσληψης</a:t>
                      </a:r>
                      <a:endParaRPr lang="el-GR" sz="1600" b="1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Περιορισμός</a:t>
                      </a:r>
                      <a:r>
                        <a:rPr kumimoji="0" lang="el-GR" sz="16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πρόσληψης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*ΟΧΙ αγελαδινό γάλα (↑ φωσφορικά)</a:t>
                      </a:r>
                      <a:endParaRPr kumimoji="0" lang="el-GR" sz="16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endParaRPr lang="el-GR" sz="1600" b="1" i="0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sz="1600" b="1" i="0" dirty="0" smtClean="0">
                          <a:latin typeface="+mj-lt"/>
                        </a:rPr>
                        <a:t>ΟΧΙ</a:t>
                      </a:r>
                      <a:r>
                        <a:rPr lang="el-GR" sz="1600" b="1" i="0" baseline="0" dirty="0" smtClean="0">
                          <a:latin typeface="+mj-lt"/>
                        </a:rPr>
                        <a:t> περιορισμός</a:t>
                      </a:r>
                      <a:endParaRPr lang="el-GR" sz="1600" b="1" i="0" dirty="0" smtClean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j-lt"/>
                        </a:rPr>
                        <a:t>ΟΧΙ περιορισμός</a:t>
                      </a:r>
                      <a:r>
                        <a:rPr lang="el-GR" sz="1600" b="1" baseline="0" dirty="0" smtClean="0">
                          <a:latin typeface="+mj-lt"/>
                        </a:rPr>
                        <a:t> </a:t>
                      </a:r>
                      <a:r>
                        <a:rPr lang="el-GR" sz="1600" i="1" baseline="0" dirty="0" smtClean="0">
                          <a:latin typeface="+mj-lt"/>
                        </a:rPr>
                        <a:t>(σε στάδια πριν την Τελικού σταδίου ΧΝΝ)</a:t>
                      </a:r>
                      <a:endParaRPr lang="el-GR" sz="1600" i="1" dirty="0">
                        <a:latin typeface="+mj-lt"/>
                      </a:endParaRPr>
                    </a:p>
                  </a:txBody>
                  <a:tcPr marL="77724" marR="77724"/>
                </a:tc>
              </a:tr>
              <a:tr h="1522432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j-lt"/>
                        </a:rPr>
                        <a:t>Περιορισμός πρόσληψης </a:t>
                      </a:r>
                      <a:r>
                        <a:rPr lang="el-GR" sz="1600" i="1" dirty="0" smtClean="0">
                          <a:latin typeface="+mj-lt"/>
                        </a:rPr>
                        <a:t>(ανάγκη πρόληψης</a:t>
                      </a:r>
                      <a:r>
                        <a:rPr lang="el-GR" sz="1600" i="1" baseline="0" dirty="0" smtClean="0">
                          <a:latin typeface="+mj-lt"/>
                        </a:rPr>
                        <a:t> κατακράτησης υγρών)</a:t>
                      </a:r>
                      <a:endParaRPr lang="el-GR" sz="1600" i="1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j-lt"/>
                        </a:rPr>
                        <a:t>-Ρητίνη </a:t>
                      </a:r>
                      <a:r>
                        <a:rPr lang="el-GR" sz="1600" b="1" baseline="0" dirty="0" smtClean="0">
                          <a:latin typeface="+mj-lt"/>
                        </a:rPr>
                        <a:t>ανταλλαγής ιόντων</a:t>
                      </a:r>
                    </a:p>
                    <a:p>
                      <a:pPr algn="ctr"/>
                      <a:r>
                        <a:rPr lang="el-GR" sz="1600" b="1" baseline="0" dirty="0" smtClean="0">
                          <a:latin typeface="+mj-lt"/>
                        </a:rPr>
                        <a:t>-</a:t>
                      </a:r>
                      <a:r>
                        <a:rPr lang="el-GR" sz="1600" b="1" baseline="0" dirty="0" err="1" smtClean="0">
                          <a:latin typeface="+mj-lt"/>
                        </a:rPr>
                        <a:t>Γλυκονικό</a:t>
                      </a:r>
                      <a:r>
                        <a:rPr lang="el-GR" sz="1600" b="1" baseline="0" dirty="0" smtClean="0">
                          <a:latin typeface="+mj-lt"/>
                        </a:rPr>
                        <a:t> ασβέστιο</a:t>
                      </a:r>
                    </a:p>
                    <a:p>
                      <a:pPr algn="ctr"/>
                      <a:r>
                        <a:rPr lang="el-GR" sz="1600" b="1" baseline="0" dirty="0" smtClean="0">
                          <a:latin typeface="+mj-lt"/>
                        </a:rPr>
                        <a:t>-Γλυκόζη + ινσουλίνη</a:t>
                      </a:r>
                    </a:p>
                    <a:p>
                      <a:pPr algn="ctr"/>
                      <a:r>
                        <a:rPr lang="el-GR" sz="1600" b="1" baseline="0" dirty="0" smtClean="0">
                          <a:latin typeface="+mj-lt"/>
                        </a:rPr>
                        <a:t>-Β-</a:t>
                      </a:r>
                      <a:r>
                        <a:rPr lang="el-GR" sz="1600" b="1" baseline="0" dirty="0" err="1" smtClean="0">
                          <a:latin typeface="+mj-lt"/>
                        </a:rPr>
                        <a:t>αγωνιστές</a:t>
                      </a:r>
                      <a:endParaRPr lang="el-GR" sz="1600" b="1" baseline="0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sz="1600" b="0" i="1" baseline="0" dirty="0" smtClean="0">
                          <a:latin typeface="+mj-lt"/>
                        </a:rPr>
                        <a:t>(σε </a:t>
                      </a:r>
                      <a:r>
                        <a:rPr lang="el-GR" sz="1600" b="0" i="1" baseline="0" dirty="0" err="1" smtClean="0">
                          <a:latin typeface="+mj-lt"/>
                        </a:rPr>
                        <a:t>υπερκαλιαιμία</a:t>
                      </a:r>
                      <a:r>
                        <a:rPr lang="el-GR" sz="1600" b="0" i="1" baseline="0" dirty="0" smtClean="0">
                          <a:latin typeface="+mj-lt"/>
                        </a:rPr>
                        <a:t>)</a:t>
                      </a:r>
                      <a:endParaRPr lang="el-GR" sz="1600" b="0" i="1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err="1" smtClean="0">
                          <a:latin typeface="+mj-lt"/>
                        </a:rPr>
                        <a:t>Φωσφοροδεσμευτικά</a:t>
                      </a:r>
                      <a:endParaRPr lang="el-GR" sz="16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sz="1600" b="0" i="1" dirty="0" smtClean="0">
                          <a:latin typeface="+mj-lt"/>
                        </a:rPr>
                        <a:t>(με</a:t>
                      </a:r>
                      <a:r>
                        <a:rPr lang="el-GR" sz="1600" b="0" i="1" baseline="0" dirty="0" smtClean="0">
                          <a:latin typeface="+mj-lt"/>
                        </a:rPr>
                        <a:t> τα γεύματα)</a:t>
                      </a:r>
                    </a:p>
                    <a:p>
                      <a:pPr algn="l"/>
                      <a:r>
                        <a:rPr kumimoji="0" lang="el-GR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-Ανθρακικό/</a:t>
                      </a:r>
                      <a:r>
                        <a:rPr kumimoji="0" lang="el-GR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οξικό</a:t>
                      </a:r>
                      <a:r>
                        <a:rPr kumimoji="0" lang="el-GR" sz="16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ασβέστιο</a:t>
                      </a:r>
                      <a:endParaRPr kumimoji="0" lang="el-GR" sz="16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l-GR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-Υδροχλωρική/</a:t>
                      </a:r>
                      <a:r>
                        <a:rPr kumimoji="0" lang="el-GR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ανθρακική</a:t>
                      </a:r>
                      <a:r>
                        <a:rPr kumimoji="0" lang="el-GR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σεβελαμέρη</a:t>
                      </a:r>
                      <a:r>
                        <a:rPr kumimoji="0" lang="el-GR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kumimoji="0" lang="el-GR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-Ανθρακικό </a:t>
                      </a:r>
                      <a:r>
                        <a:rPr kumimoji="0" lang="el-GR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λανθάνιο</a:t>
                      </a:r>
                      <a:endParaRPr kumimoji="0" lang="el-GR" sz="16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j-lt"/>
                        </a:rPr>
                        <a:t>Διουρητική </a:t>
                      </a:r>
                    </a:p>
                    <a:p>
                      <a:pPr algn="ctr"/>
                      <a:r>
                        <a:rPr lang="el-GR" sz="1600" b="1" dirty="0" smtClean="0">
                          <a:latin typeface="+mj-lt"/>
                        </a:rPr>
                        <a:t>αγωγή</a:t>
                      </a:r>
                      <a:r>
                        <a:rPr lang="el-GR" sz="1600" b="1" baseline="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l-GR" sz="1600" i="1" dirty="0" smtClean="0">
                          <a:latin typeface="+mj-lt"/>
                        </a:rPr>
                        <a:t>(ανάγκη πρόληψης</a:t>
                      </a:r>
                      <a:r>
                        <a:rPr lang="el-GR" sz="1600" i="1" baseline="0" dirty="0" smtClean="0">
                          <a:latin typeface="+mj-lt"/>
                        </a:rPr>
                        <a:t> κατακράτησης υγρών)</a:t>
                      </a:r>
                      <a:endParaRPr lang="el-GR" sz="1600" dirty="0">
                        <a:latin typeface="+mj-lt"/>
                      </a:endParaRPr>
                    </a:p>
                  </a:txBody>
                  <a:tcPr marL="77724" marR="77724"/>
                </a:tc>
              </a:tr>
              <a:tr h="1294429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j-lt"/>
                        </a:rPr>
                        <a:t>Αύξηση πρόσληψης</a:t>
                      </a:r>
                    </a:p>
                    <a:p>
                      <a:pPr algn="ctr"/>
                      <a:r>
                        <a:rPr lang="el-GR" sz="1600" i="1" dirty="0" smtClean="0">
                          <a:latin typeface="+mj-lt"/>
                        </a:rPr>
                        <a:t>(σε συνοδό πολυουρία +</a:t>
                      </a:r>
                      <a:r>
                        <a:rPr lang="el-GR" sz="1600" i="1" baseline="0" dirty="0" smtClean="0">
                          <a:latin typeface="+mj-lt"/>
                        </a:rPr>
                        <a:t> </a:t>
                      </a:r>
                      <a:r>
                        <a:rPr lang="el-GR" sz="1600" i="1" baseline="0" dirty="0" err="1" smtClean="0">
                          <a:latin typeface="+mj-lt"/>
                        </a:rPr>
                        <a:t>νατριούρηση</a:t>
                      </a:r>
                      <a:r>
                        <a:rPr lang="el-GR" sz="1600" i="1" baseline="0" dirty="0" smtClean="0">
                          <a:latin typeface="+mj-lt"/>
                        </a:rPr>
                        <a:t>)</a:t>
                      </a:r>
                      <a:endParaRPr lang="el-GR" sz="1600" i="1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baseline="0" dirty="0" err="1" smtClean="0">
                          <a:latin typeface="+mj-lt"/>
                        </a:rPr>
                        <a:t>Διττανθρακικό</a:t>
                      </a:r>
                      <a:r>
                        <a:rPr lang="el-GR" sz="1600" b="1" baseline="0" dirty="0" smtClean="0">
                          <a:latin typeface="+mj-lt"/>
                        </a:rPr>
                        <a:t> Νάτριο </a:t>
                      </a:r>
                    </a:p>
                    <a:p>
                      <a:pPr algn="ctr"/>
                      <a:r>
                        <a:rPr lang="el-GR" sz="1600" i="1" baseline="0" dirty="0" smtClean="0">
                          <a:latin typeface="+mj-lt"/>
                        </a:rPr>
                        <a:t>(διόρθωση Μ.Ο. / </a:t>
                      </a:r>
                      <a:r>
                        <a:rPr lang="el-GR" sz="1600" i="1" baseline="0" dirty="0" err="1" smtClean="0">
                          <a:latin typeface="+mj-lt"/>
                        </a:rPr>
                        <a:t>υπερκαλιαιμίας</a:t>
                      </a:r>
                      <a:r>
                        <a:rPr lang="el-GR" sz="1600" i="1" baseline="0" dirty="0" smtClean="0">
                          <a:latin typeface="+mj-lt"/>
                        </a:rPr>
                        <a:t>)</a:t>
                      </a:r>
                      <a:endParaRPr lang="el-GR" sz="1600" i="1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endParaRPr lang="el-GR" sz="1600" i="1" dirty="0" smtClean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j-lt"/>
                        </a:rPr>
                        <a:t>Αύξηση πρόσληψης</a:t>
                      </a:r>
                    </a:p>
                    <a:p>
                      <a:pPr algn="ctr"/>
                      <a:r>
                        <a:rPr lang="el-GR" sz="1600" i="1" dirty="0" smtClean="0">
                          <a:latin typeface="+mj-lt"/>
                        </a:rPr>
                        <a:t>(σε συνοδό πολυουρία +</a:t>
                      </a:r>
                      <a:r>
                        <a:rPr lang="el-GR" sz="1600" i="1" baseline="0" dirty="0" smtClean="0">
                          <a:latin typeface="+mj-lt"/>
                        </a:rPr>
                        <a:t> </a:t>
                      </a:r>
                      <a:r>
                        <a:rPr lang="el-GR" sz="1600" i="1" baseline="0" dirty="0" err="1" smtClean="0">
                          <a:latin typeface="+mj-lt"/>
                        </a:rPr>
                        <a:t>νατριούρηση</a:t>
                      </a:r>
                      <a:r>
                        <a:rPr lang="el-GR" sz="1600" i="1" baseline="0" dirty="0" smtClean="0">
                          <a:latin typeface="+mj-lt"/>
                        </a:rPr>
                        <a:t>)</a:t>
                      </a:r>
                      <a:endParaRPr lang="el-GR" sz="1600" i="1" dirty="0" smtClean="0">
                        <a:latin typeface="+mj-lt"/>
                      </a:endParaRPr>
                    </a:p>
                  </a:txBody>
                  <a:tcPr marL="77724" marR="77724"/>
                </a:tc>
              </a:tr>
              <a:tr h="1053605"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endParaRPr lang="el-GR" sz="1600" i="1" dirty="0">
                        <a:latin typeface="+mj-lt"/>
                      </a:endParaRPr>
                    </a:p>
                  </a:txBody>
                  <a:tcPr marL="77724" marR="77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j-lt"/>
                        </a:rPr>
                        <a:t>Περιορισμός</a:t>
                      </a:r>
                      <a:r>
                        <a:rPr lang="el-GR" sz="1600" baseline="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l-GR" sz="1600" i="1" baseline="0" dirty="0" smtClean="0">
                          <a:latin typeface="+mj-lt"/>
                        </a:rPr>
                        <a:t>(σε Τελικού σταδίου ΧΝΝ και </a:t>
                      </a:r>
                      <a:r>
                        <a:rPr lang="el-GR" sz="1600" i="1" baseline="0" dirty="0" err="1" smtClean="0">
                          <a:latin typeface="+mj-lt"/>
                        </a:rPr>
                        <a:t>εξωνεφρική</a:t>
                      </a:r>
                      <a:r>
                        <a:rPr lang="el-GR" sz="1600" i="1" baseline="0" dirty="0" smtClean="0">
                          <a:latin typeface="+mj-lt"/>
                        </a:rPr>
                        <a:t> κάθαρση)</a:t>
                      </a:r>
                      <a:endParaRPr lang="el-GR" sz="1600" i="1" dirty="0">
                        <a:latin typeface="+mj-lt"/>
                      </a:endParaRPr>
                    </a:p>
                  </a:txBody>
                  <a:tcPr marL="77724" marR="77724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6" name="6 - TextBox"/>
          <p:cNvSpPr txBox="1"/>
          <p:nvPr/>
        </p:nvSpPr>
        <p:spPr>
          <a:xfrm>
            <a:off x="-108520" y="633478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Ν., </a:t>
            </a: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Φ., Χρόνια Νεφρική Νόσος στα παιδιά, Παιδιατρική Βορείου Ελλάδος 2013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i="1" dirty="0" smtClean="0">
                <a:latin typeface="Calibri" pitchFamily="34" charset="0"/>
                <a:cs typeface="Calibri" pitchFamily="34" charset="0"/>
              </a:rPr>
              <a:t>, 25: 7 - 14</a:t>
            </a: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NIH Publication No. 11–5752 April 2011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</a:rPr>
              <a:t>Οξεοβασική</a:t>
            </a: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ισορροπία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147248" cy="4607024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latin typeface="+mj-lt"/>
              </a:rPr>
              <a:t>ΧΝΝ σταδίου 4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GFR&lt; 30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ml/min/1,73m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²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 smtClean="0">
              <a:latin typeface="+mj-lt"/>
            </a:endParaRPr>
          </a:p>
          <a:p>
            <a:pPr>
              <a:buNone/>
            </a:pPr>
            <a:r>
              <a:rPr lang="el-GR" dirty="0" smtClean="0">
                <a:latin typeface="+mj-lt"/>
              </a:rPr>
              <a:t>Σοβαρή Μεταβολική Οξέωση</a:t>
            </a:r>
          </a:p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i="1" u="sng" dirty="0" smtClean="0">
                <a:latin typeface="Calibri" pitchFamily="34" charset="0"/>
                <a:cs typeface="Calibri" pitchFamily="34" charset="0"/>
              </a:rPr>
              <a:t>Διορθώνουμε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όταν: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HCO₃¯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&lt; 20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mEq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/L</a:t>
            </a:r>
          </a:p>
          <a:p>
            <a:r>
              <a:rPr lang="el-GR" i="1" u="sng" dirty="0" smtClean="0">
                <a:latin typeface="Calibri" pitchFamily="34" charset="0"/>
                <a:cs typeface="Calibri" pitchFamily="34" charset="0"/>
              </a:rPr>
              <a:t>Στόχος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HCO₃¯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&gt;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2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mEq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/L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+mj-lt"/>
              </a:rPr>
              <a:t>Χορήγηση </a:t>
            </a:r>
            <a:r>
              <a:rPr lang="el-GR" b="1" dirty="0" smtClean="0">
                <a:latin typeface="+mj-lt"/>
              </a:rPr>
              <a:t>ΔΙΤΤΑΝΘΡΑΚΙΚΩΝ</a:t>
            </a:r>
          </a:p>
        </p:txBody>
      </p:sp>
      <p:sp>
        <p:nvSpPr>
          <p:cNvPr id="4" name="Down Arrow 3"/>
          <p:cNvSpPr/>
          <p:nvPr/>
        </p:nvSpPr>
        <p:spPr>
          <a:xfrm>
            <a:off x="2915816" y="198884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899592" y="5517232"/>
            <a:ext cx="489654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1-2 </a:t>
            </a:r>
            <a:r>
              <a:rPr lang="el-GR" sz="2400" dirty="0" err="1" smtClean="0">
                <a:latin typeface="+mj-lt"/>
              </a:rPr>
              <a:t>mEq</a:t>
            </a:r>
            <a:r>
              <a:rPr lang="el-GR" sz="2400" dirty="0" smtClean="0">
                <a:latin typeface="+mj-lt"/>
              </a:rPr>
              <a:t>/</a:t>
            </a:r>
            <a:r>
              <a:rPr lang="el-GR" sz="2400" dirty="0" err="1" smtClean="0">
                <a:latin typeface="+mj-lt"/>
              </a:rPr>
              <a:t>Kg</a:t>
            </a:r>
            <a:r>
              <a:rPr lang="el-GR" sz="2400" dirty="0" smtClean="0">
                <a:latin typeface="+mj-lt"/>
              </a:rPr>
              <a:t>/ημέρα, σε 2 έως 3 δόσεις</a:t>
            </a:r>
            <a:endParaRPr lang="el-G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4355976" y="61653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Ν., </a:t>
            </a: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Φ., Χρόνια Νεφρική Νόσος στα παιδιά, Παιδιατρική Βορείου Ελλάδος 2013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i="1" dirty="0" smtClean="0">
                <a:latin typeface="Calibri" pitchFamily="34" charset="0"/>
                <a:cs typeface="Calibri" pitchFamily="34" charset="0"/>
              </a:rPr>
              <a:t>, 25: 7 - 14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Νεφρική </a:t>
            </a:r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</a:rPr>
              <a:t>Οστεοδυστροφία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115616" y="692696"/>
          <a:ext cx="7488832" cy="594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loud Callout 5"/>
          <p:cNvSpPr/>
          <p:nvPr/>
        </p:nvSpPr>
        <p:spPr>
          <a:xfrm rot="20019736" flipH="1">
            <a:off x="159075" y="1109679"/>
            <a:ext cx="3037430" cy="215707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2915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+mj-lt"/>
              </a:rPr>
              <a:t>-</a:t>
            </a:r>
            <a:r>
              <a:rPr lang="el-GR" sz="1600" b="1" dirty="0" smtClean="0">
                <a:latin typeface="+mj-lt"/>
              </a:rPr>
              <a:t>↓ πρόσληψης </a:t>
            </a:r>
            <a:r>
              <a:rPr lang="el-GR" sz="1600" dirty="0" smtClean="0">
                <a:latin typeface="+mj-lt"/>
              </a:rPr>
              <a:t>φωσφόρου από τα προϊόντα γάλακτος</a:t>
            </a:r>
          </a:p>
          <a:p>
            <a:r>
              <a:rPr lang="el-GR" sz="1600" dirty="0" smtClean="0">
                <a:latin typeface="+mj-lt"/>
              </a:rPr>
              <a:t>-</a:t>
            </a:r>
            <a:r>
              <a:rPr lang="el-GR" sz="1600" b="1" dirty="0" smtClean="0">
                <a:latin typeface="+mj-lt"/>
              </a:rPr>
              <a:t>Ανθρακικό ασβέστιο </a:t>
            </a:r>
            <a:r>
              <a:rPr lang="el-GR" sz="1600" dirty="0" smtClean="0">
                <a:latin typeface="+mj-lt"/>
              </a:rPr>
              <a:t>με τα γεύματα για δέσμευση του φωσφόρου</a:t>
            </a:r>
          </a:p>
          <a:p>
            <a:endParaRPr lang="el-GR" dirty="0"/>
          </a:p>
        </p:txBody>
      </p:sp>
      <p:sp>
        <p:nvSpPr>
          <p:cNvPr id="8" name="Cloud Callout 7"/>
          <p:cNvSpPr/>
          <p:nvPr/>
        </p:nvSpPr>
        <p:spPr>
          <a:xfrm rot="1082636">
            <a:off x="6297083" y="1415914"/>
            <a:ext cx="2816996" cy="248634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6516216" y="1628800"/>
            <a:ext cx="30243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One Alpha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1600" dirty="0" err="1" smtClean="0">
                <a:latin typeface="Calibri" pitchFamily="34" charset="0"/>
                <a:cs typeface="Calibri" pitchFamily="34" charset="0"/>
              </a:rPr>
              <a:t>αλφακαλσιδόλη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↑</a:t>
            </a:r>
            <a:r>
              <a:rPr lang="el-GR" sz="1600" dirty="0" err="1" smtClean="0">
                <a:latin typeface="Calibri" pitchFamily="34" charset="0"/>
                <a:cs typeface="Calibri" pitchFamily="34" charset="0"/>
              </a:rPr>
              <a:t>μετάλλωσης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οστού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↑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εντερικής απορρόφησης ασβεστίου</a:t>
            </a:r>
          </a:p>
          <a:p>
            <a:pPr>
              <a:buFontTx/>
              <a:buChar char="-"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↓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PTH</a:t>
            </a:r>
          </a:p>
          <a:p>
            <a:pPr>
              <a:buFontTx/>
              <a:buChar char="-"/>
            </a:pPr>
            <a:r>
              <a:rPr lang="el-GR" sz="1600" dirty="0" err="1" smtClean="0">
                <a:latin typeface="Calibri" pitchFamily="34" charset="0"/>
                <a:cs typeface="Calibri" pitchFamily="34" charset="0"/>
              </a:rPr>
              <a:t>↓οστικής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απορρόφησης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endParaRPr lang="el-GR" b="1" dirty="0" smtClean="0">
              <a:latin typeface="Calibri"/>
              <a:cs typeface="Calibri"/>
            </a:endParaRPr>
          </a:p>
          <a:p>
            <a:pPr>
              <a:buFontTx/>
              <a:buChar char="-"/>
            </a:pP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797152"/>
            <a:ext cx="2880320" cy="13234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  <a:latin typeface="+mj-lt"/>
              </a:rPr>
              <a:t>ΣΗΜΑΝΤΙΚΗ η </a:t>
            </a:r>
            <a:r>
              <a:rPr lang="el-GR" sz="1600" b="1" u="sng" dirty="0" smtClean="0">
                <a:solidFill>
                  <a:schemeClr val="bg1"/>
                </a:solidFill>
                <a:latin typeface="+mj-lt"/>
              </a:rPr>
              <a:t>διόρθωση της μεταβολικής οξέωσης</a:t>
            </a:r>
            <a:r>
              <a:rPr lang="el-GR" sz="1600" u="sng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l-GR" sz="16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↑</a:t>
            </a:r>
            <a:r>
              <a:rPr lang="el-GR" sz="16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οστική απορρόφηση + εμποδίζει την </a:t>
            </a:r>
            <a:r>
              <a:rPr lang="el-GR" sz="1600" dirty="0" err="1" smtClean="0">
                <a:solidFill>
                  <a:schemeClr val="bg1"/>
                </a:solidFill>
                <a:latin typeface="+mj-lt"/>
                <a:cs typeface="Calibri" pitchFamily="34" charset="0"/>
              </a:rPr>
              <a:t>ενδοχονδρική</a:t>
            </a:r>
            <a:r>
              <a:rPr lang="el-GR" sz="16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ανάπτυξη του οστού)</a:t>
            </a:r>
            <a:endParaRPr lang="el-G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6 - TextBox"/>
          <p:cNvSpPr txBox="1"/>
          <p:nvPr/>
        </p:nvSpPr>
        <p:spPr>
          <a:xfrm>
            <a:off x="683568" y="6165304"/>
            <a:ext cx="8460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Ν., </a:t>
            </a: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Φ., Χρόνια Νεφρική Νόσος στα παιδιά, Παιδιατρική Βορείου Ελλάδος 2013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i="1" dirty="0" smtClean="0">
                <a:latin typeface="Calibri" pitchFamily="34" charset="0"/>
                <a:cs typeface="Calibri" pitchFamily="34" charset="0"/>
              </a:rPr>
              <a:t>, 25: 7 - 14</a:t>
            </a: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Pediatric Nephrology Berlin Germany, “Prevention and treatment of renal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osteodystrophy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in children on chronic renal failure: European guidelines”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3872" y="47667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</a:rPr>
              <a:t>Παρουσίαση περιστατικού</a:t>
            </a:r>
            <a:r>
              <a:rPr lang="el-GR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l-GR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</a:rPr>
              <a:t>(Ι)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2800" dirty="0" smtClean="0">
                <a:latin typeface="Calibri" pitchFamily="34" charset="0"/>
                <a:cs typeface="Calibri" pitchFamily="34" charset="0"/>
              </a:rPr>
            </a:b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964488" cy="5544616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endParaRPr lang="el-GR" sz="2000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l-GR" sz="2600" i="1" dirty="0" smtClean="0">
                <a:latin typeface="Calibri" pitchFamily="34" charset="0"/>
                <a:cs typeface="Calibri" pitchFamily="34" charset="0"/>
              </a:rPr>
              <a:t>Αγόρι 1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l-GR" sz="2600" i="1" dirty="0" smtClean="0">
                <a:latin typeface="Calibri" pitchFamily="34" charset="0"/>
                <a:cs typeface="Calibri" pitchFamily="34" charset="0"/>
              </a:rPr>
              <a:t> ετών</a:t>
            </a:r>
          </a:p>
          <a:p>
            <a:pPr lvl="1">
              <a:lnSpc>
                <a:spcPct val="150000"/>
              </a:lnSpc>
            </a:pPr>
            <a:r>
              <a:rPr lang="el-GR" sz="2600" dirty="0" smtClean="0">
                <a:latin typeface="Calibri" pitchFamily="34" charset="0"/>
                <a:cs typeface="Calibri" pitchFamily="34" charset="0"/>
              </a:rPr>
              <a:t>Προγεννητική </a:t>
            </a:r>
            <a:r>
              <a:rPr lang="el-GR" sz="2600" dirty="0" err="1" smtClean="0">
                <a:latin typeface="Calibri" pitchFamily="34" charset="0"/>
                <a:cs typeface="Calibri" pitchFamily="34" charset="0"/>
              </a:rPr>
              <a:t>υδρονέφρωση</a:t>
            </a:r>
            <a:r>
              <a:rPr lang="el-GR" sz="2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l-GR" sz="26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l-GR" sz="2600" baseline="30000" dirty="0" smtClean="0">
                <a:latin typeface="Calibri" pitchFamily="34" charset="0"/>
                <a:cs typeface="Calibri" pitchFamily="34" charset="0"/>
              </a:rPr>
              <a:t>η</a:t>
            </a:r>
            <a:r>
              <a:rPr lang="el-GR" sz="2600" dirty="0" smtClean="0">
                <a:latin typeface="Calibri" pitchFamily="34" charset="0"/>
                <a:cs typeface="Calibri" pitchFamily="34" charset="0"/>
              </a:rPr>
              <a:t> ημέρα ζωής (Η.Ζ): </a:t>
            </a:r>
          </a:p>
          <a:p>
            <a:pPr marL="320040" lvl="1" indent="0">
              <a:lnSpc>
                <a:spcPct val="150000"/>
              </a:lnSpc>
              <a:buNone/>
            </a:pPr>
            <a:r>
              <a:rPr lang="el-GR" sz="2600" dirty="0" smtClean="0">
                <a:latin typeface="Calibri" pitchFamily="34" charset="0"/>
                <a:cs typeface="Calibri" pitchFamily="34" charset="0"/>
              </a:rPr>
              <a:t>        ΚΟΠ (</a:t>
            </a:r>
            <a:r>
              <a:rPr lang="el-GR" sz="2600" dirty="0" err="1" smtClean="0">
                <a:latin typeface="Calibri" pitchFamily="34" charset="0"/>
                <a:cs typeface="Calibri" pitchFamily="34" charset="0"/>
              </a:rPr>
              <a:t>Κυστεουρητηρική</a:t>
            </a:r>
            <a:r>
              <a:rPr lang="el-GR" sz="2600" dirty="0" smtClean="0">
                <a:latin typeface="Calibri" pitchFamily="34" charset="0"/>
                <a:cs typeface="Calibri" pitchFamily="34" charset="0"/>
              </a:rPr>
              <a:t> παλινδρόμηση)  4</a:t>
            </a:r>
            <a:r>
              <a:rPr lang="el-GR" sz="2600" baseline="30000" dirty="0" smtClean="0">
                <a:latin typeface="Calibri" pitchFamily="34" charset="0"/>
                <a:cs typeface="Calibri" pitchFamily="34" charset="0"/>
              </a:rPr>
              <a:t>ου</a:t>
            </a:r>
            <a:r>
              <a:rPr lang="el-GR" sz="2600" dirty="0" smtClean="0">
                <a:latin typeface="Calibri" pitchFamily="34" charset="0"/>
                <a:cs typeface="Calibri" pitchFamily="34" charset="0"/>
              </a:rPr>
              <a:t> βαθμού </a:t>
            </a:r>
            <a:r>
              <a:rPr lang="el-GR" sz="2600" dirty="0" err="1" smtClean="0">
                <a:latin typeface="Calibri" pitchFamily="34" charset="0"/>
                <a:cs typeface="Calibri" pitchFamily="34" charset="0"/>
              </a:rPr>
              <a:t>άμφω</a:t>
            </a:r>
            <a:r>
              <a:rPr lang="el-GR" sz="2600" dirty="0" smtClean="0">
                <a:latin typeface="Calibri" pitchFamily="34" charset="0"/>
                <a:cs typeface="Calibri" pitchFamily="34" charset="0"/>
              </a:rPr>
              <a:t>-</a:t>
            </a:r>
          </a:p>
          <a:p>
            <a:pPr marL="320040" lvl="1" indent="0">
              <a:lnSpc>
                <a:spcPct val="150000"/>
              </a:lnSpc>
              <a:buNone/>
            </a:pPr>
            <a:r>
              <a:rPr lang="el-GR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600" dirty="0" smtClean="0">
                <a:latin typeface="Calibri" pitchFamily="34" charset="0"/>
                <a:cs typeface="Calibri" pitchFamily="34" charset="0"/>
              </a:rPr>
              <a:t>      βαλβίδες  οπίσθιας ουρήθρας </a:t>
            </a:r>
          </a:p>
          <a:p>
            <a:pPr lvl="1">
              <a:lnSpc>
                <a:spcPct val="150000"/>
              </a:lnSpc>
            </a:pPr>
            <a:r>
              <a:rPr lang="el-GR" sz="2600" dirty="0" smtClean="0">
                <a:latin typeface="Calibri" pitchFamily="34" charset="0"/>
                <a:cs typeface="Calibri" pitchFamily="34" charset="0"/>
              </a:rPr>
              <a:t>4 μηνών: </a:t>
            </a:r>
            <a:r>
              <a:rPr lang="el-GR" sz="2600" b="1" dirty="0" err="1" smtClean="0">
                <a:latin typeface="Calibri" pitchFamily="34" charset="0"/>
                <a:cs typeface="Calibri" pitchFamily="34" charset="0"/>
              </a:rPr>
              <a:t>χειρουργηθείσες</a:t>
            </a:r>
            <a:r>
              <a:rPr lang="el-GR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600" b="1" dirty="0" smtClean="0">
                <a:latin typeface="Calibri" pitchFamily="34" charset="0"/>
                <a:cs typeface="Calibri" pitchFamily="34" charset="0"/>
              </a:rPr>
              <a:t>βαλβίδες οπίσθιας ουρήθρας</a:t>
            </a:r>
          </a:p>
          <a:p>
            <a:pPr lvl="1">
              <a:lnSpc>
                <a:spcPct val="150000"/>
              </a:lnSpc>
            </a:pPr>
            <a:r>
              <a:rPr lang="el-GR" sz="2600" dirty="0" smtClean="0">
                <a:latin typeface="Calibri" pitchFamily="34" charset="0"/>
                <a:cs typeface="Calibri" pitchFamily="34" charset="0"/>
              </a:rPr>
              <a:t>3,5 ετών: </a:t>
            </a:r>
          </a:p>
          <a:p>
            <a:pPr marL="320040" lvl="1" indent="0">
              <a:lnSpc>
                <a:spcPct val="150000"/>
              </a:lnSpc>
              <a:buNone/>
            </a:pPr>
            <a:r>
              <a:rPr lang="el-GR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600" b="1" dirty="0" smtClean="0">
                <a:latin typeface="Calibri" pitchFamily="34" charset="0"/>
                <a:cs typeface="Calibri" pitchFamily="34" charset="0"/>
              </a:rPr>
              <a:t>        στένωση ουρήθρας </a:t>
            </a:r>
            <a:r>
              <a:rPr lang="el-GR" sz="2600" i="1" dirty="0" smtClean="0">
                <a:latin typeface="Calibri" pitchFamily="34" charset="0"/>
                <a:cs typeface="Calibri" pitchFamily="34" charset="0"/>
              </a:rPr>
              <a:t>(αφαίρεση ουλώδους ιστού με 	ουρηθροσκόπηση)</a:t>
            </a:r>
          </a:p>
          <a:p>
            <a:pPr lvl="1">
              <a:lnSpc>
                <a:spcPct val="150000"/>
              </a:lnSpc>
            </a:pPr>
            <a:r>
              <a:rPr lang="el-GR" sz="2600" b="1" dirty="0" err="1" smtClean="0">
                <a:latin typeface="Calibri" pitchFamily="34" charset="0"/>
                <a:cs typeface="Calibri" pitchFamily="34" charset="0"/>
              </a:rPr>
              <a:t>Νευρογενής</a:t>
            </a:r>
            <a:r>
              <a:rPr lang="el-GR" sz="2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600" b="1" dirty="0" err="1" smtClean="0">
                <a:latin typeface="Calibri" pitchFamily="34" charset="0"/>
                <a:cs typeface="Calibri" pitchFamily="34" charset="0"/>
              </a:rPr>
              <a:t>κύστη</a:t>
            </a:r>
            <a:r>
              <a:rPr lang="el-GR" sz="2600" b="1" dirty="0" err="1" smtClean="0">
                <a:latin typeface="Calibri"/>
                <a:cs typeface="Calibri" pitchFamily="34" charset="0"/>
              </a:rPr>
              <a:t>→</a:t>
            </a:r>
            <a:r>
              <a:rPr lang="el-GR" sz="2600" b="1" dirty="0" smtClean="0">
                <a:latin typeface="Calibri"/>
                <a:cs typeface="Calibri" pitchFamily="34" charset="0"/>
              </a:rPr>
              <a:t> </a:t>
            </a:r>
            <a:r>
              <a:rPr lang="el-GR" sz="2600" b="1" dirty="0" smtClean="0">
                <a:latin typeface="Calibri" pitchFamily="34" charset="0"/>
                <a:cs typeface="Calibri" pitchFamily="34" charset="0"/>
              </a:rPr>
              <a:t>Διαλείποντες καθετηριασμοί</a:t>
            </a:r>
          </a:p>
          <a:p>
            <a:pPr lvl="1">
              <a:lnSpc>
                <a:spcPct val="15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</a:pPr>
            <a:endParaRPr lang="el-GR" dirty="0" smtClean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1964722" y="3855444"/>
            <a:ext cx="6207678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106613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Συχνότητα παρακολούθησης παραμέτρων Νεφρικής </a:t>
            </a:r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</a:rPr>
              <a:t>Οστεοδυστροφίας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30</a:t>
            </a:fld>
            <a:endParaRPr lang="el-G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3227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487"/>
                <a:gridCol w="2533126"/>
                <a:gridCol w="2075877"/>
                <a:gridCol w="1810737"/>
              </a:tblGrid>
              <a:tr h="979309">
                <a:tc>
                  <a:txBody>
                    <a:bodyPr/>
                    <a:lstStyle/>
                    <a:p>
                      <a:endParaRPr lang="el-GR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Στάδιο</a:t>
                      </a:r>
                      <a:r>
                        <a:rPr lang="el-GR" baseline="0" dirty="0" smtClean="0">
                          <a:latin typeface="+mj-lt"/>
                        </a:rPr>
                        <a:t> ΧΝΝ</a:t>
                      </a:r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Συχνότητα</a:t>
                      </a:r>
                      <a:r>
                        <a:rPr lang="el-GR" baseline="0" dirty="0" smtClean="0">
                          <a:latin typeface="+mj-lt"/>
                        </a:rPr>
                        <a:t> ελέγχου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Ca, P, CO</a:t>
                      </a:r>
                      <a:r>
                        <a:rPr lang="en-US" sz="1100" baseline="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Συχνότητα</a:t>
                      </a:r>
                      <a:r>
                        <a:rPr kumimoji="0" lang="el-GR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ελέγχου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PTH, ALP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Στόχος</a:t>
                      </a:r>
                      <a:r>
                        <a:rPr lang="el-GR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PTH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l-GR" baseline="0" dirty="0" smtClean="0">
                          <a:latin typeface="+mj-lt"/>
                        </a:rPr>
                        <a:t>στον ορό</a:t>
                      </a:r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</a:tr>
              <a:tr h="979309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2</a:t>
                      </a:r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Ετησίως</a:t>
                      </a:r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Ετησίως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35-70 </a:t>
                      </a:r>
                      <a:r>
                        <a:rPr lang="en-US" dirty="0" smtClean="0">
                          <a:latin typeface="+mj-lt"/>
                        </a:rPr>
                        <a:t>pg/ml</a:t>
                      </a:r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</a:tr>
              <a:tr h="979309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3</a:t>
                      </a:r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Κάθε 6 μήνες</a:t>
                      </a:r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l-GR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Κάθε 6 μήνες</a:t>
                      </a:r>
                    </a:p>
                    <a:p>
                      <a:pPr algn="ctr"/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35-70</a:t>
                      </a:r>
                      <a:r>
                        <a:rPr lang="en-US" dirty="0" smtClean="0">
                          <a:latin typeface="+mj-lt"/>
                        </a:rPr>
                        <a:t> pg/ml</a:t>
                      </a:r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</a:tr>
              <a:tr h="979309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4</a:t>
                      </a:r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Κάθε 3 μήνες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Κάθε 3 μήνες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70-110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pg/ml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9735" marR="89735"/>
                </a:tc>
              </a:tr>
              <a:tr h="979309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5</a:t>
                      </a:r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algn="ctr"/>
                      <a:r>
                        <a:rPr lang="el-GR" dirty="0" smtClean="0">
                          <a:latin typeface="+mj-lt"/>
                        </a:rPr>
                        <a:t>Μηνιαίως</a:t>
                      </a:r>
                      <a:endParaRPr lang="el-GR" dirty="0">
                        <a:latin typeface="+mj-lt"/>
                      </a:endParaRPr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Μηνιαίως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89735" marR="89735"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200-300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pg/ml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9735" marR="8973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630932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El.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Avner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W. Harmon et al, Pediatric Nephrology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7504" y="1052736"/>
            <a:ext cx="3419872" cy="22322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692696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Αναιμία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43808" y="2492896"/>
            <a:ext cx="3312368" cy="23762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843808" y="314096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dirty="0" smtClean="0">
                <a:latin typeface="Calibri" pitchFamily="34" charset="0"/>
                <a:cs typeface="Calibri" pitchFamily="34" charset="0"/>
              </a:rPr>
              <a:t>Έλεγχος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Hb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1-2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φορές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ετησίως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 algn="ctr"/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Στόχος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: 11-12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g/dl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34076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Calibri"/>
                <a:cs typeface="Calibri"/>
              </a:rPr>
              <a:t>Fe </a:t>
            </a:r>
            <a:r>
              <a:rPr lang="en-US" b="1" u="sng" dirty="0" err="1" smtClean="0">
                <a:latin typeface="Calibri"/>
                <a:cs typeface="Calibri"/>
              </a:rPr>
              <a:t>p.o</a:t>
            </a:r>
            <a:r>
              <a:rPr lang="en-US" b="1" u="sng" dirty="0" smtClean="0">
                <a:latin typeface="Calibri"/>
                <a:cs typeface="Calibri"/>
              </a:rPr>
              <a:t>. </a:t>
            </a:r>
            <a:r>
              <a:rPr lang="el-GR" b="1" u="sng" dirty="0" smtClean="0">
                <a:latin typeface="Calibri"/>
                <a:cs typeface="Calibri"/>
              </a:rPr>
              <a:t>/ </a:t>
            </a:r>
            <a:r>
              <a:rPr lang="en-US" b="1" u="sng" dirty="0" smtClean="0">
                <a:latin typeface="Calibri"/>
                <a:cs typeface="Calibri"/>
              </a:rPr>
              <a:t>iv</a:t>
            </a:r>
            <a:endParaRPr lang="el-GR" b="1" u="sng" dirty="0" smtClean="0">
              <a:latin typeface="Calibri"/>
              <a:cs typeface="Calibri"/>
            </a:endParaRPr>
          </a:p>
          <a:p>
            <a:pPr lvl="0" algn="ctr"/>
            <a:r>
              <a:rPr lang="el-GR" i="1" dirty="0" smtClean="0">
                <a:latin typeface="Calibri"/>
                <a:cs typeface="Calibri"/>
              </a:rPr>
              <a:t>Ένδειξη: ↓ </a:t>
            </a:r>
            <a:r>
              <a:rPr lang="el-GR" i="1" dirty="0" err="1" smtClean="0">
                <a:latin typeface="Calibri"/>
                <a:cs typeface="Calibri"/>
              </a:rPr>
              <a:t>φερριτίνη</a:t>
            </a:r>
            <a:r>
              <a:rPr lang="el-GR" i="1" dirty="0" smtClean="0">
                <a:latin typeface="Calibri"/>
                <a:cs typeface="Calibri"/>
              </a:rPr>
              <a:t> </a:t>
            </a:r>
          </a:p>
          <a:p>
            <a:pPr algn="ctr"/>
            <a:endParaRPr lang="el-GR" dirty="0" smtClean="0">
              <a:latin typeface="Calibri"/>
              <a:cs typeface="Calibri"/>
            </a:endParaRPr>
          </a:p>
          <a:p>
            <a:pPr lvl="0" algn="ctr"/>
            <a:r>
              <a:rPr lang="el-GR" dirty="0" smtClean="0">
                <a:solidFill>
                  <a:srgbClr val="FF0000"/>
                </a:solidFill>
                <a:latin typeface="Calibri"/>
                <a:cs typeface="Calibri"/>
              </a:rPr>
              <a:t>Στόχος </a:t>
            </a:r>
            <a:r>
              <a:rPr lang="el-GR" dirty="0" err="1" smtClean="0">
                <a:latin typeface="Calibri"/>
                <a:cs typeface="Calibri"/>
              </a:rPr>
              <a:t>φερριτίνης</a:t>
            </a:r>
            <a:r>
              <a:rPr lang="el-GR" dirty="0" smtClean="0">
                <a:latin typeface="Calibri"/>
                <a:cs typeface="Calibri"/>
              </a:rPr>
              <a:t>: 100-800 μ</a:t>
            </a:r>
            <a:r>
              <a:rPr lang="en-US" dirty="0" smtClean="0">
                <a:latin typeface="Calibri"/>
                <a:cs typeface="Calibri"/>
              </a:rPr>
              <a:t>g/L</a:t>
            </a:r>
            <a:r>
              <a:rPr lang="el-GR" dirty="0" smtClean="0">
                <a:latin typeface="Calibri"/>
                <a:cs typeface="Calibri"/>
              </a:rPr>
              <a:t> </a:t>
            </a:r>
          </a:p>
          <a:p>
            <a:pPr lvl="0" algn="ctr"/>
            <a:endParaRPr lang="el-GR" dirty="0" smtClean="0">
              <a:latin typeface="Calibri"/>
              <a:cs typeface="Calibri"/>
            </a:endParaRPr>
          </a:p>
          <a:p>
            <a:endParaRPr lang="el-GR" dirty="0"/>
          </a:p>
        </p:txBody>
      </p:sp>
      <p:sp>
        <p:nvSpPr>
          <p:cNvPr id="12" name="Oval 11"/>
          <p:cNvSpPr/>
          <p:nvPr/>
        </p:nvSpPr>
        <p:spPr>
          <a:xfrm>
            <a:off x="5652120" y="3861048"/>
            <a:ext cx="3168352" cy="21602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5076056" y="620688"/>
            <a:ext cx="3960440" cy="252028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323528" y="4221088"/>
            <a:ext cx="3419872" cy="22322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6084168" y="458112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b="1" u="sng" dirty="0" err="1" smtClean="0">
                <a:latin typeface="Calibri" pitchFamily="34" charset="0"/>
                <a:cs typeface="Calibri" pitchFamily="34" charset="0"/>
              </a:rPr>
              <a:t>Φυλλικό</a:t>
            </a:r>
            <a:r>
              <a:rPr lang="el-GR" b="1" u="sng" dirty="0" smtClean="0">
                <a:latin typeface="Calibri" pitchFamily="34" charset="0"/>
                <a:cs typeface="Calibri" pitchFamily="34" charset="0"/>
              </a:rPr>
              <a:t> οξύ / Β</a:t>
            </a:r>
            <a:r>
              <a:rPr lang="el-GR" b="1" u="sng" dirty="0" smtClean="0">
                <a:latin typeface="Calibri"/>
                <a:cs typeface="Calibri"/>
              </a:rPr>
              <a:t>₁₂ </a:t>
            </a:r>
          </a:p>
          <a:p>
            <a:pPr lvl="0" algn="ctr"/>
            <a:r>
              <a:rPr lang="el-GR" i="1" dirty="0" smtClean="0">
                <a:latin typeface="Calibri"/>
                <a:cs typeface="Calibri"/>
              </a:rPr>
              <a:t>Ένδειξη: ↓ επίπεδα</a:t>
            </a:r>
            <a:endParaRPr lang="el-GR" i="1" dirty="0" smtClean="0"/>
          </a:p>
          <a:p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5111552" y="105273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b="1" u="sng" dirty="0" err="1" smtClean="0">
                <a:latin typeface="Calibri"/>
                <a:cs typeface="Calibri"/>
              </a:rPr>
              <a:t>Ανασυνδυασμένη</a:t>
            </a:r>
            <a:r>
              <a:rPr lang="el-GR" b="1" u="sng" dirty="0" smtClean="0">
                <a:latin typeface="Calibri"/>
                <a:cs typeface="Calibri"/>
              </a:rPr>
              <a:t> </a:t>
            </a:r>
            <a:r>
              <a:rPr lang="el-GR" b="1" u="sng" dirty="0" err="1" smtClean="0">
                <a:latin typeface="Calibri"/>
                <a:cs typeface="Calibri"/>
              </a:rPr>
              <a:t>ερυθροποιητίνη</a:t>
            </a:r>
            <a:r>
              <a:rPr lang="en-US" b="1" u="sng" dirty="0" smtClean="0">
                <a:latin typeface="Calibri"/>
                <a:cs typeface="Calibri"/>
              </a:rPr>
              <a:t> </a:t>
            </a:r>
            <a:endParaRPr lang="el-GR" b="1" u="sng" dirty="0" smtClean="0">
              <a:latin typeface="Calibri"/>
              <a:cs typeface="Calibri"/>
            </a:endParaRPr>
          </a:p>
          <a:p>
            <a:pPr lvl="0" algn="ctr"/>
            <a:r>
              <a:rPr lang="el-GR" i="1" dirty="0" smtClean="0">
                <a:latin typeface="Calibri"/>
                <a:cs typeface="Calibri"/>
              </a:rPr>
              <a:t>μειώνει την ανάγκη </a:t>
            </a:r>
          </a:p>
          <a:p>
            <a:pPr lvl="0" algn="ctr"/>
            <a:r>
              <a:rPr lang="el-GR" i="1" dirty="0" smtClean="0">
                <a:latin typeface="Calibri"/>
                <a:cs typeface="Calibri"/>
              </a:rPr>
              <a:t>μεταγγίσεων</a:t>
            </a:r>
          </a:p>
          <a:p>
            <a:pPr lvl="0" algn="ctr"/>
            <a:endParaRPr lang="el-GR" i="1" dirty="0" smtClean="0"/>
          </a:p>
          <a:p>
            <a:pPr lvl="0" algn="ctr"/>
            <a:r>
              <a:rPr lang="el-GR" i="1" dirty="0" smtClean="0">
                <a:latin typeface="Calibri"/>
                <a:cs typeface="Calibri"/>
              </a:rPr>
              <a:t>Ένδειξη: επιμονή της αναιμίας </a:t>
            </a:r>
          </a:p>
          <a:p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4509120"/>
            <a:ext cx="30243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b="1" u="sng" dirty="0" smtClean="0">
                <a:latin typeface="Calibri"/>
                <a:cs typeface="Calibri"/>
              </a:rPr>
              <a:t>Μετάγγιση </a:t>
            </a:r>
          </a:p>
          <a:p>
            <a:pPr lvl="0" algn="ctr"/>
            <a:r>
              <a:rPr lang="el-GR" b="1" u="sng" dirty="0" smtClean="0">
                <a:latin typeface="Calibri"/>
                <a:cs typeface="Calibri"/>
              </a:rPr>
              <a:t>Συμπυκνωμένων Ερυθρών </a:t>
            </a:r>
          </a:p>
          <a:p>
            <a:pPr lvl="0" algn="ctr"/>
            <a:r>
              <a:rPr lang="el-GR" i="1" dirty="0" smtClean="0">
                <a:latin typeface="Calibri"/>
                <a:cs typeface="Calibri"/>
              </a:rPr>
              <a:t>Ένδειξη </a:t>
            </a:r>
            <a:r>
              <a:rPr lang="el-GR" b="1" i="1" dirty="0" smtClean="0">
                <a:latin typeface="Calibri"/>
                <a:cs typeface="Calibri"/>
              </a:rPr>
              <a:t>ΜΟΝΟ:</a:t>
            </a:r>
            <a:r>
              <a:rPr lang="el-GR" i="1" dirty="0" smtClean="0">
                <a:latin typeface="Calibri"/>
                <a:cs typeface="Calibri"/>
              </a:rPr>
              <a:t> </a:t>
            </a:r>
            <a:r>
              <a:rPr lang="en-US" i="1" dirty="0" err="1" smtClean="0">
                <a:latin typeface="Calibri"/>
                <a:cs typeface="Calibri"/>
              </a:rPr>
              <a:t>Hb</a:t>
            </a:r>
            <a:r>
              <a:rPr lang="en-US" i="1" dirty="0" smtClean="0">
                <a:latin typeface="Calibri"/>
                <a:cs typeface="Calibri"/>
              </a:rPr>
              <a:t> &lt; 6</a:t>
            </a:r>
            <a:r>
              <a:rPr lang="el-GR" i="1" dirty="0" smtClean="0">
                <a:latin typeface="Calibri"/>
                <a:cs typeface="Calibri"/>
              </a:rPr>
              <a:t> </a:t>
            </a:r>
            <a:r>
              <a:rPr lang="en-US" i="1" dirty="0" smtClean="0">
                <a:latin typeface="Calibri"/>
                <a:cs typeface="Calibri"/>
              </a:rPr>
              <a:t>g/dl</a:t>
            </a:r>
            <a:endParaRPr lang="el-GR" i="1" dirty="0" smtClean="0">
              <a:latin typeface="Calibri"/>
              <a:cs typeface="Calibri"/>
            </a:endParaRPr>
          </a:p>
          <a:p>
            <a:pPr lvl="0" algn="ctr"/>
            <a:endParaRPr lang="el-GR" i="1" dirty="0" smtClean="0">
              <a:latin typeface="Calibri"/>
              <a:cs typeface="Calibri"/>
            </a:endParaRPr>
          </a:p>
          <a:p>
            <a:pPr lvl="0" algn="ctr"/>
            <a:r>
              <a:rPr lang="el-GR" sz="1600" i="1" dirty="0" smtClean="0">
                <a:latin typeface="Calibri" pitchFamily="34" charset="0"/>
                <a:cs typeface="Calibri" pitchFamily="34" charset="0"/>
              </a:rPr>
              <a:t>λόγω καταστολής της παραγωγής </a:t>
            </a:r>
            <a:r>
              <a:rPr lang="el-GR" sz="1600" i="1" dirty="0" err="1" smtClean="0">
                <a:latin typeface="Calibri" pitchFamily="34" charset="0"/>
                <a:cs typeface="Calibri" pitchFamily="34" charset="0"/>
              </a:rPr>
              <a:t>ερυθροποιητίνης</a:t>
            </a:r>
            <a:endParaRPr lang="el-GR" sz="1600" i="1" dirty="0" smtClean="0"/>
          </a:p>
          <a:p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2987824" y="6021288"/>
            <a:ext cx="6012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L. Rees et al, Oxford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Paediatric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Nephrology</a:t>
            </a: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Ν., </a:t>
            </a: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Φ., Χρόνια Νεφρική Νόσος στα παιδιά, Παιδιατρική Βορείου Ελλάδος 2013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i="1" dirty="0" smtClean="0">
                <a:latin typeface="Calibri" pitchFamily="34" charset="0"/>
                <a:cs typeface="Calibri" pitchFamily="34" charset="0"/>
              </a:rPr>
              <a:t>, 25: 7 - 14</a:t>
            </a: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Υπέρταση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i="1" dirty="0" smtClean="0">
                <a:latin typeface="Calibri" pitchFamily="34" charset="0"/>
                <a:cs typeface="Calibri" pitchFamily="34" charset="0"/>
              </a:rPr>
              <a:t>Αρχικά: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ΜΗ φαρμακευτικά μέσα</a:t>
            </a:r>
          </a:p>
          <a:p>
            <a:pPr algn="ctr"/>
            <a:endParaRPr lang="el-GR" i="1" dirty="0" smtClean="0">
              <a:latin typeface="Calibri" pitchFamily="34" charset="0"/>
              <a:cs typeface="Calibri" pitchFamily="34" charset="0"/>
            </a:endParaRPr>
          </a:p>
          <a:p>
            <a:endParaRPr lang="el-GR" i="1" dirty="0" smtClean="0">
              <a:latin typeface="Calibri" pitchFamily="34" charset="0"/>
              <a:cs typeface="Calibri" pitchFamily="34" charset="0"/>
            </a:endParaRPr>
          </a:p>
          <a:p>
            <a:endParaRPr lang="en-US" i="1" dirty="0" smtClean="0">
              <a:latin typeface="Calibri" pitchFamily="34" charset="0"/>
              <a:cs typeface="Calibri" pitchFamily="34" charset="0"/>
            </a:endParaRPr>
          </a:p>
          <a:p>
            <a:endParaRPr lang="en-US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i="1" dirty="0" smtClean="0">
                <a:latin typeface="Calibri" pitchFamily="34" charset="0"/>
                <a:cs typeface="Calibri" pitchFamily="34" charset="0"/>
              </a:rPr>
              <a:t>Σε επιμονή της υπέρτασης: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Αντιϋπερτασική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αγωγή</a:t>
            </a:r>
            <a:endParaRPr lang="el-GR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060848"/>
            <a:ext cx="280831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Μείωση βάρους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Άσκηση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Αποφυγή του άγχους</a:t>
            </a:r>
          </a:p>
          <a:p>
            <a:pPr algn="ctr"/>
            <a:r>
              <a:rPr lang="el-GR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Άναλος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δίαιτα</a:t>
            </a:r>
            <a:endParaRPr lang="el-G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4365104"/>
            <a:ext cx="5616624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l-GR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ης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εκλογής: Δρώντα στο Σύστημα 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Ρενίνης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Αγγειοτενσίνης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Αλδοστερόνης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Αναστολείς του </a:t>
            </a:r>
            <a:r>
              <a:rPr lang="el-GR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μετατρεπτικού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ενζύμου</a:t>
            </a: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+</a:t>
            </a: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Ανταγωνιστές των υποδοχέων </a:t>
            </a:r>
            <a:r>
              <a:rPr lang="el-GR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αγγειοτενσίνης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ΙΙ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064" y="6237312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Ν., </a:t>
            </a: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Φ., Χρόνια Νεφρική Νόσος στα παιδιά, Παιδιατρική Βορείου Ελλάδος 2013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i="1" dirty="0" smtClean="0">
                <a:latin typeface="Calibri" pitchFamily="34" charset="0"/>
                <a:cs typeface="Calibri" pitchFamily="34" charset="0"/>
              </a:rPr>
              <a:t>, 25: 7 - 14</a:t>
            </a: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sz="1400" i="1" dirty="0" smtClean="0">
                <a:latin typeface="Calibri" pitchFamily="34" charset="0"/>
                <a:cs typeface="Calibri" pitchFamily="34" charset="0"/>
                <a:hlinkClick r:id="rId2"/>
              </a:rPr>
              <a:t>NCBI,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  <a:hlinkClick r:id="rId2"/>
              </a:rPr>
              <a:t>Int</a:t>
            </a:r>
            <a:r>
              <a:rPr lang="en-US" sz="1400" i="1" dirty="0" smtClean="0">
                <a:latin typeface="Calibri" pitchFamily="34" charset="0"/>
                <a:cs typeface="Calibri" pitchFamily="34" charset="0"/>
                <a:hlinkClick r:id="rId2"/>
              </a:rPr>
              <a:t> J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  <a:hlinkClick r:id="rId2"/>
              </a:rPr>
              <a:t>Nephrol</a:t>
            </a:r>
            <a:r>
              <a:rPr lang="en-US" sz="1400" i="1" dirty="0" smtClean="0">
                <a:latin typeface="Calibri" pitchFamily="34" charset="0"/>
                <a:cs typeface="Calibri" pitchFamily="34" charset="0"/>
                <a:hlinkClick r:id="rId2"/>
              </a:rPr>
              <a:t>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  <a:hlinkClick r:id="rId2"/>
              </a:rPr>
              <a:t>Renovasc</a:t>
            </a:r>
            <a:r>
              <a:rPr lang="en-US" sz="1400" i="1" dirty="0" smtClean="0">
                <a:latin typeface="Calibri" pitchFamily="34" charset="0"/>
                <a:cs typeface="Calibri" pitchFamily="34" charset="0"/>
                <a:hlinkClick r:id="rId2"/>
              </a:rPr>
              <a:t> Dis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. 2017; 10: 205–213.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Αύξηση και Ανάπτυξη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51520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645333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Ν., </a:t>
            </a: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Φ., Χρόνια Νεφρική Νόσος στα παιδιά, Παιδιατρική Βορείου Ελλάδος 2013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i="1" dirty="0" smtClean="0">
                <a:latin typeface="Calibri" pitchFamily="34" charset="0"/>
                <a:cs typeface="Calibri" pitchFamily="34" charset="0"/>
              </a:rPr>
              <a:t>, 25: 7 - 14</a:t>
            </a: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el-GR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0872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Αντιμετώπιση της ΤΣΧΝΝ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496944" cy="5544616"/>
          </a:xfrm>
        </p:spPr>
        <p:txBody>
          <a:bodyPr>
            <a:normAutofit fontScale="77500" lnSpcReduction="20000"/>
          </a:bodyPr>
          <a:lstStyle/>
          <a:p>
            <a:r>
              <a:rPr lang="el-GR" b="1" u="sng" dirty="0" err="1" smtClean="0">
                <a:latin typeface="Calibri" pitchFamily="34" charset="0"/>
                <a:cs typeface="Calibri" pitchFamily="34" charset="0"/>
              </a:rPr>
              <a:t>Εξωνεφρική</a:t>
            </a:r>
            <a:r>
              <a:rPr lang="el-GR" b="1" u="sng" dirty="0" smtClean="0">
                <a:latin typeface="Calibri" pitchFamily="34" charset="0"/>
                <a:cs typeface="Calibri" pitchFamily="34" charset="0"/>
              </a:rPr>
              <a:t> κάθαρση</a:t>
            </a:r>
          </a:p>
          <a:p>
            <a:pPr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- Όταν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GFR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10-15 ml/min/1,73m²</a:t>
            </a:r>
          </a:p>
          <a:p>
            <a:pPr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- Προετοιμασία παιδιών και γονέων: όταν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GFR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30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ml/min/1,73m²</a:t>
            </a:r>
            <a:endParaRPr lang="el-GR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(Α) Περιτοναϊκή κάθαρση: </a:t>
            </a:r>
          </a:p>
          <a:p>
            <a:pPr marL="514350" indent="-514350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       - συνεχής φορητή (ημέρα/ 4 6ωρες αλλαγές)</a:t>
            </a:r>
          </a:p>
          <a:p>
            <a:pPr marL="514350" indent="-514350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       - συνεχής κυκλική (νύχτα/ διάρκεια: 8-10 ώρες)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-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Έλεγχος κάθε 3-6 μήνες</a:t>
            </a:r>
          </a:p>
          <a:p>
            <a:pPr marL="514350" indent="-514350">
              <a:buNone/>
            </a:pP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(Β) Αιμοκάθαρση:</a:t>
            </a:r>
          </a:p>
          <a:p>
            <a:pPr marL="514350" indent="-514350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        - σε Μονάδα Αιμοκάθαρσης</a:t>
            </a:r>
          </a:p>
          <a:p>
            <a:pPr marL="514350" indent="-514350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        - 3-4 φορές/εβδομάδα</a:t>
            </a:r>
          </a:p>
          <a:p>
            <a:pPr marL="514350" indent="-514350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        - 4-5 ώρες/φορά</a:t>
            </a:r>
          </a:p>
          <a:p>
            <a:pPr marL="514350" indent="-514350"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b="1" u="sng" dirty="0" smtClean="0">
                <a:latin typeface="Calibri" pitchFamily="34" charset="0"/>
                <a:cs typeface="Calibri" pitchFamily="34" charset="0"/>
              </a:rPr>
              <a:t>Μεταμόσχευση νεφρού</a:t>
            </a:r>
          </a:p>
          <a:p>
            <a:pPr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- Ιδανικά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ΠΡΙΝ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την έναρξη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εξωνεφρικής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κάθαρσης 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preemptive transplantation)</a:t>
            </a:r>
            <a:endParaRPr lang="el-GR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- Δύσκολη σε πολύ μικρά παιδιά (σημαντικά ποσοστά επιτυχίας σε 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ΒΣ &gt; 10 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kg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Ανοσοκατασταλτική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αγωγή μετεγχειρητικά</a:t>
            </a:r>
          </a:p>
          <a:p>
            <a:pPr>
              <a:buNone/>
            </a:pPr>
            <a:endParaRPr lang="el-GR" b="1" u="sng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755576" y="2060848"/>
            <a:ext cx="2808312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67544" y="6237312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400" i="1" dirty="0" smtClean="0">
                <a:latin typeface="Calibri" pitchFamily="34" charset="0"/>
                <a:cs typeface="Calibri" pitchFamily="34" charset="0"/>
                <a:hlinkClick r:id="rId2"/>
              </a:rPr>
              <a:t>http://www.nefrologiko.gr/scientific-articles/newsid510/31</a:t>
            </a: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Ν., </a:t>
            </a: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Φ., Χρόνια Νεφρική Νόσος στα παιδιά, Παιδιατρική Βορείου Ελλάδος 2013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i="1" dirty="0" smtClean="0">
                <a:latin typeface="Calibri" pitchFamily="34" charset="0"/>
                <a:cs typeface="Calibri" pitchFamily="34" charset="0"/>
              </a:rPr>
              <a:t>, 25: 7 - 14</a:t>
            </a: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xplosion 2 7"/>
          <p:cNvSpPr/>
          <p:nvPr/>
        </p:nvSpPr>
        <p:spPr>
          <a:xfrm rot="825325">
            <a:off x="4711816" y="2606365"/>
            <a:ext cx="4220360" cy="2290752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292080" y="3212976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Περιτοναϊκή κάθαρση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Ευελιξία-εφαρμογή στο σπίτι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Προσαρμογή στο πρόγραμμα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Πιο ελεύθερη διατροφή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35</a:t>
            </a:fld>
            <a:endParaRPr lang="el-GR"/>
          </a:p>
        </p:txBody>
      </p:sp>
      <p:pic>
        <p:nvPicPr>
          <p:cNvPr id="5" name="Content Placeholder 4" descr="HemodialysisDialyzerIllustration_330x5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165304"/>
          </a:xfrm>
        </p:spPr>
      </p:pic>
      <p:pic>
        <p:nvPicPr>
          <p:cNvPr id="7" name="Picture 6" descr="principle-of-peritoneal-dialy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9-05-29 at 17-06-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548680"/>
            <a:ext cx="4392488" cy="58605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Συμπεράσματα</a:t>
            </a:r>
            <a:endParaRPr lang="el-GR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632848" cy="5328592"/>
          </a:xfrm>
        </p:spPr>
        <p:txBody>
          <a:bodyPr>
            <a:no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επίπτωση της Τελικού Σταδίου ΧΝΝ σε παιδιά και εφήβους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στην Ελλάδα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είναι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8-9 νέες περιπτώσεις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ανά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1.000.000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 ανά έτος</a:t>
            </a: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Τα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συμπτώματα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γίνονται εμφανή από το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l-GR" sz="2000" b="1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- 4</a:t>
            </a:r>
            <a:r>
              <a:rPr lang="el-GR" sz="2000" b="1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στάδιο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Οι κυριότερες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επιπλοκές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είναι οι ηλεκτρολυτικές διαταραχές, η νεφρική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οστεοδυστροφία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, η αναιμία και διαταραχές ανάπτυξης</a:t>
            </a: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σωστή αντιμετώπιση της ΧΝΝ προϋποθέτει τη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χρόνια και τακτική παρακολούθηση παραμέτρων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που επηρεάζονται από τη νόσο</a:t>
            </a: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θεραπεία στοχεύει στη </a:t>
            </a:r>
            <a:r>
              <a:rPr lang="el-GR" sz="2000" dirty="0" smtClean="0">
                <a:latin typeface="+mj-lt"/>
              </a:rPr>
              <a:t>διατήρηση της </a:t>
            </a:r>
            <a:r>
              <a:rPr lang="el-GR" sz="2000" b="1" dirty="0" smtClean="0">
                <a:latin typeface="+mj-lt"/>
              </a:rPr>
              <a:t>υπολειπόμενης νεφρικής λειτουργίας</a:t>
            </a:r>
            <a:r>
              <a:rPr lang="el-GR" sz="2000" dirty="0" smtClean="0">
                <a:latin typeface="+mj-lt"/>
              </a:rPr>
              <a:t>, την έγκαιρη αντιμετώπιση </a:t>
            </a:r>
            <a:r>
              <a:rPr lang="el-GR" sz="2000" b="1" dirty="0" smtClean="0">
                <a:latin typeface="+mj-lt"/>
              </a:rPr>
              <a:t>συμπτωμάτων και μεταβολικών διαταραχών </a:t>
            </a:r>
            <a:r>
              <a:rPr lang="el-GR" sz="2000" dirty="0" smtClean="0">
                <a:latin typeface="+mj-lt"/>
              </a:rPr>
              <a:t>και την κατά το δυνατόν </a:t>
            </a:r>
            <a:r>
              <a:rPr lang="el-GR" sz="2000" b="1" dirty="0" smtClean="0">
                <a:latin typeface="+mj-lt"/>
              </a:rPr>
              <a:t>φυσιολογική  αύξηση και ανάπτυξη του παιδιού</a:t>
            </a:r>
            <a:endParaRPr lang="el-GR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  <a:cs typeface="Calibri" pitchFamily="34" charset="0"/>
              </a:rPr>
              <a:t>Σε Τελικού Σταδίου ΧΝΝ, πέρα από την </a:t>
            </a:r>
            <a:r>
              <a:rPr lang="el-GR" sz="2000" dirty="0" err="1" smtClean="0">
                <a:latin typeface="+mj-lt"/>
                <a:cs typeface="Calibri" pitchFamily="34" charset="0"/>
              </a:rPr>
              <a:t>εξωνεφρική</a:t>
            </a:r>
            <a:r>
              <a:rPr lang="el-GR" sz="2000" dirty="0" smtClean="0">
                <a:latin typeface="+mj-lt"/>
                <a:cs typeface="Calibri" pitchFamily="34" charset="0"/>
              </a:rPr>
              <a:t> κάθαρση και τη μεταμόσχευση, ιδιαίτερα σημαντική είναι η </a:t>
            </a:r>
            <a:r>
              <a:rPr lang="el-GR" sz="2000" b="1" dirty="0" smtClean="0">
                <a:latin typeface="+mj-lt"/>
                <a:cs typeface="Calibri" pitchFamily="34" charset="0"/>
              </a:rPr>
              <a:t>ψυχολογική υποστήριξη </a:t>
            </a:r>
            <a:r>
              <a:rPr lang="el-GR" sz="2000" dirty="0" smtClean="0">
                <a:latin typeface="+mj-lt"/>
                <a:cs typeface="Calibri" pitchFamily="34" charset="0"/>
              </a:rPr>
              <a:t>του παιδιού και της οικογένειας</a:t>
            </a: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Βιβλιογραφία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640960" cy="4572000"/>
          </a:xfrm>
        </p:spPr>
        <p:txBody>
          <a:bodyPr>
            <a:normAutofit/>
          </a:bodyPr>
          <a:lstStyle/>
          <a:p>
            <a:r>
              <a:rPr lang="el-GR" sz="1400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Φ.,  </a:t>
            </a:r>
            <a:r>
              <a:rPr lang="el-GR" sz="1400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Ν. Χρόνια Νεφρική Νόσος. Στο: Βασική Παιδιατρική, </a:t>
            </a:r>
            <a:r>
              <a:rPr lang="el-GR" sz="1400" dirty="0" err="1" smtClean="0">
                <a:latin typeface="Calibri" pitchFamily="34" charset="0"/>
                <a:cs typeface="Calibri" pitchFamily="34" charset="0"/>
              </a:rPr>
              <a:t>Κανακούδη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dirty="0" err="1" smtClean="0">
                <a:latin typeface="Calibri" pitchFamily="34" charset="0"/>
                <a:cs typeface="Calibri" pitchFamily="34" charset="0"/>
              </a:rPr>
              <a:t>Τσακαλίδου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Φ. , 3</a:t>
            </a:r>
            <a:r>
              <a:rPr lang="el-GR" sz="1400" baseline="30000" dirty="0" smtClean="0">
                <a:latin typeface="Calibri" pitchFamily="34" charset="0"/>
                <a:cs typeface="Calibri" pitchFamily="34" charset="0"/>
              </a:rPr>
              <a:t>η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έκδοση,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University Studio Press2017,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547-549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400" dirty="0" smtClean="0">
                <a:latin typeface="Calibri" pitchFamily="34" charset="0"/>
                <a:cs typeface="Calibri" pitchFamily="34" charset="0"/>
              </a:rPr>
              <a:t>Μπαλάσκας Η. Χρόνια Νεφρική Νόσος και ουραιμικό σύνδρομο. Στο: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Εσωτερική Παθολογία.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Καραγιάννης Α.,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University Studio Press 2017, 421-422</a:t>
            </a: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KDOQI US Commentary on the 2012 KDIGO Clinical Practice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Guideline for the Evaluation and Management of CKD</a:t>
            </a: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Ν., </a:t>
            </a: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Φ., Χρόνια Νεφρική Νόσος στα παιδιά, Παιδιατρική Βορείου Ελλάδος 2013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i="1" dirty="0" smtClean="0">
                <a:latin typeface="Calibri" pitchFamily="34" charset="0"/>
                <a:cs typeface="Calibri" pitchFamily="34" charset="0"/>
              </a:rPr>
              <a:t>, 25: 7 - 14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Chronic kidney disease. In: Oxford Handbook of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Oxford University Press 2013,  367</a:t>
            </a: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Ellis A. and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Rajasree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S. Chronic kidney disease.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In: Nelson Textbook of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Elsevier 2016, 2543-2546</a:t>
            </a: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Larissa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Kerecuk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 Chronic kidney disease.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Tom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Lissauer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Illustrated  Textbook of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Elsevier 2018, 362-365</a:t>
            </a: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J. Goddard and A. Turner. Chronic kidney disease. In Davidson’s Principles and Practice of Medicine, Elsevier 2014, 486</a:t>
            </a: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Dilys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Chronic Kidney Disease in Children,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in Review, October 2008, volume 29/issue 10</a:t>
            </a: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  <a:hlinkClick r:id="rId2"/>
              </a:rPr>
              <a:t>https://www.niddk.nih.gov/health-information/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  <a:hlinkClick r:id="rId3"/>
              </a:rPr>
              <a:t>https://www.ncbi.nlm.nih.gov/pmc</a:t>
            </a: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  <a:hlinkClick r:id="rId4"/>
              </a:rPr>
              <a:t>http://www.nefrologiko.gr/scientific-articles/newsid510/31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114300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Ευχαριστούμε πολύ!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Asset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634439" cy="44333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39552" y="47667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100" b="1" dirty="0" smtClean="0">
                <a:solidFill>
                  <a:schemeClr val="bg2">
                    <a:lumMod val="25000"/>
                  </a:schemeClr>
                </a:solidFill>
              </a:rPr>
              <a:t>Παρουσίαση περιστατικού</a:t>
            </a:r>
            <a:br>
              <a:rPr lang="el-GR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100" b="1" dirty="0" smtClean="0">
                <a:solidFill>
                  <a:schemeClr val="bg2">
                    <a:lumMod val="25000"/>
                  </a:schemeClr>
                </a:solidFill>
              </a:rPr>
              <a:t>(ΙΙ) </a:t>
            </a:r>
            <a:r>
              <a:rPr lang="el-GR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3200" dirty="0" smtClean="0">
                <a:latin typeface="Calibri" pitchFamily="34" charset="0"/>
                <a:cs typeface="Calibri" pitchFamily="34" charset="0"/>
              </a:rPr>
            </a:b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928992" cy="511256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l-GR" sz="2000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6/2018: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GFR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με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CrEDTA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28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ml/min/1,73m</a:t>
            </a:r>
            <a:r>
              <a:rPr lang="en-US" dirty="0" smtClean="0">
                <a:latin typeface="Calibri"/>
                <a:cs typeface="Calibri"/>
              </a:rPr>
              <a:t>² </a:t>
            </a:r>
            <a:r>
              <a:rPr lang="el-GR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l-GR" b="1" dirty="0" smtClean="0">
                <a:latin typeface="Calibri"/>
                <a:cs typeface="Calibri"/>
              </a:rPr>
              <a:t>4</a:t>
            </a:r>
            <a:r>
              <a:rPr lang="el-GR" b="1" baseline="30000" dirty="0" smtClean="0">
                <a:latin typeface="Calibri"/>
                <a:cs typeface="Calibri"/>
              </a:rPr>
              <a:t>ου</a:t>
            </a:r>
            <a:r>
              <a:rPr lang="el-GR" b="1" dirty="0" smtClean="0">
                <a:latin typeface="Calibri"/>
                <a:cs typeface="Calibri"/>
              </a:rPr>
              <a:t> σταδίου</a:t>
            </a:r>
            <a:r>
              <a:rPr lang="el-GR" dirty="0" smtClean="0">
                <a:latin typeface="Calibri"/>
                <a:cs typeface="Calibri"/>
              </a:rPr>
              <a:t> ΧΝΝ</a:t>
            </a:r>
          </a:p>
          <a:p>
            <a:pPr lvl="1">
              <a:lnSpc>
                <a:spcPct val="150000"/>
              </a:lnSpc>
            </a:pPr>
            <a:r>
              <a:rPr lang="el-GR" b="1" dirty="0" smtClean="0">
                <a:latin typeface="Calibri"/>
                <a:cs typeface="Calibri"/>
              </a:rPr>
              <a:t>3/2019-6/2019: επιδείνωση νεφρικής λειτουργίας</a:t>
            </a:r>
          </a:p>
          <a:p>
            <a:pPr marL="320040" lvl="1" indent="0">
              <a:lnSpc>
                <a:spcPct val="150000"/>
              </a:lnSpc>
              <a:buNone/>
            </a:pPr>
            <a:r>
              <a:rPr lang="el-GR" dirty="0" smtClean="0">
                <a:latin typeface="Calibri"/>
                <a:cs typeface="Calibri"/>
              </a:rPr>
              <a:t>  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Ουρία: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144 mg/dl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/>
                <a:cs typeface="Calibri" pitchFamily="34" charset="0"/>
              </a:rPr>
              <a:t>→ 179 </a:t>
            </a:r>
            <a:r>
              <a:rPr lang="en-US" dirty="0" smtClean="0">
                <a:latin typeface="Calibri"/>
                <a:cs typeface="Calibri" pitchFamily="34" charset="0"/>
              </a:rPr>
              <a:t>mg/dl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320040" lvl="1" indent="0">
              <a:lnSpc>
                <a:spcPct val="150000"/>
              </a:lnSpc>
              <a:buNone/>
            </a:pPr>
            <a:r>
              <a:rPr 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Κρεατινίνη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4,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7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mg/dl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/>
                <a:cs typeface="Calibri" pitchFamily="34" charset="0"/>
              </a:rPr>
              <a:t>→</a:t>
            </a:r>
            <a:r>
              <a:rPr lang="en-US" dirty="0" smtClean="0">
                <a:latin typeface="Calibri"/>
                <a:cs typeface="Calibri" pitchFamily="34" charset="0"/>
              </a:rPr>
              <a:t> 5,6 mg/dl</a:t>
            </a:r>
            <a:endParaRPr lang="el-GR" dirty="0" smtClean="0">
              <a:latin typeface="Calibri"/>
              <a:cs typeface="Calibri" pitchFamily="34" charset="0"/>
            </a:endParaRPr>
          </a:p>
          <a:p>
            <a:pPr lvl="1">
              <a:lnSpc>
                <a:spcPct val="150000"/>
              </a:lnSpc>
            </a:pPr>
            <a:r>
              <a:rPr lang="el-GR" b="1" dirty="0" smtClean="0">
                <a:solidFill>
                  <a:srgbClr val="0070C0"/>
                </a:solidFill>
                <a:latin typeface="Calibri"/>
                <a:cs typeface="Calibri" pitchFamily="34" charset="0"/>
              </a:rPr>
              <a:t>6/2019: </a:t>
            </a:r>
            <a:r>
              <a:rPr lang="el-GR" b="1" dirty="0" err="1" smtClean="0">
                <a:solidFill>
                  <a:srgbClr val="0070C0"/>
                </a:solidFill>
                <a:latin typeface="Calibri"/>
                <a:cs typeface="Calibri" pitchFamily="34" charset="0"/>
              </a:rPr>
              <a:t>προμεταμοσχευτικός</a:t>
            </a:r>
            <a:r>
              <a:rPr lang="el-GR" b="1" dirty="0" smtClean="0">
                <a:solidFill>
                  <a:srgbClr val="0070C0"/>
                </a:solidFill>
                <a:latin typeface="Calibri"/>
                <a:cs typeface="Calibri" pitchFamily="34" charset="0"/>
              </a:rPr>
              <a:t> έλεγχος-</a:t>
            </a:r>
          </a:p>
          <a:p>
            <a:pPr marL="320040" lvl="1" indent="0">
              <a:lnSpc>
                <a:spcPct val="150000"/>
              </a:lnSpc>
              <a:buNone/>
            </a:pPr>
            <a:r>
              <a:rPr lang="el-GR" b="1" dirty="0" smtClean="0">
                <a:solidFill>
                  <a:srgbClr val="0070C0"/>
                </a:solidFill>
                <a:latin typeface="Calibri"/>
                <a:cs typeface="Calibri" pitchFamily="34" charset="0"/>
              </a:rPr>
              <a:t>        υποψήφιος δότης ο πατέρας του παιδιού </a:t>
            </a:r>
            <a:endParaRPr lang="el-GR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l-GR" sz="1800" dirty="0" smtClean="0">
              <a:latin typeface="Calibri"/>
              <a:cs typeface="Calibri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7504" y="5106338"/>
            <a:ext cx="9036496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Διάγνωση : </a:t>
            </a:r>
          </a:p>
          <a:p>
            <a:pPr algn="ctr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Χρόνια Νεφρική Νόσος 4</a:t>
            </a:r>
            <a:r>
              <a:rPr lang="el-GR" sz="2400" b="1" baseline="30000" dirty="0" smtClean="0">
                <a:latin typeface="Calibri" pitchFamily="34" charset="0"/>
                <a:cs typeface="Calibri" pitchFamily="34" charset="0"/>
              </a:rPr>
              <a:t>ου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-5</a:t>
            </a:r>
            <a:r>
              <a:rPr lang="el-GR" sz="2400" b="1" baseline="30000" dirty="0" smtClean="0">
                <a:latin typeface="Calibri" pitchFamily="34" charset="0"/>
                <a:cs typeface="Calibri" pitchFamily="34" charset="0"/>
              </a:rPr>
              <a:t>ου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σταδίου-προς μεταμόσχευση νεφρού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-315416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Ορισμός Χρόνιας Νεφρικής Νόσου (ΧΝΝ)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899592" y="980728"/>
            <a:ext cx="7344816" cy="2160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000" b="1" i="1" dirty="0" smtClean="0">
                <a:latin typeface="Calibri" pitchFamily="34" charset="0"/>
                <a:cs typeface="Calibri" pitchFamily="34" charset="0"/>
              </a:rPr>
              <a:t>Νεφρική βλάβη    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για </a:t>
            </a:r>
            <a:r>
              <a:rPr lang="el-GR" sz="2000" b="1" i="1" dirty="0" smtClean="0">
                <a:latin typeface="Calibri" pitchFamily="34" charset="0"/>
                <a:cs typeface="Calibri" pitchFamily="34" charset="0"/>
              </a:rPr>
              <a:t>≥ 3 μήνες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buNone/>
            </a:pPr>
            <a:endParaRPr lang="el-GR" sz="20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που χαρακτηρίζεται από </a:t>
            </a:r>
            <a:r>
              <a:rPr lang="el-GR" sz="2000" b="1" i="1" dirty="0" smtClean="0">
                <a:latin typeface="Calibri" pitchFamily="34" charset="0"/>
                <a:cs typeface="Calibri" pitchFamily="34" charset="0"/>
              </a:rPr>
              <a:t>δομικές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 ή </a:t>
            </a:r>
            <a:r>
              <a:rPr lang="el-GR" sz="2000" b="1" i="1" dirty="0" smtClean="0">
                <a:latin typeface="Calibri" pitchFamily="34" charset="0"/>
                <a:cs typeface="Calibri" pitchFamily="34" charset="0"/>
              </a:rPr>
              <a:t>λειτουργικές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 ανωμαλίες των νεφρών</a:t>
            </a:r>
          </a:p>
          <a:p>
            <a:pPr>
              <a:buNone/>
            </a:pP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(με ή χωρίς μείωση του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GFR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l-GR" sz="2000" i="1" dirty="0" err="1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glomerular</a:t>
            </a:r>
            <a:r>
              <a:rPr lang="el-GR" sz="2000" i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i="1" dirty="0" err="1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filtration</a:t>
            </a:r>
            <a:r>
              <a:rPr lang="el-GR" sz="2000" i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i="1" dirty="0" err="1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rate</a:t>
            </a:r>
            <a:r>
              <a:rPr lang="el-GR" sz="2000" i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l-GR" sz="20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0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και μπορεί να οδηγήσει </a:t>
            </a:r>
            <a:r>
              <a:rPr lang="el-GR" sz="2000" b="1" i="1" dirty="0" smtClean="0">
                <a:latin typeface="Calibri" pitchFamily="34" charset="0"/>
                <a:cs typeface="Calibri" pitchFamily="34" charset="0"/>
              </a:rPr>
              <a:t>σε μείωση του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GFR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827584" y="836712"/>
            <a:ext cx="7344816" cy="23042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827584" y="3592056"/>
          <a:ext cx="4176464" cy="2501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76464"/>
              </a:tblGrid>
              <a:tr h="432048">
                <a:tc>
                  <a:txBody>
                    <a:bodyPr/>
                    <a:lstStyle/>
                    <a:p>
                      <a:r>
                        <a:rPr lang="el-GR" sz="1800" i="1" dirty="0" smtClean="0">
                          <a:latin typeface="Calibri" pitchFamily="34" charset="0"/>
                          <a:cs typeface="Calibri" pitchFamily="34" charset="0"/>
                        </a:rPr>
                        <a:t>Όταν για διάστημα</a:t>
                      </a:r>
                      <a:r>
                        <a:rPr lang="el-GR" sz="1800" i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1800" i="1" dirty="0" smtClean="0">
                          <a:latin typeface="Calibri" pitchFamily="34" charset="0"/>
                          <a:cs typeface="Calibri" pitchFamily="34" charset="0"/>
                        </a:rPr>
                        <a:t>≥ 3 μηνών υπάρχουν :</a:t>
                      </a:r>
                      <a:endParaRPr lang="el-GR" sz="18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l-GR" sz="2000" b="1" dirty="0" err="1" smtClean="0">
                          <a:latin typeface="Calibri" pitchFamily="34" charset="0"/>
                          <a:cs typeface="Calibri" pitchFamily="34" charset="0"/>
                        </a:rPr>
                        <a:t>Παθολογοανατομικές</a:t>
                      </a:r>
                      <a:r>
                        <a:rPr lang="el-GR" sz="2000" b="1" dirty="0" smtClean="0">
                          <a:latin typeface="Calibri" pitchFamily="34" charset="0"/>
                          <a:cs typeface="Calibri" pitchFamily="34" charset="0"/>
                        </a:rPr>
                        <a:t> ανωμαλίες</a:t>
                      </a:r>
                      <a:endParaRPr lang="el-GR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Calibri" pitchFamily="34" charset="0"/>
                          <a:cs typeface="Calibri" pitchFamily="34" charset="0"/>
                        </a:rPr>
                        <a:t>Δείκτες νεφρικής</a:t>
                      </a:r>
                      <a:r>
                        <a:rPr lang="el-GR" sz="2000" b="1" baseline="0" dirty="0" smtClean="0">
                          <a:latin typeface="Calibri" pitchFamily="34" charset="0"/>
                          <a:cs typeface="Calibri" pitchFamily="34" charset="0"/>
                        </a:rPr>
                        <a:t> βλάβης</a:t>
                      </a:r>
                    </a:p>
                    <a:p>
                      <a:endParaRPr lang="el-GR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GFR &lt; 60 ml/min/1,73 m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²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endParaRPr lang="el-GR" sz="20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827584" y="3244914"/>
            <a:ext cx="417646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Κριτήρια για  ΧΝΝ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5652120" y="3917955"/>
            <a:ext cx="331236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Διαταραχές στις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βιοχημικές εξετάσεις αίματος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Διαταραχές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ιζήματος ούρων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αιματουρία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λευκωματουρία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κύλινδροι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Μη φυσιολογικά ευρήματα στον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απεικονιστικό έλεγχο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5496" y="6075293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Μπαλάσκας Η. Χρόνια Νεφρική Νόσος και ουραιμικό σύνδρομο.</a:t>
            </a:r>
          </a:p>
          <a:p>
            <a:pPr algn="r"/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Στο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Εσωτερική Παθολογία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Καραγιάννης Α.,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University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Studio Press 2017, 421-422</a:t>
            </a:r>
          </a:p>
          <a:p>
            <a:pPr algn="r">
              <a:buFont typeface="Arial" pitchFamily="34" charset="0"/>
              <a:buChar char="•"/>
            </a:pP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KDOQI US Commentary on the 2012 KDIGO Clinical Practice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Guideline for the Evaluation and Management of CKD</a:t>
            </a: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- Δεξιό βέλος"/>
          <p:cNvSpPr/>
          <p:nvPr/>
        </p:nvSpPr>
        <p:spPr>
          <a:xfrm>
            <a:off x="4788024" y="4797152"/>
            <a:ext cx="864096" cy="3600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Μέτρηση και Εκτίμηση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GFR</a:t>
            </a:r>
            <a:endParaRPr lang="el-GR" sz="32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3568" y="2348880"/>
            <a:ext cx="7772400" cy="4285456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Μέτρηση με </a:t>
            </a:r>
            <a:r>
              <a:rPr lang="el-GR" sz="20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ινουλίνη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: ιδανική (τεχνικά δύσκολη) </a:t>
            </a:r>
          </a:p>
          <a:p>
            <a:pPr marL="514350" indent="-514350">
              <a:buFont typeface="+mj-lt"/>
              <a:buAutoNum type="arabicPeriod"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/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Μέτρηση με </a:t>
            </a:r>
            <a:r>
              <a:rPr lang="el-GR" sz="20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συστατίνη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καλύτερος δείκτης από την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κρεατινίνη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/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Μέτρηση με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CrEDTA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ραδιοϊσότοπα</a:t>
            </a:r>
          </a:p>
          <a:p>
            <a:pPr marL="514350" indent="-514350"/>
            <a:endParaRPr lang="el-GR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/>
            <a:r>
              <a:rPr lang="el-GR" sz="2000" dirty="0" smtClean="0">
                <a:latin typeface="Calibri" pitchFamily="34" charset="0"/>
                <a:cs typeface="Calibri" pitchFamily="34" charset="0"/>
              </a:rPr>
              <a:t>Εκτίμηση με βάση την </a:t>
            </a:r>
            <a:r>
              <a:rPr lang="el-GR" sz="20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κρεατινίνη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(τύπος κατά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Schwartz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pPr marL="514350" indent="-514350">
              <a:buFont typeface="+mj-lt"/>
              <a:buAutoNum type="arabicPeriod"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259632" y="5157192"/>
            <a:ext cx="50405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GFR = k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ύψος (cm) /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Κρεατινίνη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ορού (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mg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dl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1835696" y="5661248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k=0,33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:  για πρόωρα βρέφη τον 1ο χρόνο ζωής</a:t>
            </a: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k=0,45: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για </a:t>
            </a:r>
            <a:r>
              <a:rPr lang="el-GR" sz="1400" dirty="0" err="1" smtClean="0">
                <a:latin typeface="Calibri" pitchFamily="34" charset="0"/>
                <a:cs typeface="Calibri" pitchFamily="34" charset="0"/>
              </a:rPr>
              <a:t>τελειόμηνα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βρέφη τον 1ο χρόνο ζωής</a:t>
            </a: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k=0,55: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για παιδιά και κορίτσια εφηβικής ηλικίας </a:t>
            </a: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k=0,7:  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για αγόρια εφηβικής ηλικίας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716016" y="1124744"/>
            <a:ext cx="424847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Φυσιολογικές τιμές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GFR</a:t>
            </a:r>
          </a:p>
          <a:p>
            <a:r>
              <a:rPr lang="el-GR" dirty="0" err="1" smtClean="0">
                <a:latin typeface="Calibri" pitchFamily="34" charset="0"/>
                <a:cs typeface="Calibri" pitchFamily="34" charset="0"/>
              </a:rPr>
              <a:t>Τελειόμηνα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νεογνά:    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20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ml/min/1.73m²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l-GR" baseline="30000" dirty="0" smtClean="0">
                <a:latin typeface="Calibri" pitchFamily="34" charset="0"/>
                <a:cs typeface="Calibri" pitchFamily="34" charset="0"/>
              </a:rPr>
              <a:t>ος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μήνας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:                       80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ml/min/1.73m²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12-24 μηνών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:                120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ml/min/1.73m²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</a:rPr>
              <a:t>Σταδιοποίηση</a:t>
            </a: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της ΧΝΝ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39552" y="1700808"/>
          <a:ext cx="8136903" cy="374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592288"/>
                <a:gridCol w="4032447"/>
              </a:tblGrid>
              <a:tr h="674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Στάδιο</a:t>
                      </a:r>
                      <a:endParaRPr lang="el-GR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GFR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ml/min/1.73m2</a:t>
                      </a:r>
                      <a:r>
                        <a:rPr kumimoji="0" lang="el-GR" sz="1800" b="1" kern="1200" baseline="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Περιγραφή</a:t>
                      </a:r>
                      <a:endParaRPr lang="el-GR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8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90</a:t>
                      </a: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Φυσιολογικό</a:t>
                      </a:r>
                      <a:r>
                        <a:rPr lang="el-GR" sz="20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ή</a:t>
                      </a:r>
                      <a:r>
                        <a:rPr lang="en-US" sz="20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↑</a:t>
                      </a: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GFR</a:t>
                      </a:r>
                      <a:endParaRPr lang="el-GR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2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60-89</a:t>
                      </a: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Ελαφρώς 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↓</a:t>
                      </a: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GFR</a:t>
                      </a:r>
                      <a:endParaRPr lang="el-GR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51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3a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45-59</a:t>
                      </a: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Ελαφρώς </a:t>
                      </a: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έως 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Μετρίως ↓</a:t>
                      </a: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GFR</a:t>
                      </a:r>
                      <a:endParaRPr lang="el-GR" sz="20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30-44</a:t>
                      </a: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Μετρίως 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έως </a:t>
                      </a:r>
                      <a:r>
                        <a:rPr lang="el-G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Σοβαρά 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↓</a:t>
                      </a: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GFR</a:t>
                      </a:r>
                      <a:endParaRPr lang="el-GR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397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15-29</a:t>
                      </a: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Σοβαρά </a:t>
                      </a: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↓</a:t>
                      </a: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GFR</a:t>
                      </a:r>
                      <a:endParaRPr lang="el-GR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2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 15</a:t>
                      </a: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Τελικού σταδίου</a:t>
                      </a:r>
                      <a:r>
                        <a:rPr lang="el-GR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ΧΝΝ</a:t>
                      </a:r>
                      <a:endParaRPr lang="el-GR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35496" y="6075293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Μπαλάσκας Η. Χρόνια Νεφρική Νόσος και ουραιμικό σύνδρομο.</a:t>
            </a:r>
          </a:p>
          <a:p>
            <a:pPr algn="r"/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Στο: Εσωτερική Παθολογία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Καραγιάννης Α.,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University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Studio Press 2017, 421-422</a:t>
            </a:r>
          </a:p>
          <a:p>
            <a:pPr algn="r">
              <a:buFont typeface="Arial" pitchFamily="34" charset="0"/>
              <a:buChar char="•"/>
            </a:pP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KDOQI US Commentary on the 2012 KDIGO Clinical Practice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Guideline for the Evaluation and Management of CKD</a:t>
            </a:r>
            <a:endParaRPr lang="el-GR" sz="1400" i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Font typeface="Arial" pitchFamily="34" charset="0"/>
              <a:buChar char="•"/>
            </a:pP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Επιδημιολογία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2079761"/>
            <a:ext cx="7571184" cy="372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827584" y="113751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Επίπτωση της Τελικού Σταδίου ΧΝΝ σε παιδιά και εφήβους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στην Ελλάδα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8-9 νέες περιπτώσεις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ανά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1.000.000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ατόμων έως 18 ετών ανά έτος.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211960" y="62181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Πρίντζα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Ν., </a:t>
            </a:r>
            <a:r>
              <a:rPr lang="el-GR" sz="1400" i="1" dirty="0" err="1" smtClean="0">
                <a:latin typeface="Calibri" pitchFamily="34" charset="0"/>
                <a:cs typeface="Calibri" pitchFamily="34" charset="0"/>
              </a:rPr>
              <a:t>Παπαχρήστου</a:t>
            </a:r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 Φ., Χρόνια Νεφρική Νόσος στα παιδιά, Παιδιατρική Βορείου Ελλάδος 2013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i="1" dirty="0" smtClean="0">
                <a:latin typeface="Calibri" pitchFamily="34" charset="0"/>
                <a:cs typeface="Calibri" pitchFamily="34" charset="0"/>
              </a:rPr>
              <a:t>, 25: 7 - 14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5364088" y="5373216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Αίτια ΧΝΝ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07504" y="1484784"/>
          <a:ext cx="8964488" cy="47079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28392"/>
                <a:gridCol w="5436096"/>
              </a:tblGrid>
              <a:tr h="708079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Calibri" pitchFamily="34" charset="0"/>
                          <a:cs typeface="Calibri" pitchFamily="34" charset="0"/>
                        </a:rPr>
                        <a:t>Συγγενή</a:t>
                      </a:r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(55%)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Calibri" pitchFamily="34" charset="0"/>
                          <a:cs typeface="Calibri" pitchFamily="34" charset="0"/>
                        </a:rPr>
                        <a:t>Νεφρική </a:t>
                      </a:r>
                      <a:r>
                        <a:rPr lang="el-GR" b="1" dirty="0" err="1" smtClean="0">
                          <a:latin typeface="Calibri" pitchFamily="34" charset="0"/>
                          <a:cs typeface="Calibri" pitchFamily="34" charset="0"/>
                        </a:rPr>
                        <a:t>αγενεσία</a:t>
                      </a:r>
                      <a:r>
                        <a:rPr lang="el-GR" b="1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l-GR" b="1" baseline="0" dirty="0" smtClean="0">
                          <a:latin typeface="Calibri" pitchFamily="34" charset="0"/>
                          <a:cs typeface="Calibri" pitchFamily="34" charset="0"/>
                        </a:rPr>
                        <a:t> υποπλασία/ </a:t>
                      </a:r>
                      <a:r>
                        <a:rPr lang="el-GR" b="1" dirty="0" smtClean="0">
                          <a:latin typeface="Calibri" pitchFamily="34" charset="0"/>
                          <a:cs typeface="Calibri" pitchFamily="34" charset="0"/>
                        </a:rPr>
                        <a:t>δυσπλασία</a:t>
                      </a:r>
                    </a:p>
                    <a:p>
                      <a:r>
                        <a:rPr lang="el-GR" b="1" dirty="0" smtClean="0">
                          <a:latin typeface="Calibri" pitchFamily="34" charset="0"/>
                          <a:cs typeface="Calibri" pitchFamily="34" charset="0"/>
                        </a:rPr>
                        <a:t>Αποφρακτικές</a:t>
                      </a:r>
                      <a:r>
                        <a:rPr lang="el-GR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ουροπάθειες</a:t>
                      </a:r>
                      <a:endParaRPr lang="el-GR" b="1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l-GR" b="0" baseline="0" dirty="0" smtClean="0">
                          <a:latin typeface="Calibri" pitchFamily="34" charset="0"/>
                          <a:cs typeface="Calibri" pitchFamily="34" charset="0"/>
                        </a:rPr>
                        <a:t>Νεφροπάθεια από παλινδρόμηση</a:t>
                      </a:r>
                      <a:endParaRPr lang="el-G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Calibri" pitchFamily="34" charset="0"/>
                          <a:cs typeface="Calibri" pitchFamily="34" charset="0"/>
                        </a:rPr>
                        <a:t>Κληρονομικά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(17%)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8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Πολυκυστική</a:t>
                      </a:r>
                      <a:r>
                        <a:rPr kumimoji="0" lang="el-GR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νόσος των νεφρών</a:t>
                      </a:r>
                    </a:p>
                    <a:p>
                      <a:r>
                        <a:rPr kumimoji="0" lang="el-GR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Μυελώδης-σπογγώδης νεφρός, </a:t>
                      </a:r>
                      <a:r>
                        <a:rPr kumimoji="0" lang="el-GR" sz="18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νεφρονόφθιση</a:t>
                      </a:r>
                      <a:endParaRPr kumimoji="0" lang="el-GR" sz="1800" kern="1200" baseline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l-GR" sz="18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Κυστίνωση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latin typeface="Calibri" pitchFamily="34" charset="0"/>
                          <a:cs typeface="Calibri" pitchFamily="34" charset="0"/>
                        </a:rPr>
                        <a:t>Σπειραματοπάθειες</a:t>
                      </a:r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(10%)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Εστιακή και τμηματική </a:t>
                      </a:r>
                      <a:r>
                        <a:rPr kumimoji="0" lang="el-GR" sz="1800" b="1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σπειραματοσκλήρυνση</a:t>
                      </a:r>
                      <a:endParaRPr kumimoji="0" lang="el-GR" sz="1800" b="1" kern="1200" baseline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l-GR" sz="18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Μεμβρανοϋπερπλαστική</a:t>
                      </a:r>
                      <a:r>
                        <a:rPr kumimoji="0" lang="el-GR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l-GR" sz="18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σπειραματονεφρίτιδα</a:t>
                      </a:r>
                      <a:endParaRPr lang="el-G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latin typeface="Calibri" pitchFamily="34" charset="0"/>
                          <a:cs typeface="Calibri" pitchFamily="34" charset="0"/>
                        </a:rPr>
                        <a:t>Πολυσυστηματικά</a:t>
                      </a:r>
                      <a:r>
                        <a:rPr lang="el-GR" b="1" baseline="0" dirty="0" smtClean="0">
                          <a:latin typeface="Calibri" pitchFamily="34" charset="0"/>
                          <a:cs typeface="Calibri" pitchFamily="34" charset="0"/>
                        </a:rPr>
                        <a:t> νοσήματα</a:t>
                      </a:r>
                      <a:r>
                        <a:rPr lang="en-US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(9%)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Συστηματικός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baseline="0" dirty="0" err="1" smtClean="0">
                          <a:latin typeface="Calibri" pitchFamily="34" charset="0"/>
                          <a:cs typeface="Calibri" pitchFamily="34" charset="0"/>
                        </a:rPr>
                        <a:t>Ερυθηματώδης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Λύκος</a:t>
                      </a:r>
                    </a:p>
                    <a:p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Πορφύρα 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Henoch-Schonlein</a:t>
                      </a:r>
                      <a:endParaRPr lang="en-US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Ουραιμικό Αιμολυτικό σύνδρομο</a:t>
                      </a:r>
                    </a:p>
                    <a:p>
                      <a:endParaRPr lang="el-GR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Άλλα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Όγκος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Wilms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Έλλειψη"/>
          <p:cNvSpPr/>
          <p:nvPr/>
        </p:nvSpPr>
        <p:spPr>
          <a:xfrm>
            <a:off x="3563888" y="1484784"/>
            <a:ext cx="4392488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3563888" y="1772816"/>
            <a:ext cx="3096344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059832" y="623731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Chronic kidney disease, Oxford Handbook of 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Paediatrics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algn="r"/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Oxford University Press 2013,  367</a:t>
            </a:r>
            <a:endParaRPr lang="el-G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1600</TotalTime>
  <Words>2622</Words>
  <Application>Microsoft Office PowerPoint</Application>
  <PresentationFormat>Προβολή στην οθόνη (4:3)</PresentationFormat>
  <Paragraphs>603</Paragraphs>
  <Slides>39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Δικαιοσύνη</vt:lpstr>
      <vt:lpstr>Χρόνια Νεφρική Νόσος  στην παιδική ηλικία</vt:lpstr>
      <vt:lpstr>Περιεχόμενα</vt:lpstr>
      <vt:lpstr>Παρουσίαση περιστατικού (Ι)  </vt:lpstr>
      <vt:lpstr>Παρουσίαση περιστατικού (ΙΙ)  </vt:lpstr>
      <vt:lpstr>Ορισμός Χρόνιας Νεφρικής Νόσου (ΧΝΝ)</vt:lpstr>
      <vt:lpstr>Μέτρηση και Εκτίμηση GFR</vt:lpstr>
      <vt:lpstr>Σταδιοποίηση της ΧΝΝ</vt:lpstr>
      <vt:lpstr>Επιδημιολογία</vt:lpstr>
      <vt:lpstr>Αίτια ΧΝΝ</vt:lpstr>
      <vt:lpstr>Παθοφυσιολογία (Ι)</vt:lpstr>
      <vt:lpstr>Παθοφυσιολογία (ΙΙ)</vt:lpstr>
      <vt:lpstr>Κλινική εικόνα</vt:lpstr>
      <vt:lpstr>Επιπλοκές</vt:lpstr>
      <vt:lpstr>Ηλεκτρολυτικές διαταραχές</vt:lpstr>
      <vt:lpstr>Αναιμία</vt:lpstr>
      <vt:lpstr>Νεφρική Οστεοδυστροφία</vt:lpstr>
      <vt:lpstr>Παθοφυσιολογία Νεφρικής Οστεοδυστροφίας</vt:lpstr>
      <vt:lpstr>Νεφρική Οστεοδυστροφία</vt:lpstr>
      <vt:lpstr>Διαταραχές αύξησης</vt:lpstr>
      <vt:lpstr>Χρόνια παρακολούθηση</vt:lpstr>
      <vt:lpstr>Θεραπευτικοί Στόχοι</vt:lpstr>
      <vt:lpstr>Θεραπευτικοί άξονες</vt:lpstr>
      <vt:lpstr>Αποφυγή Οξείας Νεφρικής Βλάβης</vt:lpstr>
      <vt:lpstr>Επιβράδυνση του ρυθμού έκπτωσης</vt:lpstr>
      <vt:lpstr>Δίαιτα</vt:lpstr>
      <vt:lpstr>Παρουσίαση του PowerPoint</vt:lpstr>
      <vt:lpstr>Υγρά - Ηλεκτρολύτες</vt:lpstr>
      <vt:lpstr>Οξεοβασική ισορροπία</vt:lpstr>
      <vt:lpstr>Νεφρική Οστεοδυστροφία</vt:lpstr>
      <vt:lpstr>Συχνότητα παρακολούθησης παραμέτρων Νεφρικής Οστεοδυστροφίας</vt:lpstr>
      <vt:lpstr>Αναιμία</vt:lpstr>
      <vt:lpstr>Υπέρταση</vt:lpstr>
      <vt:lpstr>Αύξηση και Ανάπτυξη</vt:lpstr>
      <vt:lpstr>Αντιμετώπιση της ΤΣΧΝΝ</vt:lpstr>
      <vt:lpstr>Παρουσίαση του PowerPoint</vt:lpstr>
      <vt:lpstr>Παρουσίαση του PowerPoint</vt:lpstr>
      <vt:lpstr>Συμπεράσματα</vt:lpstr>
      <vt:lpstr>Βιβλιογραφία</vt:lpstr>
      <vt:lpstr>Ευχαριστούμε πολύ!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συχνότητα των παραπνευμονικών συλλογών στα παιδιά μετά την καθιέρωση του 13-δύναμου αντιπνευμονιοκοκκικού εμβολίου</dc:title>
  <dc:creator>Τίνα</dc:creator>
  <cp:lastModifiedBy>user</cp:lastModifiedBy>
  <cp:revision>60</cp:revision>
  <cp:lastPrinted>2019-06-06T05:54:00Z</cp:lastPrinted>
  <dcterms:created xsi:type="dcterms:W3CDTF">2019-04-26T08:30:35Z</dcterms:created>
  <dcterms:modified xsi:type="dcterms:W3CDTF">2019-06-17T19:55:58Z</dcterms:modified>
</cp:coreProperties>
</file>