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notesMasterIdLst>
    <p:notesMasterId r:id="rId35"/>
  </p:notesMasterIdLst>
  <p:sldIdLst>
    <p:sldId id="256" r:id="rId2"/>
    <p:sldId id="299" r:id="rId3"/>
    <p:sldId id="257" r:id="rId4"/>
    <p:sldId id="258" r:id="rId5"/>
    <p:sldId id="259" r:id="rId6"/>
    <p:sldId id="260" r:id="rId7"/>
    <p:sldId id="290" r:id="rId8"/>
    <p:sldId id="261" r:id="rId9"/>
    <p:sldId id="292" r:id="rId10"/>
    <p:sldId id="262" r:id="rId11"/>
    <p:sldId id="294" r:id="rId12"/>
    <p:sldId id="295" r:id="rId13"/>
    <p:sldId id="268" r:id="rId14"/>
    <p:sldId id="297" r:id="rId15"/>
    <p:sldId id="298" r:id="rId16"/>
    <p:sldId id="271" r:id="rId17"/>
    <p:sldId id="272" r:id="rId18"/>
    <p:sldId id="273" r:id="rId19"/>
    <p:sldId id="283" r:id="rId20"/>
    <p:sldId id="274" r:id="rId21"/>
    <p:sldId id="284" r:id="rId22"/>
    <p:sldId id="285" r:id="rId23"/>
    <p:sldId id="286" r:id="rId24"/>
    <p:sldId id="275" r:id="rId25"/>
    <p:sldId id="277" r:id="rId26"/>
    <p:sldId id="278" r:id="rId27"/>
    <p:sldId id="279" r:id="rId28"/>
    <p:sldId id="280" r:id="rId29"/>
    <p:sldId id="287" r:id="rId30"/>
    <p:sldId id="288" r:id="rId31"/>
    <p:sldId id="289" r:id="rId32"/>
    <p:sldId id="301" r:id="rId33"/>
    <p:sldId id="300"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242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7" autoAdjust="0"/>
    <p:restoredTop sz="94660"/>
  </p:normalViewPr>
  <p:slideViewPr>
    <p:cSldViewPr snapToGrid="0">
      <p:cViewPr>
        <p:scale>
          <a:sx n="56" d="100"/>
          <a:sy n="56" d="100"/>
        </p:scale>
        <p:origin x="-1254" y="-4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36081-17EB-44FE-9B5C-5A21B192C584}" type="doc">
      <dgm:prSet loTypeId="urn:microsoft.com/office/officeart/2009/layout/CircleArrowProcess" loCatId="process" qsTypeId="urn:microsoft.com/office/officeart/2005/8/quickstyle/simple1" qsCatId="simple" csTypeId="urn:microsoft.com/office/officeart/2005/8/colors/accent2_4" csCatId="accent2" phldr="1"/>
      <dgm:spPr/>
      <dgm:t>
        <a:bodyPr/>
        <a:lstStyle/>
        <a:p>
          <a:endParaRPr lang="el-GR"/>
        </a:p>
      </dgm:t>
    </dgm:pt>
    <dgm:pt modelId="{D80B89EA-8E9C-4585-8A82-9BD405B8396F}">
      <dgm:prSet phldrT="[Κείμενο]" custT="1"/>
      <dgm:spPr/>
      <dgm:t>
        <a:bodyPr/>
        <a:lstStyle/>
        <a:p>
          <a:r>
            <a:rPr lang="el-GR" sz="2400" b="1" dirty="0" smtClean="0"/>
            <a:t>Ενεργοποίηση πρωτεολυτικών ενζύμων</a:t>
          </a:r>
          <a:endParaRPr lang="el-GR" sz="2400" b="1" dirty="0"/>
        </a:p>
      </dgm:t>
    </dgm:pt>
    <dgm:pt modelId="{3EDC2A6E-8946-41B6-9175-F7970D98EBC6}" type="parTrans" cxnId="{96F7D86E-E0FA-40E0-B924-4F236BE2C66C}">
      <dgm:prSet/>
      <dgm:spPr/>
      <dgm:t>
        <a:bodyPr/>
        <a:lstStyle/>
        <a:p>
          <a:endParaRPr lang="el-GR"/>
        </a:p>
      </dgm:t>
    </dgm:pt>
    <dgm:pt modelId="{90031B6D-8493-4B8C-9966-AF09DB731EE9}" type="sibTrans" cxnId="{96F7D86E-E0FA-40E0-B924-4F236BE2C66C}">
      <dgm:prSet/>
      <dgm:spPr/>
      <dgm:t>
        <a:bodyPr/>
        <a:lstStyle/>
        <a:p>
          <a:endParaRPr lang="el-GR"/>
        </a:p>
      </dgm:t>
    </dgm:pt>
    <dgm:pt modelId="{DBCDFD7A-DAFF-423E-B36B-E1F5E9447F0C}">
      <dgm:prSet phldrT="[Κείμενο]" custT="1"/>
      <dgm:spPr/>
      <dgm:t>
        <a:bodyPr/>
        <a:lstStyle/>
        <a:p>
          <a:r>
            <a:rPr lang="el-GR" sz="2400" b="1" dirty="0" smtClean="0"/>
            <a:t>Βλάβη κυψελιδικών κυττάρων</a:t>
          </a:r>
          <a:endParaRPr lang="el-GR" sz="2400" b="1" dirty="0"/>
        </a:p>
      </dgm:t>
    </dgm:pt>
    <dgm:pt modelId="{A0306707-8234-4328-B789-3547CBFF3249}" type="parTrans" cxnId="{2D460011-EDFE-40EB-8952-752DF35F408B}">
      <dgm:prSet/>
      <dgm:spPr/>
      <dgm:t>
        <a:bodyPr/>
        <a:lstStyle/>
        <a:p>
          <a:endParaRPr lang="el-GR"/>
        </a:p>
      </dgm:t>
    </dgm:pt>
    <dgm:pt modelId="{ADCC9967-D390-4C46-9AD8-96A463A1280D}" type="sibTrans" cxnId="{2D460011-EDFE-40EB-8952-752DF35F408B}">
      <dgm:prSet/>
      <dgm:spPr/>
      <dgm:t>
        <a:bodyPr/>
        <a:lstStyle/>
        <a:p>
          <a:endParaRPr lang="el-GR"/>
        </a:p>
      </dgm:t>
    </dgm:pt>
    <dgm:pt modelId="{39F0E1C2-938C-4098-9E31-E4E2D99DAD7E}">
      <dgm:prSet phldrT="[Κείμενο]" custT="1"/>
      <dgm:spPr/>
      <dgm:t>
        <a:bodyPr/>
        <a:lstStyle/>
        <a:p>
          <a:r>
            <a:rPr lang="el-GR" sz="2400" b="1" dirty="0" smtClean="0"/>
            <a:t>Ενεργοποίηση καταρράκτη φλεγμονής</a:t>
          </a:r>
          <a:endParaRPr lang="el-GR" sz="2400" b="1" dirty="0"/>
        </a:p>
      </dgm:t>
    </dgm:pt>
    <dgm:pt modelId="{D32CD063-35FB-47D1-942F-FB2373D87F7A}" type="parTrans" cxnId="{31B3CDBC-2E0E-41F6-BEA8-BE1CCB383EAE}">
      <dgm:prSet/>
      <dgm:spPr/>
      <dgm:t>
        <a:bodyPr/>
        <a:lstStyle/>
        <a:p>
          <a:endParaRPr lang="el-GR"/>
        </a:p>
      </dgm:t>
    </dgm:pt>
    <dgm:pt modelId="{511B4983-FE55-4548-989F-CDD4D1379ECB}" type="sibTrans" cxnId="{31B3CDBC-2E0E-41F6-BEA8-BE1CCB383EAE}">
      <dgm:prSet/>
      <dgm:spPr/>
      <dgm:t>
        <a:bodyPr/>
        <a:lstStyle/>
        <a:p>
          <a:endParaRPr lang="el-GR"/>
        </a:p>
      </dgm:t>
    </dgm:pt>
    <dgm:pt modelId="{6E0930E2-1F40-4C5C-98BA-0E8BE401B013}">
      <dgm:prSet/>
      <dgm:spPr/>
      <dgm:t>
        <a:bodyPr/>
        <a:lstStyle/>
        <a:p>
          <a:endParaRPr lang="el-GR" dirty="0"/>
        </a:p>
      </dgm:t>
    </dgm:pt>
    <dgm:pt modelId="{4F183CD2-9AB8-41D4-B8E6-2C6CCC2069C7}" type="parTrans" cxnId="{5DD9C0E0-537C-4873-B3EC-69A21A736951}">
      <dgm:prSet/>
      <dgm:spPr/>
      <dgm:t>
        <a:bodyPr/>
        <a:lstStyle/>
        <a:p>
          <a:endParaRPr lang="el-GR"/>
        </a:p>
      </dgm:t>
    </dgm:pt>
    <dgm:pt modelId="{1FACF324-4105-452D-844C-F7875656A694}" type="sibTrans" cxnId="{5DD9C0E0-537C-4873-B3EC-69A21A736951}">
      <dgm:prSet/>
      <dgm:spPr/>
      <dgm:t>
        <a:bodyPr/>
        <a:lstStyle/>
        <a:p>
          <a:endParaRPr lang="el-GR"/>
        </a:p>
      </dgm:t>
    </dgm:pt>
    <dgm:pt modelId="{49C9174E-CDEE-430D-9159-DCFBE8641153}">
      <dgm:prSet custT="1"/>
      <dgm:spPr/>
      <dgm:t>
        <a:bodyPr/>
        <a:lstStyle/>
        <a:p>
          <a:r>
            <a:rPr lang="el-GR" altLang="el-GR" sz="2400" b="1" dirty="0" smtClean="0"/>
            <a:t>Παραγωγή </a:t>
          </a:r>
          <a:r>
            <a:rPr lang="en-US" altLang="el-GR" sz="2400" b="1" dirty="0" smtClean="0"/>
            <a:t>IL-1, IL-6, IL-8, TNF-a, </a:t>
          </a:r>
          <a:r>
            <a:rPr lang="el-GR" altLang="el-GR" sz="2400" b="1" dirty="0" smtClean="0"/>
            <a:t>οξείδιο αζώτου και </a:t>
          </a:r>
          <a:r>
            <a:rPr lang="en-US" altLang="el-GR" sz="2400" b="1" dirty="0" smtClean="0"/>
            <a:t>PAF</a:t>
          </a:r>
          <a:endParaRPr lang="el-GR" sz="2400" b="1" dirty="0"/>
        </a:p>
      </dgm:t>
    </dgm:pt>
    <dgm:pt modelId="{826E8D8D-8CB0-4307-ADB2-332C59C0CE6E}" type="parTrans" cxnId="{8C92188C-D826-4E9D-8B58-21D328E60BE4}">
      <dgm:prSet/>
      <dgm:spPr/>
      <dgm:t>
        <a:bodyPr/>
        <a:lstStyle/>
        <a:p>
          <a:endParaRPr lang="el-GR"/>
        </a:p>
      </dgm:t>
    </dgm:pt>
    <dgm:pt modelId="{499DDFC3-27E6-49E0-9DE6-967A027494D8}" type="sibTrans" cxnId="{8C92188C-D826-4E9D-8B58-21D328E60BE4}">
      <dgm:prSet/>
      <dgm:spPr/>
      <dgm:t>
        <a:bodyPr/>
        <a:lstStyle/>
        <a:p>
          <a:endParaRPr lang="el-GR"/>
        </a:p>
      </dgm:t>
    </dgm:pt>
    <dgm:pt modelId="{0571654E-DA09-4834-9AB7-2909358F1F0D}">
      <dgm:prSet custT="1"/>
      <dgm:spPr/>
      <dgm:t>
        <a:bodyPr/>
        <a:lstStyle/>
        <a:p>
          <a:r>
            <a:rPr lang="el-GR" sz="2400" dirty="0" smtClean="0"/>
            <a:t> </a:t>
          </a:r>
          <a:r>
            <a:rPr lang="el-GR" sz="2400" b="1" dirty="0" smtClean="0"/>
            <a:t>Καταστροφή του αδένα (οίδημα, ισχαιμία, νέκρωση)</a:t>
          </a:r>
          <a:endParaRPr lang="el-GR" sz="2400" b="1" dirty="0"/>
        </a:p>
      </dgm:t>
    </dgm:pt>
    <dgm:pt modelId="{50A68DCF-C80B-4D4D-A4F2-4277E1670855}" type="parTrans" cxnId="{5C53B62C-05D3-4951-A524-099DF36F3BC4}">
      <dgm:prSet/>
      <dgm:spPr/>
      <dgm:t>
        <a:bodyPr/>
        <a:lstStyle/>
        <a:p>
          <a:endParaRPr lang="el-GR"/>
        </a:p>
      </dgm:t>
    </dgm:pt>
    <dgm:pt modelId="{85746989-6453-4B96-A00E-0A9EC6998B66}" type="sibTrans" cxnId="{5C53B62C-05D3-4951-A524-099DF36F3BC4}">
      <dgm:prSet/>
      <dgm:spPr/>
      <dgm:t>
        <a:bodyPr/>
        <a:lstStyle/>
        <a:p>
          <a:endParaRPr lang="el-GR"/>
        </a:p>
      </dgm:t>
    </dgm:pt>
    <dgm:pt modelId="{321EEF62-FAD7-439C-804F-567FE11DD7C0}" type="pres">
      <dgm:prSet presAssocID="{3E836081-17EB-44FE-9B5C-5A21B192C584}" presName="Name0" presStyleCnt="0">
        <dgm:presLayoutVars>
          <dgm:chMax val="7"/>
          <dgm:chPref val="7"/>
          <dgm:dir/>
          <dgm:animLvl val="lvl"/>
        </dgm:presLayoutVars>
      </dgm:prSet>
      <dgm:spPr/>
      <dgm:t>
        <a:bodyPr/>
        <a:lstStyle/>
        <a:p>
          <a:endParaRPr lang="el-GR"/>
        </a:p>
      </dgm:t>
    </dgm:pt>
    <dgm:pt modelId="{2FE1266E-8823-4B8A-8ACC-D5B52CDACC4F}" type="pres">
      <dgm:prSet presAssocID="{D80B89EA-8E9C-4585-8A82-9BD405B8396F}" presName="Accent1" presStyleCnt="0"/>
      <dgm:spPr/>
    </dgm:pt>
    <dgm:pt modelId="{33A2D0D4-247A-408C-8738-3C2639F98868}" type="pres">
      <dgm:prSet presAssocID="{D80B89EA-8E9C-4585-8A82-9BD405B8396F}" presName="Accent" presStyleLbl="node1" presStyleIdx="0" presStyleCnt="5" custScaleX="355362" custScaleY="118205" custLinFactNeighborX="-908" custLinFactNeighborY="-1553"/>
      <dgm:spPr/>
    </dgm:pt>
    <dgm:pt modelId="{C2A9F650-2812-4394-9A79-E82C0F46BF38}" type="pres">
      <dgm:prSet presAssocID="{D80B89EA-8E9C-4585-8A82-9BD405B8396F}" presName="Parent1" presStyleLbl="revTx" presStyleIdx="0" presStyleCnt="6" custScaleX="304638" custScaleY="203831" custLinFactNeighborX="8104" custLinFactNeighborY="-18529">
        <dgm:presLayoutVars>
          <dgm:chMax val="1"/>
          <dgm:chPref val="1"/>
          <dgm:bulletEnabled val="1"/>
        </dgm:presLayoutVars>
      </dgm:prSet>
      <dgm:spPr/>
      <dgm:t>
        <a:bodyPr/>
        <a:lstStyle/>
        <a:p>
          <a:endParaRPr lang="el-GR"/>
        </a:p>
      </dgm:t>
    </dgm:pt>
    <dgm:pt modelId="{49B90F5C-6E0C-4863-BAE1-6C4ECA23F5D0}" type="pres">
      <dgm:prSet presAssocID="{DBCDFD7A-DAFF-423E-B36B-E1F5E9447F0C}" presName="Accent2" presStyleCnt="0"/>
      <dgm:spPr/>
    </dgm:pt>
    <dgm:pt modelId="{234AC960-BC6B-43E9-93E6-F36B0936CBB6}" type="pres">
      <dgm:prSet presAssocID="{DBCDFD7A-DAFF-423E-B36B-E1F5E9447F0C}" presName="Accent" presStyleLbl="node1" presStyleIdx="1" presStyleCnt="5" custScaleX="391645" custScaleY="103016"/>
      <dgm:spPr/>
    </dgm:pt>
    <dgm:pt modelId="{9E0167C6-DF6C-4F6D-819D-5CEB0D35ECC7}" type="pres">
      <dgm:prSet presAssocID="{DBCDFD7A-DAFF-423E-B36B-E1F5E9447F0C}" presName="Parent2" presStyleLbl="revTx" presStyleIdx="1" presStyleCnt="6" custScaleX="334553" custScaleY="193509" custLinFactNeighborX="-80449" custLinFactNeighborY="-437">
        <dgm:presLayoutVars>
          <dgm:chMax val="1"/>
          <dgm:chPref val="1"/>
          <dgm:bulletEnabled val="1"/>
        </dgm:presLayoutVars>
      </dgm:prSet>
      <dgm:spPr/>
      <dgm:t>
        <a:bodyPr/>
        <a:lstStyle/>
        <a:p>
          <a:endParaRPr lang="el-GR"/>
        </a:p>
      </dgm:t>
    </dgm:pt>
    <dgm:pt modelId="{F770FA9C-DB5D-4DEF-87B3-0E3A897AC0AE}" type="pres">
      <dgm:prSet presAssocID="{39F0E1C2-938C-4098-9E31-E4E2D99DAD7E}" presName="Accent3" presStyleCnt="0"/>
      <dgm:spPr/>
    </dgm:pt>
    <dgm:pt modelId="{DF996315-A0D5-48CA-A9E6-B9EEA5AF2E16}" type="pres">
      <dgm:prSet presAssocID="{39F0E1C2-938C-4098-9E31-E4E2D99DAD7E}" presName="Accent" presStyleLbl="node1" presStyleIdx="2" presStyleCnt="5" custScaleX="366427" custScaleY="89713"/>
      <dgm:spPr/>
    </dgm:pt>
    <dgm:pt modelId="{F480EFAA-E40A-4572-A761-DBDD02204A4C}" type="pres">
      <dgm:prSet presAssocID="{39F0E1C2-938C-4098-9E31-E4E2D99DAD7E}" presName="Child3" presStyleLbl="revTx" presStyleIdx="2" presStyleCnt="6">
        <dgm:presLayoutVars>
          <dgm:chMax val="0"/>
          <dgm:chPref val="0"/>
          <dgm:bulletEnabled val="1"/>
        </dgm:presLayoutVars>
      </dgm:prSet>
      <dgm:spPr/>
      <dgm:t>
        <a:bodyPr/>
        <a:lstStyle/>
        <a:p>
          <a:endParaRPr lang="el-GR"/>
        </a:p>
      </dgm:t>
    </dgm:pt>
    <dgm:pt modelId="{A39ECBD7-FF99-4027-898C-FED4D0611FDF}" type="pres">
      <dgm:prSet presAssocID="{39F0E1C2-938C-4098-9E31-E4E2D99DAD7E}" presName="Parent3" presStyleLbl="revTx" presStyleIdx="3" presStyleCnt="6" custScaleX="365676" custScaleY="196634" custLinFactNeighborX="88618" custLinFactNeighborY="23811">
        <dgm:presLayoutVars>
          <dgm:chMax val="1"/>
          <dgm:chPref val="1"/>
          <dgm:bulletEnabled val="1"/>
        </dgm:presLayoutVars>
      </dgm:prSet>
      <dgm:spPr/>
      <dgm:t>
        <a:bodyPr/>
        <a:lstStyle/>
        <a:p>
          <a:endParaRPr lang="el-GR"/>
        </a:p>
      </dgm:t>
    </dgm:pt>
    <dgm:pt modelId="{1D30CB42-60A6-4D68-B7C5-B1528EB5C0E5}" type="pres">
      <dgm:prSet presAssocID="{49C9174E-CDEE-430D-9159-DCFBE8641153}" presName="Accent4" presStyleCnt="0"/>
      <dgm:spPr/>
    </dgm:pt>
    <dgm:pt modelId="{4330516A-DC35-4CD1-B94A-F0A15ED90377}" type="pres">
      <dgm:prSet presAssocID="{49C9174E-CDEE-430D-9159-DCFBE8641153}" presName="Accent" presStyleLbl="node1" presStyleIdx="3" presStyleCnt="5" custScaleX="375268" custScaleY="89666" custLinFactNeighborX="-1816"/>
      <dgm:spPr/>
    </dgm:pt>
    <dgm:pt modelId="{89AB426B-B848-469F-B1C9-4FCB015DEF7E}" type="pres">
      <dgm:prSet presAssocID="{49C9174E-CDEE-430D-9159-DCFBE8641153}" presName="Parent4" presStyleLbl="revTx" presStyleIdx="4" presStyleCnt="6" custScaleX="406499" custScaleY="164236">
        <dgm:presLayoutVars>
          <dgm:chMax val="1"/>
          <dgm:chPref val="1"/>
          <dgm:bulletEnabled val="1"/>
        </dgm:presLayoutVars>
      </dgm:prSet>
      <dgm:spPr/>
      <dgm:t>
        <a:bodyPr/>
        <a:lstStyle/>
        <a:p>
          <a:endParaRPr lang="el-GR"/>
        </a:p>
      </dgm:t>
    </dgm:pt>
    <dgm:pt modelId="{3A9EEF52-37B1-441B-9898-582A82373770}" type="pres">
      <dgm:prSet presAssocID="{0571654E-DA09-4834-9AB7-2909358F1F0D}" presName="Accent5" presStyleCnt="0"/>
      <dgm:spPr/>
    </dgm:pt>
    <dgm:pt modelId="{C8FA9B4B-6B04-4DB0-9079-B634ADBE3FF3}" type="pres">
      <dgm:prSet presAssocID="{0571654E-DA09-4834-9AB7-2909358F1F0D}" presName="Accent" presStyleLbl="node1" presStyleIdx="4" presStyleCnt="5" custScaleX="355567" custScaleY="88028" custLinFactNeighborX="16616" custLinFactNeighborY="12487"/>
      <dgm:spPr/>
    </dgm:pt>
    <dgm:pt modelId="{211DA8DD-809D-444E-AF01-46B5EE1708FE}" type="pres">
      <dgm:prSet presAssocID="{0571654E-DA09-4834-9AB7-2909358F1F0D}" presName="Parent5" presStyleLbl="revTx" presStyleIdx="5" presStyleCnt="6" custScaleX="401474" custScaleY="213940" custLinFactNeighborX="8135" custLinFactNeighborY="52221">
        <dgm:presLayoutVars>
          <dgm:chMax val="1"/>
          <dgm:chPref val="1"/>
          <dgm:bulletEnabled val="1"/>
        </dgm:presLayoutVars>
      </dgm:prSet>
      <dgm:spPr/>
      <dgm:t>
        <a:bodyPr/>
        <a:lstStyle/>
        <a:p>
          <a:endParaRPr lang="el-GR"/>
        </a:p>
      </dgm:t>
    </dgm:pt>
  </dgm:ptLst>
  <dgm:cxnLst>
    <dgm:cxn modelId="{8C92188C-D826-4E9D-8B58-21D328E60BE4}" srcId="{3E836081-17EB-44FE-9B5C-5A21B192C584}" destId="{49C9174E-CDEE-430D-9159-DCFBE8641153}" srcOrd="3" destOrd="0" parTransId="{826E8D8D-8CB0-4307-ADB2-332C59C0CE6E}" sibTransId="{499DDFC3-27E6-49E0-9DE6-967A027494D8}"/>
    <dgm:cxn modelId="{0D6B1FB9-B4AB-496A-B2F8-9CE3CE4D3145}" type="presOf" srcId="{49C9174E-CDEE-430D-9159-DCFBE8641153}" destId="{89AB426B-B848-469F-B1C9-4FCB015DEF7E}" srcOrd="0" destOrd="0" presId="urn:microsoft.com/office/officeart/2009/layout/CircleArrowProcess"/>
    <dgm:cxn modelId="{E85B8ACD-6F35-43B6-97B5-57B088F05037}" type="presOf" srcId="{3E836081-17EB-44FE-9B5C-5A21B192C584}" destId="{321EEF62-FAD7-439C-804F-567FE11DD7C0}" srcOrd="0" destOrd="0" presId="urn:microsoft.com/office/officeart/2009/layout/CircleArrowProcess"/>
    <dgm:cxn modelId="{31B3CDBC-2E0E-41F6-BEA8-BE1CCB383EAE}" srcId="{3E836081-17EB-44FE-9B5C-5A21B192C584}" destId="{39F0E1C2-938C-4098-9E31-E4E2D99DAD7E}" srcOrd="2" destOrd="0" parTransId="{D32CD063-35FB-47D1-942F-FB2373D87F7A}" sibTransId="{511B4983-FE55-4548-989F-CDD4D1379ECB}"/>
    <dgm:cxn modelId="{96F7D86E-E0FA-40E0-B924-4F236BE2C66C}" srcId="{3E836081-17EB-44FE-9B5C-5A21B192C584}" destId="{D80B89EA-8E9C-4585-8A82-9BD405B8396F}" srcOrd="0" destOrd="0" parTransId="{3EDC2A6E-8946-41B6-9175-F7970D98EBC6}" sibTransId="{90031B6D-8493-4B8C-9966-AF09DB731EE9}"/>
    <dgm:cxn modelId="{5430792C-2480-469A-BB58-DB33D7D7CB54}" type="presOf" srcId="{0571654E-DA09-4834-9AB7-2909358F1F0D}" destId="{211DA8DD-809D-444E-AF01-46B5EE1708FE}" srcOrd="0" destOrd="0" presId="urn:microsoft.com/office/officeart/2009/layout/CircleArrowProcess"/>
    <dgm:cxn modelId="{EAFE4713-66DE-42A1-929A-F7FA51F54341}" type="presOf" srcId="{6E0930E2-1F40-4C5C-98BA-0E8BE401B013}" destId="{F480EFAA-E40A-4572-A761-DBDD02204A4C}" srcOrd="0" destOrd="0" presId="urn:microsoft.com/office/officeart/2009/layout/CircleArrowProcess"/>
    <dgm:cxn modelId="{418BA1CF-E7A7-4352-AD44-FEBCAE5D2828}" type="presOf" srcId="{DBCDFD7A-DAFF-423E-B36B-E1F5E9447F0C}" destId="{9E0167C6-DF6C-4F6D-819D-5CEB0D35ECC7}" srcOrd="0" destOrd="0" presId="urn:microsoft.com/office/officeart/2009/layout/CircleArrowProcess"/>
    <dgm:cxn modelId="{2D460011-EDFE-40EB-8952-752DF35F408B}" srcId="{3E836081-17EB-44FE-9B5C-5A21B192C584}" destId="{DBCDFD7A-DAFF-423E-B36B-E1F5E9447F0C}" srcOrd="1" destOrd="0" parTransId="{A0306707-8234-4328-B789-3547CBFF3249}" sibTransId="{ADCC9967-D390-4C46-9AD8-96A463A1280D}"/>
    <dgm:cxn modelId="{C7DFC9AB-49D8-4448-BC57-AA3A44C27DE7}" type="presOf" srcId="{39F0E1C2-938C-4098-9E31-E4E2D99DAD7E}" destId="{A39ECBD7-FF99-4027-898C-FED4D0611FDF}" srcOrd="0" destOrd="0" presId="urn:microsoft.com/office/officeart/2009/layout/CircleArrowProcess"/>
    <dgm:cxn modelId="{5C53B62C-05D3-4951-A524-099DF36F3BC4}" srcId="{3E836081-17EB-44FE-9B5C-5A21B192C584}" destId="{0571654E-DA09-4834-9AB7-2909358F1F0D}" srcOrd="4" destOrd="0" parTransId="{50A68DCF-C80B-4D4D-A4F2-4277E1670855}" sibTransId="{85746989-6453-4B96-A00E-0A9EC6998B66}"/>
    <dgm:cxn modelId="{5DD9C0E0-537C-4873-B3EC-69A21A736951}" srcId="{39F0E1C2-938C-4098-9E31-E4E2D99DAD7E}" destId="{6E0930E2-1F40-4C5C-98BA-0E8BE401B013}" srcOrd="0" destOrd="0" parTransId="{4F183CD2-9AB8-41D4-B8E6-2C6CCC2069C7}" sibTransId="{1FACF324-4105-452D-844C-F7875656A694}"/>
    <dgm:cxn modelId="{F1C630AD-49D9-4686-A256-38977183DBAA}" type="presOf" srcId="{D80B89EA-8E9C-4585-8A82-9BD405B8396F}" destId="{C2A9F650-2812-4394-9A79-E82C0F46BF38}" srcOrd="0" destOrd="0" presId="urn:microsoft.com/office/officeart/2009/layout/CircleArrowProcess"/>
    <dgm:cxn modelId="{D7831E21-4EC9-44FC-9860-EC4B42371266}" type="presParOf" srcId="{321EEF62-FAD7-439C-804F-567FE11DD7C0}" destId="{2FE1266E-8823-4B8A-8ACC-D5B52CDACC4F}" srcOrd="0" destOrd="0" presId="urn:microsoft.com/office/officeart/2009/layout/CircleArrowProcess"/>
    <dgm:cxn modelId="{90CFB76A-F2EC-4CCE-9735-F00681DFEF1A}" type="presParOf" srcId="{2FE1266E-8823-4B8A-8ACC-D5B52CDACC4F}" destId="{33A2D0D4-247A-408C-8738-3C2639F98868}" srcOrd="0" destOrd="0" presId="urn:microsoft.com/office/officeart/2009/layout/CircleArrowProcess"/>
    <dgm:cxn modelId="{99EFC1B6-0564-416A-AE84-BCD051CAE323}" type="presParOf" srcId="{321EEF62-FAD7-439C-804F-567FE11DD7C0}" destId="{C2A9F650-2812-4394-9A79-E82C0F46BF38}" srcOrd="1" destOrd="0" presId="urn:microsoft.com/office/officeart/2009/layout/CircleArrowProcess"/>
    <dgm:cxn modelId="{EEF9533C-6E6D-44F4-ACC3-51A05DA94A53}" type="presParOf" srcId="{321EEF62-FAD7-439C-804F-567FE11DD7C0}" destId="{49B90F5C-6E0C-4863-BAE1-6C4ECA23F5D0}" srcOrd="2" destOrd="0" presId="urn:microsoft.com/office/officeart/2009/layout/CircleArrowProcess"/>
    <dgm:cxn modelId="{72C64F20-6F35-4950-9098-8B2A857DC236}" type="presParOf" srcId="{49B90F5C-6E0C-4863-BAE1-6C4ECA23F5D0}" destId="{234AC960-BC6B-43E9-93E6-F36B0936CBB6}" srcOrd="0" destOrd="0" presId="urn:microsoft.com/office/officeart/2009/layout/CircleArrowProcess"/>
    <dgm:cxn modelId="{6ADA600A-3E7B-4369-B5C0-936584871063}" type="presParOf" srcId="{321EEF62-FAD7-439C-804F-567FE11DD7C0}" destId="{9E0167C6-DF6C-4F6D-819D-5CEB0D35ECC7}" srcOrd="3" destOrd="0" presId="urn:microsoft.com/office/officeart/2009/layout/CircleArrowProcess"/>
    <dgm:cxn modelId="{34816293-D2DA-434E-9A06-EC682AA3F1E1}" type="presParOf" srcId="{321EEF62-FAD7-439C-804F-567FE11DD7C0}" destId="{F770FA9C-DB5D-4DEF-87B3-0E3A897AC0AE}" srcOrd="4" destOrd="0" presId="urn:microsoft.com/office/officeart/2009/layout/CircleArrowProcess"/>
    <dgm:cxn modelId="{95708D5D-C95E-48D9-A7E5-3846FA626CE6}" type="presParOf" srcId="{F770FA9C-DB5D-4DEF-87B3-0E3A897AC0AE}" destId="{DF996315-A0D5-48CA-A9E6-B9EEA5AF2E16}" srcOrd="0" destOrd="0" presId="urn:microsoft.com/office/officeart/2009/layout/CircleArrowProcess"/>
    <dgm:cxn modelId="{AD170B16-157D-48E4-A6CB-3B586BF81B0F}" type="presParOf" srcId="{321EEF62-FAD7-439C-804F-567FE11DD7C0}" destId="{F480EFAA-E40A-4572-A761-DBDD02204A4C}" srcOrd="5" destOrd="0" presId="urn:microsoft.com/office/officeart/2009/layout/CircleArrowProcess"/>
    <dgm:cxn modelId="{64792462-1D27-4EEA-A509-86269A68F793}" type="presParOf" srcId="{321EEF62-FAD7-439C-804F-567FE11DD7C0}" destId="{A39ECBD7-FF99-4027-898C-FED4D0611FDF}" srcOrd="6" destOrd="0" presId="urn:microsoft.com/office/officeart/2009/layout/CircleArrowProcess"/>
    <dgm:cxn modelId="{D75C34C8-A514-40E7-8B35-B08BEB76480A}" type="presParOf" srcId="{321EEF62-FAD7-439C-804F-567FE11DD7C0}" destId="{1D30CB42-60A6-4D68-B7C5-B1528EB5C0E5}" srcOrd="7" destOrd="0" presId="urn:microsoft.com/office/officeart/2009/layout/CircleArrowProcess"/>
    <dgm:cxn modelId="{3C11E54E-5205-40BB-BB17-261F43DC6A74}" type="presParOf" srcId="{1D30CB42-60A6-4D68-B7C5-B1528EB5C0E5}" destId="{4330516A-DC35-4CD1-B94A-F0A15ED90377}" srcOrd="0" destOrd="0" presId="urn:microsoft.com/office/officeart/2009/layout/CircleArrowProcess"/>
    <dgm:cxn modelId="{83622D61-42CC-47EE-9CDC-2E6DB1C22241}" type="presParOf" srcId="{321EEF62-FAD7-439C-804F-567FE11DD7C0}" destId="{89AB426B-B848-469F-B1C9-4FCB015DEF7E}" srcOrd="8" destOrd="0" presId="urn:microsoft.com/office/officeart/2009/layout/CircleArrowProcess"/>
    <dgm:cxn modelId="{EBE8DAE6-C094-452D-91C2-EC801701C517}" type="presParOf" srcId="{321EEF62-FAD7-439C-804F-567FE11DD7C0}" destId="{3A9EEF52-37B1-441B-9898-582A82373770}" srcOrd="9" destOrd="0" presId="urn:microsoft.com/office/officeart/2009/layout/CircleArrowProcess"/>
    <dgm:cxn modelId="{92788714-BD3C-44FD-A452-18D091B84AD0}" type="presParOf" srcId="{3A9EEF52-37B1-441B-9898-582A82373770}" destId="{C8FA9B4B-6B04-4DB0-9079-B634ADBE3FF3}" srcOrd="0" destOrd="0" presId="urn:microsoft.com/office/officeart/2009/layout/CircleArrowProcess"/>
    <dgm:cxn modelId="{1E947112-EEB0-43E7-BCCF-E7EA18567030}" type="presParOf" srcId="{321EEF62-FAD7-439C-804F-567FE11DD7C0}" destId="{211DA8DD-809D-444E-AF01-46B5EE1708FE}" srcOrd="10" destOrd="0" presId="urn:microsoft.com/office/officeart/2009/layout/CircleArrow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A6A9F1-2D08-42E9-B602-80BDE4D0F1A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l-GR"/>
        </a:p>
      </dgm:t>
    </dgm:pt>
    <dgm:pt modelId="{F7408494-A740-464A-A3E8-79C8D70639B4}">
      <dgm:prSet phldrT="[Κείμενο]"/>
      <dgm:spPr/>
      <dgm:t>
        <a:bodyPr/>
        <a:lstStyle/>
        <a:p>
          <a:r>
            <a:rPr lang="el-GR" dirty="0" smtClean="0">
              <a:latin typeface="Arial" pitchFamily="34" charset="0"/>
              <a:cs typeface="Arial" pitchFamily="34" charset="0"/>
            </a:rPr>
            <a:t>Δισχιδές πάγκρεας</a:t>
          </a:r>
          <a:endParaRPr lang="el-GR" dirty="0">
            <a:latin typeface="Arial" pitchFamily="34" charset="0"/>
            <a:cs typeface="Arial" pitchFamily="34" charset="0"/>
          </a:endParaRPr>
        </a:p>
      </dgm:t>
    </dgm:pt>
    <dgm:pt modelId="{B3C89800-F0E2-4B9C-913E-AC5D2AF19FCC}" type="parTrans" cxnId="{53DA461E-F8A3-475B-97BF-CED4200D894F}">
      <dgm:prSet/>
      <dgm:spPr/>
      <dgm:t>
        <a:bodyPr/>
        <a:lstStyle/>
        <a:p>
          <a:endParaRPr lang="el-GR"/>
        </a:p>
      </dgm:t>
    </dgm:pt>
    <dgm:pt modelId="{4A174709-D1B7-4F95-ACA1-7ECF21405276}" type="sibTrans" cxnId="{53DA461E-F8A3-475B-97BF-CED4200D894F}">
      <dgm:prSet/>
      <dgm:spPr/>
      <dgm:t>
        <a:bodyPr/>
        <a:lstStyle/>
        <a:p>
          <a:endParaRPr lang="el-GR"/>
        </a:p>
      </dgm:t>
    </dgm:pt>
    <dgm:pt modelId="{C367B9B6-37BC-4B1F-B857-32A94034A57F}">
      <dgm:prSet phldrT="[Κείμενο]"/>
      <dgm:spPr/>
      <dgm:t>
        <a:bodyPr/>
        <a:lstStyle/>
        <a:p>
          <a:r>
            <a:rPr lang="el-GR" dirty="0" smtClean="0">
              <a:latin typeface="Arial" pitchFamily="34" charset="0"/>
              <a:cs typeface="Arial" pitchFamily="34" charset="0"/>
            </a:rPr>
            <a:t>7% του γενικού πληθυσμού</a:t>
          </a:r>
          <a:endParaRPr lang="el-GR" dirty="0">
            <a:latin typeface="Arial" pitchFamily="34" charset="0"/>
            <a:cs typeface="Arial" pitchFamily="34" charset="0"/>
          </a:endParaRPr>
        </a:p>
      </dgm:t>
    </dgm:pt>
    <dgm:pt modelId="{781B3063-4AE7-4CC7-93A7-1F9973ED0084}" type="parTrans" cxnId="{8E061A3D-57E4-4D8F-888D-6FDC5B8E5702}">
      <dgm:prSet/>
      <dgm:spPr/>
      <dgm:t>
        <a:bodyPr/>
        <a:lstStyle/>
        <a:p>
          <a:endParaRPr lang="el-GR"/>
        </a:p>
      </dgm:t>
    </dgm:pt>
    <dgm:pt modelId="{7A78AC4E-9E9E-4958-8D11-1C3D6FE11571}" type="sibTrans" cxnId="{8E061A3D-57E4-4D8F-888D-6FDC5B8E5702}">
      <dgm:prSet/>
      <dgm:spPr/>
      <dgm:t>
        <a:bodyPr/>
        <a:lstStyle/>
        <a:p>
          <a:endParaRPr lang="el-GR"/>
        </a:p>
      </dgm:t>
    </dgm:pt>
    <dgm:pt modelId="{9849F048-03ED-40F5-99D0-0250AB60003D}">
      <dgm:prSet phldrT="[Κείμενο]"/>
      <dgm:spPr/>
      <dgm:t>
        <a:bodyPr/>
        <a:lstStyle/>
        <a:p>
          <a:r>
            <a:rPr lang="el-GR" dirty="0" smtClean="0">
              <a:latin typeface="Arial" pitchFamily="34" charset="0"/>
              <a:cs typeface="Arial" pitchFamily="34" charset="0"/>
            </a:rPr>
            <a:t>Σχεδόν στο 50% του πληθυσμού με παγκρεατίτιδα και γονιδιακές μεταλλάξεις(ιδίως </a:t>
          </a:r>
          <a:r>
            <a:rPr lang="en-US" dirty="0" smtClean="0">
              <a:latin typeface="Arial" pitchFamily="34" charset="0"/>
              <a:cs typeface="Arial" pitchFamily="34" charset="0"/>
            </a:rPr>
            <a:t>CFTR)</a:t>
          </a:r>
          <a:endParaRPr lang="el-GR" dirty="0">
            <a:latin typeface="Arial" pitchFamily="34" charset="0"/>
            <a:cs typeface="Arial" pitchFamily="34" charset="0"/>
          </a:endParaRPr>
        </a:p>
      </dgm:t>
    </dgm:pt>
    <dgm:pt modelId="{51B1EDA3-3DE5-491D-BBF8-5B284CDF02D3}" type="parTrans" cxnId="{BD8757AE-999C-47B2-81A5-BF52FE9CBB19}">
      <dgm:prSet/>
      <dgm:spPr/>
      <dgm:t>
        <a:bodyPr/>
        <a:lstStyle/>
        <a:p>
          <a:endParaRPr lang="el-GR"/>
        </a:p>
      </dgm:t>
    </dgm:pt>
    <dgm:pt modelId="{E563145B-ABBA-428B-B333-93DD4C11BC3D}" type="sibTrans" cxnId="{BD8757AE-999C-47B2-81A5-BF52FE9CBB19}">
      <dgm:prSet/>
      <dgm:spPr/>
      <dgm:t>
        <a:bodyPr/>
        <a:lstStyle/>
        <a:p>
          <a:endParaRPr lang="el-GR"/>
        </a:p>
      </dgm:t>
    </dgm:pt>
    <dgm:pt modelId="{7D9EEA55-D271-49A0-9662-BB32607EDA53}" type="pres">
      <dgm:prSet presAssocID="{EDA6A9F1-2D08-42E9-B602-80BDE4D0F1A2}" presName="hierChild1" presStyleCnt="0">
        <dgm:presLayoutVars>
          <dgm:orgChart val="1"/>
          <dgm:chPref val="1"/>
          <dgm:dir/>
          <dgm:animOne val="branch"/>
          <dgm:animLvl val="lvl"/>
          <dgm:resizeHandles/>
        </dgm:presLayoutVars>
      </dgm:prSet>
      <dgm:spPr/>
      <dgm:t>
        <a:bodyPr/>
        <a:lstStyle/>
        <a:p>
          <a:endParaRPr lang="el-GR"/>
        </a:p>
      </dgm:t>
    </dgm:pt>
    <dgm:pt modelId="{0DBA45C1-D3EE-4039-B2BB-619F7E27C806}" type="pres">
      <dgm:prSet presAssocID="{F7408494-A740-464A-A3E8-79C8D70639B4}" presName="hierRoot1" presStyleCnt="0">
        <dgm:presLayoutVars>
          <dgm:hierBranch val="init"/>
        </dgm:presLayoutVars>
      </dgm:prSet>
      <dgm:spPr/>
    </dgm:pt>
    <dgm:pt modelId="{75E577F6-9D7E-4699-B7A2-051FD27625C6}" type="pres">
      <dgm:prSet presAssocID="{F7408494-A740-464A-A3E8-79C8D70639B4}" presName="rootComposite1" presStyleCnt="0"/>
      <dgm:spPr/>
    </dgm:pt>
    <dgm:pt modelId="{1948F1E1-C0CE-460F-94FC-8A66768076B3}" type="pres">
      <dgm:prSet presAssocID="{F7408494-A740-464A-A3E8-79C8D70639B4}" presName="rootText1" presStyleLbl="node0" presStyleIdx="0" presStyleCnt="1" custScaleX="111530" custScaleY="123299" custLinFactNeighborX="-5694" custLinFactNeighborY="-6364">
        <dgm:presLayoutVars>
          <dgm:chPref val="3"/>
        </dgm:presLayoutVars>
      </dgm:prSet>
      <dgm:spPr/>
      <dgm:t>
        <a:bodyPr/>
        <a:lstStyle/>
        <a:p>
          <a:endParaRPr lang="el-GR"/>
        </a:p>
      </dgm:t>
    </dgm:pt>
    <dgm:pt modelId="{636E08E9-012F-4E2F-9BD9-E7C72AD46870}" type="pres">
      <dgm:prSet presAssocID="{F7408494-A740-464A-A3E8-79C8D70639B4}" presName="rootConnector1" presStyleLbl="node1" presStyleIdx="0" presStyleCnt="0"/>
      <dgm:spPr/>
      <dgm:t>
        <a:bodyPr/>
        <a:lstStyle/>
        <a:p>
          <a:endParaRPr lang="el-GR"/>
        </a:p>
      </dgm:t>
    </dgm:pt>
    <dgm:pt modelId="{39E90963-9CF0-43AE-AD7D-79EDD8009F9E}" type="pres">
      <dgm:prSet presAssocID="{F7408494-A740-464A-A3E8-79C8D70639B4}" presName="hierChild2" presStyleCnt="0"/>
      <dgm:spPr/>
    </dgm:pt>
    <dgm:pt modelId="{7E46A088-E471-4257-BA0D-997863F691EE}" type="pres">
      <dgm:prSet presAssocID="{781B3063-4AE7-4CC7-93A7-1F9973ED0084}" presName="Name64" presStyleLbl="parChTrans1D2" presStyleIdx="0" presStyleCnt="2"/>
      <dgm:spPr/>
      <dgm:t>
        <a:bodyPr/>
        <a:lstStyle/>
        <a:p>
          <a:endParaRPr lang="el-GR"/>
        </a:p>
      </dgm:t>
    </dgm:pt>
    <dgm:pt modelId="{E67699F0-82B3-4F92-B683-11494A79768D}" type="pres">
      <dgm:prSet presAssocID="{C367B9B6-37BC-4B1F-B857-32A94034A57F}" presName="hierRoot2" presStyleCnt="0">
        <dgm:presLayoutVars>
          <dgm:hierBranch val="init"/>
        </dgm:presLayoutVars>
      </dgm:prSet>
      <dgm:spPr/>
    </dgm:pt>
    <dgm:pt modelId="{16660B9C-C85D-4E27-8D3C-69B6C0DDEDEB}" type="pres">
      <dgm:prSet presAssocID="{C367B9B6-37BC-4B1F-B857-32A94034A57F}" presName="rootComposite" presStyleCnt="0"/>
      <dgm:spPr/>
    </dgm:pt>
    <dgm:pt modelId="{30B279B7-CA18-4F0B-8E3B-80F9258D80D1}" type="pres">
      <dgm:prSet presAssocID="{C367B9B6-37BC-4B1F-B857-32A94034A57F}" presName="rootText" presStyleLbl="node2" presStyleIdx="0" presStyleCnt="2" custScaleX="113982" custScaleY="116904" custLinFactNeighborX="-3396" custLinFactNeighborY="-5461">
        <dgm:presLayoutVars>
          <dgm:chPref val="3"/>
        </dgm:presLayoutVars>
      </dgm:prSet>
      <dgm:spPr/>
      <dgm:t>
        <a:bodyPr/>
        <a:lstStyle/>
        <a:p>
          <a:endParaRPr lang="el-GR"/>
        </a:p>
      </dgm:t>
    </dgm:pt>
    <dgm:pt modelId="{DB160A40-18B1-42A4-BC83-5275C0557C62}" type="pres">
      <dgm:prSet presAssocID="{C367B9B6-37BC-4B1F-B857-32A94034A57F}" presName="rootConnector" presStyleLbl="node2" presStyleIdx="0" presStyleCnt="2"/>
      <dgm:spPr/>
      <dgm:t>
        <a:bodyPr/>
        <a:lstStyle/>
        <a:p>
          <a:endParaRPr lang="el-GR"/>
        </a:p>
      </dgm:t>
    </dgm:pt>
    <dgm:pt modelId="{D4E2EB12-67EC-4224-B03B-D5EEC97690C7}" type="pres">
      <dgm:prSet presAssocID="{C367B9B6-37BC-4B1F-B857-32A94034A57F}" presName="hierChild4" presStyleCnt="0"/>
      <dgm:spPr/>
    </dgm:pt>
    <dgm:pt modelId="{09E0FB04-49D2-4F73-BC06-047E6D77799A}" type="pres">
      <dgm:prSet presAssocID="{C367B9B6-37BC-4B1F-B857-32A94034A57F}" presName="hierChild5" presStyleCnt="0"/>
      <dgm:spPr/>
    </dgm:pt>
    <dgm:pt modelId="{4F1B9C5E-4E41-4D1E-810F-DF5745B4AF69}" type="pres">
      <dgm:prSet presAssocID="{51B1EDA3-3DE5-491D-BBF8-5B284CDF02D3}" presName="Name64" presStyleLbl="parChTrans1D2" presStyleIdx="1" presStyleCnt="2"/>
      <dgm:spPr/>
      <dgm:t>
        <a:bodyPr/>
        <a:lstStyle/>
        <a:p>
          <a:endParaRPr lang="el-GR"/>
        </a:p>
      </dgm:t>
    </dgm:pt>
    <dgm:pt modelId="{B21977CD-3D6E-48ED-8FF7-03CB13145643}" type="pres">
      <dgm:prSet presAssocID="{9849F048-03ED-40F5-99D0-0250AB60003D}" presName="hierRoot2" presStyleCnt="0">
        <dgm:presLayoutVars>
          <dgm:hierBranch val="init"/>
        </dgm:presLayoutVars>
      </dgm:prSet>
      <dgm:spPr/>
    </dgm:pt>
    <dgm:pt modelId="{B8E0C8AD-BB53-49DF-8A33-AA95C32910F0}" type="pres">
      <dgm:prSet presAssocID="{9849F048-03ED-40F5-99D0-0250AB60003D}" presName="rootComposite" presStyleCnt="0"/>
      <dgm:spPr/>
    </dgm:pt>
    <dgm:pt modelId="{4D526044-F488-4FCB-953B-1DF8543E6CBF}" type="pres">
      <dgm:prSet presAssocID="{9849F048-03ED-40F5-99D0-0250AB60003D}" presName="rootText" presStyleLbl="node2" presStyleIdx="1" presStyleCnt="2" custScaleX="120266" custScaleY="121799" custLinFactNeighborX="-3226" custLinFactNeighborY="2116">
        <dgm:presLayoutVars>
          <dgm:chPref val="3"/>
        </dgm:presLayoutVars>
      </dgm:prSet>
      <dgm:spPr/>
      <dgm:t>
        <a:bodyPr/>
        <a:lstStyle/>
        <a:p>
          <a:endParaRPr lang="el-GR"/>
        </a:p>
      </dgm:t>
    </dgm:pt>
    <dgm:pt modelId="{326D3439-D775-459A-BCFC-5464B024B523}" type="pres">
      <dgm:prSet presAssocID="{9849F048-03ED-40F5-99D0-0250AB60003D}" presName="rootConnector" presStyleLbl="node2" presStyleIdx="1" presStyleCnt="2"/>
      <dgm:spPr/>
      <dgm:t>
        <a:bodyPr/>
        <a:lstStyle/>
        <a:p>
          <a:endParaRPr lang="el-GR"/>
        </a:p>
      </dgm:t>
    </dgm:pt>
    <dgm:pt modelId="{C097FD21-1687-408D-94B3-7357B2C1E36F}" type="pres">
      <dgm:prSet presAssocID="{9849F048-03ED-40F5-99D0-0250AB60003D}" presName="hierChild4" presStyleCnt="0"/>
      <dgm:spPr/>
    </dgm:pt>
    <dgm:pt modelId="{B136A897-5ABE-4FD5-8BBE-F1E407DC5B9B}" type="pres">
      <dgm:prSet presAssocID="{9849F048-03ED-40F5-99D0-0250AB60003D}" presName="hierChild5" presStyleCnt="0"/>
      <dgm:spPr/>
    </dgm:pt>
    <dgm:pt modelId="{6CEF84CA-4F25-4BDC-AD21-61E73D3466C3}" type="pres">
      <dgm:prSet presAssocID="{F7408494-A740-464A-A3E8-79C8D70639B4}" presName="hierChild3" presStyleCnt="0"/>
      <dgm:spPr/>
    </dgm:pt>
  </dgm:ptLst>
  <dgm:cxnLst>
    <dgm:cxn modelId="{0F433E6C-7460-46E3-839C-4E8F72585582}" type="presOf" srcId="{EDA6A9F1-2D08-42E9-B602-80BDE4D0F1A2}" destId="{7D9EEA55-D271-49A0-9662-BB32607EDA53}" srcOrd="0" destOrd="0" presId="urn:microsoft.com/office/officeart/2009/3/layout/HorizontalOrganizationChart"/>
    <dgm:cxn modelId="{8C72E449-53EA-4A4F-8BDE-1FAB7F6212C8}" type="presOf" srcId="{F7408494-A740-464A-A3E8-79C8D70639B4}" destId="{636E08E9-012F-4E2F-9BD9-E7C72AD46870}" srcOrd="1" destOrd="0" presId="urn:microsoft.com/office/officeart/2009/3/layout/HorizontalOrganizationChart"/>
    <dgm:cxn modelId="{73E8EE5E-0C5A-4AA9-813A-D2876185D689}" type="presOf" srcId="{C367B9B6-37BC-4B1F-B857-32A94034A57F}" destId="{DB160A40-18B1-42A4-BC83-5275C0557C62}" srcOrd="1" destOrd="0" presId="urn:microsoft.com/office/officeart/2009/3/layout/HorizontalOrganizationChart"/>
    <dgm:cxn modelId="{BD8757AE-999C-47B2-81A5-BF52FE9CBB19}" srcId="{F7408494-A740-464A-A3E8-79C8D70639B4}" destId="{9849F048-03ED-40F5-99D0-0250AB60003D}" srcOrd="1" destOrd="0" parTransId="{51B1EDA3-3DE5-491D-BBF8-5B284CDF02D3}" sibTransId="{E563145B-ABBA-428B-B333-93DD4C11BC3D}"/>
    <dgm:cxn modelId="{3C05C66D-1FA6-4327-86AE-8FBBB7248AD4}" type="presOf" srcId="{781B3063-4AE7-4CC7-93A7-1F9973ED0084}" destId="{7E46A088-E471-4257-BA0D-997863F691EE}" srcOrd="0" destOrd="0" presId="urn:microsoft.com/office/officeart/2009/3/layout/HorizontalOrganizationChart"/>
    <dgm:cxn modelId="{68B2AB58-97D2-477B-97BA-9E08E3D17808}" type="presOf" srcId="{9849F048-03ED-40F5-99D0-0250AB60003D}" destId="{4D526044-F488-4FCB-953B-1DF8543E6CBF}" srcOrd="0" destOrd="0" presId="urn:microsoft.com/office/officeart/2009/3/layout/HorizontalOrganizationChart"/>
    <dgm:cxn modelId="{66647895-6D6E-4D7D-8E96-492404DD05DA}" type="presOf" srcId="{51B1EDA3-3DE5-491D-BBF8-5B284CDF02D3}" destId="{4F1B9C5E-4E41-4D1E-810F-DF5745B4AF69}" srcOrd="0" destOrd="0" presId="urn:microsoft.com/office/officeart/2009/3/layout/HorizontalOrganizationChart"/>
    <dgm:cxn modelId="{522924A1-DA56-4CF9-B7AA-812D10E38F38}" type="presOf" srcId="{C367B9B6-37BC-4B1F-B857-32A94034A57F}" destId="{30B279B7-CA18-4F0B-8E3B-80F9258D80D1}" srcOrd="0" destOrd="0" presId="urn:microsoft.com/office/officeart/2009/3/layout/HorizontalOrganizationChart"/>
    <dgm:cxn modelId="{5C8364F4-9F51-4CB3-A0DB-3AF5BFDA5178}" type="presOf" srcId="{F7408494-A740-464A-A3E8-79C8D70639B4}" destId="{1948F1E1-C0CE-460F-94FC-8A66768076B3}" srcOrd="0" destOrd="0" presId="urn:microsoft.com/office/officeart/2009/3/layout/HorizontalOrganizationChart"/>
    <dgm:cxn modelId="{8E061A3D-57E4-4D8F-888D-6FDC5B8E5702}" srcId="{F7408494-A740-464A-A3E8-79C8D70639B4}" destId="{C367B9B6-37BC-4B1F-B857-32A94034A57F}" srcOrd="0" destOrd="0" parTransId="{781B3063-4AE7-4CC7-93A7-1F9973ED0084}" sibTransId="{7A78AC4E-9E9E-4958-8D11-1C3D6FE11571}"/>
    <dgm:cxn modelId="{53DA461E-F8A3-475B-97BF-CED4200D894F}" srcId="{EDA6A9F1-2D08-42E9-B602-80BDE4D0F1A2}" destId="{F7408494-A740-464A-A3E8-79C8D70639B4}" srcOrd="0" destOrd="0" parTransId="{B3C89800-F0E2-4B9C-913E-AC5D2AF19FCC}" sibTransId="{4A174709-D1B7-4F95-ACA1-7ECF21405276}"/>
    <dgm:cxn modelId="{75B3A098-4BD1-4253-96AB-94E8BE98E975}" type="presOf" srcId="{9849F048-03ED-40F5-99D0-0250AB60003D}" destId="{326D3439-D775-459A-BCFC-5464B024B523}" srcOrd="1" destOrd="0" presId="urn:microsoft.com/office/officeart/2009/3/layout/HorizontalOrganizationChart"/>
    <dgm:cxn modelId="{04EEAF87-D6A2-4DF7-A839-3E30B2945FF4}" type="presParOf" srcId="{7D9EEA55-D271-49A0-9662-BB32607EDA53}" destId="{0DBA45C1-D3EE-4039-B2BB-619F7E27C806}" srcOrd="0" destOrd="0" presId="urn:microsoft.com/office/officeart/2009/3/layout/HorizontalOrganizationChart"/>
    <dgm:cxn modelId="{062F5A5D-4BE1-4BF1-8FF7-15C3449D459A}" type="presParOf" srcId="{0DBA45C1-D3EE-4039-B2BB-619F7E27C806}" destId="{75E577F6-9D7E-4699-B7A2-051FD27625C6}" srcOrd="0" destOrd="0" presId="urn:microsoft.com/office/officeart/2009/3/layout/HorizontalOrganizationChart"/>
    <dgm:cxn modelId="{BC8AC2B5-C46C-4AE6-8EFF-7F1853883B88}" type="presParOf" srcId="{75E577F6-9D7E-4699-B7A2-051FD27625C6}" destId="{1948F1E1-C0CE-460F-94FC-8A66768076B3}" srcOrd="0" destOrd="0" presId="urn:microsoft.com/office/officeart/2009/3/layout/HorizontalOrganizationChart"/>
    <dgm:cxn modelId="{C21F7639-C10C-4733-B00F-F7641597C0AA}" type="presParOf" srcId="{75E577F6-9D7E-4699-B7A2-051FD27625C6}" destId="{636E08E9-012F-4E2F-9BD9-E7C72AD46870}" srcOrd="1" destOrd="0" presId="urn:microsoft.com/office/officeart/2009/3/layout/HorizontalOrganizationChart"/>
    <dgm:cxn modelId="{0142C618-8118-48D2-8717-078143F6D0A6}" type="presParOf" srcId="{0DBA45C1-D3EE-4039-B2BB-619F7E27C806}" destId="{39E90963-9CF0-43AE-AD7D-79EDD8009F9E}" srcOrd="1" destOrd="0" presId="urn:microsoft.com/office/officeart/2009/3/layout/HorizontalOrganizationChart"/>
    <dgm:cxn modelId="{A0ED3B41-7ACE-40D1-B595-B29DCAF45737}" type="presParOf" srcId="{39E90963-9CF0-43AE-AD7D-79EDD8009F9E}" destId="{7E46A088-E471-4257-BA0D-997863F691EE}" srcOrd="0" destOrd="0" presId="urn:microsoft.com/office/officeart/2009/3/layout/HorizontalOrganizationChart"/>
    <dgm:cxn modelId="{6FBF20D9-7102-4BF6-9BDA-23833C2881A0}" type="presParOf" srcId="{39E90963-9CF0-43AE-AD7D-79EDD8009F9E}" destId="{E67699F0-82B3-4F92-B683-11494A79768D}" srcOrd="1" destOrd="0" presId="urn:microsoft.com/office/officeart/2009/3/layout/HorizontalOrganizationChart"/>
    <dgm:cxn modelId="{2C4D81F0-935D-4D76-A306-CC31F03E1C7F}" type="presParOf" srcId="{E67699F0-82B3-4F92-B683-11494A79768D}" destId="{16660B9C-C85D-4E27-8D3C-69B6C0DDEDEB}" srcOrd="0" destOrd="0" presId="urn:microsoft.com/office/officeart/2009/3/layout/HorizontalOrganizationChart"/>
    <dgm:cxn modelId="{E3A35BC6-AB59-418F-8A1B-7B037F76AC74}" type="presParOf" srcId="{16660B9C-C85D-4E27-8D3C-69B6C0DDEDEB}" destId="{30B279B7-CA18-4F0B-8E3B-80F9258D80D1}" srcOrd="0" destOrd="0" presId="urn:microsoft.com/office/officeart/2009/3/layout/HorizontalOrganizationChart"/>
    <dgm:cxn modelId="{E82443A3-280C-450D-85AF-193C4ADAE049}" type="presParOf" srcId="{16660B9C-C85D-4E27-8D3C-69B6C0DDEDEB}" destId="{DB160A40-18B1-42A4-BC83-5275C0557C62}" srcOrd="1" destOrd="0" presId="urn:microsoft.com/office/officeart/2009/3/layout/HorizontalOrganizationChart"/>
    <dgm:cxn modelId="{4D196E16-E80D-4EE7-A802-4C7B551556BC}" type="presParOf" srcId="{E67699F0-82B3-4F92-B683-11494A79768D}" destId="{D4E2EB12-67EC-4224-B03B-D5EEC97690C7}" srcOrd="1" destOrd="0" presId="urn:microsoft.com/office/officeart/2009/3/layout/HorizontalOrganizationChart"/>
    <dgm:cxn modelId="{10400623-4358-47E3-B82D-F7286E31BDCC}" type="presParOf" srcId="{E67699F0-82B3-4F92-B683-11494A79768D}" destId="{09E0FB04-49D2-4F73-BC06-047E6D77799A}" srcOrd="2" destOrd="0" presId="urn:microsoft.com/office/officeart/2009/3/layout/HorizontalOrganizationChart"/>
    <dgm:cxn modelId="{C6AEF2C5-C58C-46D0-ACB8-FF7363A57320}" type="presParOf" srcId="{39E90963-9CF0-43AE-AD7D-79EDD8009F9E}" destId="{4F1B9C5E-4E41-4D1E-810F-DF5745B4AF69}" srcOrd="2" destOrd="0" presId="urn:microsoft.com/office/officeart/2009/3/layout/HorizontalOrganizationChart"/>
    <dgm:cxn modelId="{E97C4C69-B075-402D-8533-BD8B50511AF1}" type="presParOf" srcId="{39E90963-9CF0-43AE-AD7D-79EDD8009F9E}" destId="{B21977CD-3D6E-48ED-8FF7-03CB13145643}" srcOrd="3" destOrd="0" presId="urn:microsoft.com/office/officeart/2009/3/layout/HorizontalOrganizationChart"/>
    <dgm:cxn modelId="{75A13CE5-01DA-4AD1-A259-1665D45D5D54}" type="presParOf" srcId="{B21977CD-3D6E-48ED-8FF7-03CB13145643}" destId="{B8E0C8AD-BB53-49DF-8A33-AA95C32910F0}" srcOrd="0" destOrd="0" presId="urn:microsoft.com/office/officeart/2009/3/layout/HorizontalOrganizationChart"/>
    <dgm:cxn modelId="{836AD18D-01B1-4061-BA26-1C4C327FA31D}" type="presParOf" srcId="{B8E0C8AD-BB53-49DF-8A33-AA95C32910F0}" destId="{4D526044-F488-4FCB-953B-1DF8543E6CBF}" srcOrd="0" destOrd="0" presId="urn:microsoft.com/office/officeart/2009/3/layout/HorizontalOrganizationChart"/>
    <dgm:cxn modelId="{4C5A0D1F-7BAF-4F7A-95ED-DBFD295F21B5}" type="presParOf" srcId="{B8E0C8AD-BB53-49DF-8A33-AA95C32910F0}" destId="{326D3439-D775-459A-BCFC-5464B024B523}" srcOrd="1" destOrd="0" presId="urn:microsoft.com/office/officeart/2009/3/layout/HorizontalOrganizationChart"/>
    <dgm:cxn modelId="{7DD73056-6FB7-4B26-AA9A-51D6CE9A42F8}" type="presParOf" srcId="{B21977CD-3D6E-48ED-8FF7-03CB13145643}" destId="{C097FD21-1687-408D-94B3-7357B2C1E36F}" srcOrd="1" destOrd="0" presId="urn:microsoft.com/office/officeart/2009/3/layout/HorizontalOrganizationChart"/>
    <dgm:cxn modelId="{53F868DF-09D4-4196-A322-82D8073AE5F3}" type="presParOf" srcId="{B21977CD-3D6E-48ED-8FF7-03CB13145643}" destId="{B136A897-5ABE-4FD5-8BBE-F1E407DC5B9B}" srcOrd="2" destOrd="0" presId="urn:microsoft.com/office/officeart/2009/3/layout/HorizontalOrganizationChart"/>
    <dgm:cxn modelId="{791FEAFB-F20E-4C79-9313-2B63B95222D8}" type="presParOf" srcId="{0DBA45C1-D3EE-4039-B2BB-619F7E27C806}" destId="{6CEF84CA-4F25-4BDC-AD21-61E73D3466C3}"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A2D0D4-247A-408C-8738-3C2639F98868}">
      <dsp:nvSpPr>
        <dsp:cNvPr id="0" name=""/>
        <dsp:cNvSpPr/>
      </dsp:nvSpPr>
      <dsp:spPr>
        <a:xfrm>
          <a:off x="1404919" y="-72580"/>
          <a:ext cx="7303150" cy="2429388"/>
        </a:xfrm>
        <a:prstGeom prst="circularArrow">
          <a:avLst>
            <a:gd name="adj1" fmla="val 10980"/>
            <a:gd name="adj2" fmla="val 1142322"/>
            <a:gd name="adj3" fmla="val 4500000"/>
            <a:gd name="adj4" fmla="val 10800000"/>
            <a:gd name="adj5" fmla="val 125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9F650-2812-4394-9A79-E82C0F46BF38}">
      <dsp:nvSpPr>
        <dsp:cNvPr id="0" name=""/>
        <dsp:cNvSpPr/>
      </dsp:nvSpPr>
      <dsp:spPr>
        <a:xfrm>
          <a:off x="3420798" y="486980"/>
          <a:ext cx="3493828" cy="116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b="1" kern="1200" dirty="0" smtClean="0"/>
            <a:t>Ενεργοποίηση πρωτεολυτικών ενζύμων</a:t>
          </a:r>
          <a:endParaRPr lang="el-GR" sz="2400" b="1" kern="1200" dirty="0"/>
        </a:p>
      </dsp:txBody>
      <dsp:txXfrm>
        <a:off x="3420798" y="486980"/>
        <a:ext cx="3493828" cy="1168325"/>
      </dsp:txXfrm>
    </dsp:sp>
    <dsp:sp modelId="{234AC960-BC6B-43E9-93E6-F36B0936CBB6}">
      <dsp:nvSpPr>
        <dsp:cNvPr id="0" name=""/>
        <dsp:cNvSpPr/>
      </dsp:nvSpPr>
      <dsp:spPr>
        <a:xfrm>
          <a:off x="479814" y="1296285"/>
          <a:ext cx="8048813" cy="2117219"/>
        </a:xfrm>
        <a:prstGeom prst="leftCircularArrow">
          <a:avLst>
            <a:gd name="adj1" fmla="val 10980"/>
            <a:gd name="adj2" fmla="val 1142322"/>
            <a:gd name="adj3" fmla="val 6300000"/>
            <a:gd name="adj4" fmla="val 18900000"/>
            <a:gd name="adj5" fmla="val 12500"/>
          </a:avLst>
        </a:prstGeom>
        <a:solidFill>
          <a:schemeClr val="accent2">
            <a:shade val="50000"/>
            <a:hueOff val="-62485"/>
            <a:satOff val="-365"/>
            <a:lumOff val="17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167C6-DF6C-4F6D-819D-5CEB0D35ECC7}">
      <dsp:nvSpPr>
        <dsp:cNvPr id="0" name=""/>
        <dsp:cNvSpPr/>
      </dsp:nvSpPr>
      <dsp:spPr>
        <a:xfrm>
          <a:off x="1660411" y="1803780"/>
          <a:ext cx="3836917" cy="110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b="1" kern="1200" dirty="0" smtClean="0"/>
            <a:t>Βλάβη κυψελιδικών κυττάρων</a:t>
          </a:r>
          <a:endParaRPr lang="el-GR" sz="2400" b="1" kern="1200" dirty="0"/>
        </a:p>
      </dsp:txBody>
      <dsp:txXfrm>
        <a:off x="1660411" y="1803780"/>
        <a:ext cx="3836917" cy="1109161"/>
      </dsp:txXfrm>
    </dsp:sp>
    <dsp:sp modelId="{DF996315-A0D5-48CA-A9E6-B9EEA5AF2E16}">
      <dsp:nvSpPr>
        <dsp:cNvPr id="0" name=""/>
        <dsp:cNvSpPr/>
      </dsp:nvSpPr>
      <dsp:spPr>
        <a:xfrm>
          <a:off x="1309879" y="2619160"/>
          <a:ext cx="7530550" cy="1843811"/>
        </a:xfrm>
        <a:prstGeom prst="circularArrow">
          <a:avLst>
            <a:gd name="adj1" fmla="val 10980"/>
            <a:gd name="adj2" fmla="val 1142322"/>
            <a:gd name="adj3" fmla="val 4500000"/>
            <a:gd name="adj4" fmla="val 13500000"/>
            <a:gd name="adj5" fmla="val 12500"/>
          </a:avLst>
        </a:prstGeom>
        <a:solidFill>
          <a:schemeClr val="accent2">
            <a:shade val="50000"/>
            <a:hueOff val="-124970"/>
            <a:satOff val="-730"/>
            <a:lumOff val="350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80EFAA-E40A-4572-A761-DBDD02204A4C}">
      <dsp:nvSpPr>
        <dsp:cNvPr id="0" name=""/>
        <dsp:cNvSpPr/>
      </dsp:nvSpPr>
      <dsp:spPr>
        <a:xfrm>
          <a:off x="6099635" y="3123119"/>
          <a:ext cx="1232075" cy="817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285750" lvl="1" indent="-285750" algn="l" defTabSz="2266950">
            <a:lnSpc>
              <a:spcPct val="90000"/>
            </a:lnSpc>
            <a:spcBef>
              <a:spcPct val="0"/>
            </a:spcBef>
            <a:spcAft>
              <a:spcPct val="15000"/>
            </a:spcAft>
            <a:buChar char="••"/>
          </a:pPr>
          <a:endParaRPr lang="el-GR" sz="5100" kern="1200" dirty="0"/>
        </a:p>
      </dsp:txBody>
      <dsp:txXfrm>
        <a:off x="6099635" y="3123119"/>
        <a:ext cx="1232075" cy="817316"/>
      </dsp:txXfrm>
    </dsp:sp>
    <dsp:sp modelId="{A39ECBD7-FF99-4027-898C-FED4D0611FDF}">
      <dsp:nvSpPr>
        <dsp:cNvPr id="0" name=""/>
        <dsp:cNvSpPr/>
      </dsp:nvSpPr>
      <dsp:spPr>
        <a:xfrm>
          <a:off x="3994180" y="3116663"/>
          <a:ext cx="4193860" cy="112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b="1" kern="1200" dirty="0" smtClean="0"/>
            <a:t>Ενεργοποίηση καταρράκτη φλεγμονής</a:t>
          </a:r>
          <a:endParaRPr lang="el-GR" sz="2400" b="1" kern="1200" dirty="0"/>
        </a:p>
      </dsp:txBody>
      <dsp:txXfrm>
        <a:off x="3994180" y="3116663"/>
        <a:ext cx="4193860" cy="1127073"/>
      </dsp:txXfrm>
    </dsp:sp>
    <dsp:sp modelId="{4330516A-DC35-4CD1-B94A-F0A15ED90377}">
      <dsp:nvSpPr>
        <dsp:cNvPr id="0" name=""/>
        <dsp:cNvSpPr/>
      </dsp:nvSpPr>
      <dsp:spPr>
        <a:xfrm>
          <a:off x="610777" y="3802496"/>
          <a:ext cx="7712244" cy="1842845"/>
        </a:xfrm>
        <a:prstGeom prst="leftCircularArrow">
          <a:avLst>
            <a:gd name="adj1" fmla="val 10980"/>
            <a:gd name="adj2" fmla="val 1142322"/>
            <a:gd name="adj3" fmla="val 6300000"/>
            <a:gd name="adj4" fmla="val 18900000"/>
            <a:gd name="adj5" fmla="val 12500"/>
          </a:avLst>
        </a:prstGeom>
        <a:solidFill>
          <a:schemeClr val="accent2">
            <a:shade val="50000"/>
            <a:hueOff val="-124970"/>
            <a:satOff val="-730"/>
            <a:lumOff val="350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AB426B-B848-469F-B1C9-4FCB015DEF7E}">
      <dsp:nvSpPr>
        <dsp:cNvPr id="0" name=""/>
        <dsp:cNvSpPr/>
      </dsp:nvSpPr>
      <dsp:spPr>
        <a:xfrm>
          <a:off x="2170497" y="4256549"/>
          <a:ext cx="4662051" cy="94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altLang="el-GR" sz="2400" b="1" kern="1200" dirty="0" smtClean="0"/>
            <a:t>Παραγωγή </a:t>
          </a:r>
          <a:r>
            <a:rPr lang="en-US" altLang="el-GR" sz="2400" b="1" kern="1200" dirty="0" smtClean="0"/>
            <a:t>IL-1, IL-6, IL-8, TNF-a, </a:t>
          </a:r>
          <a:r>
            <a:rPr lang="el-GR" altLang="el-GR" sz="2400" b="1" kern="1200" dirty="0" smtClean="0"/>
            <a:t>οξείδιο αζώτου και </a:t>
          </a:r>
          <a:r>
            <a:rPr lang="en-US" altLang="el-GR" sz="2400" b="1" kern="1200" dirty="0" smtClean="0"/>
            <a:t>PAF</a:t>
          </a:r>
          <a:endParaRPr lang="el-GR" sz="2400" b="1" kern="1200" dirty="0"/>
        </a:p>
      </dsp:txBody>
      <dsp:txXfrm>
        <a:off x="2170497" y="4256549"/>
        <a:ext cx="4662051" cy="941373"/>
      </dsp:txXfrm>
    </dsp:sp>
    <dsp:sp modelId="{C8FA9B4B-6B04-4DB0-9079-B634ADBE3FF3}">
      <dsp:nvSpPr>
        <dsp:cNvPr id="0" name=""/>
        <dsp:cNvSpPr/>
      </dsp:nvSpPr>
      <dsp:spPr>
        <a:xfrm>
          <a:off x="2230906" y="5340181"/>
          <a:ext cx="6277945" cy="1555147"/>
        </a:xfrm>
        <a:prstGeom prst="blockArc">
          <a:avLst>
            <a:gd name="adj1" fmla="val 13500000"/>
            <a:gd name="adj2" fmla="val 10800000"/>
            <a:gd name="adj3" fmla="val 12740"/>
          </a:avLst>
        </a:prstGeom>
        <a:solidFill>
          <a:schemeClr val="accent2">
            <a:shade val="50000"/>
            <a:hueOff val="-62485"/>
            <a:satOff val="-365"/>
            <a:lumOff val="17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DA8DD-809D-444E-AF01-46B5EE1708FE}">
      <dsp:nvSpPr>
        <dsp:cNvPr id="0" name=""/>
        <dsp:cNvSpPr/>
      </dsp:nvSpPr>
      <dsp:spPr>
        <a:xfrm>
          <a:off x="2865857" y="5407796"/>
          <a:ext cx="4604420" cy="122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 </a:t>
          </a:r>
          <a:r>
            <a:rPr lang="el-GR" sz="2400" b="1" kern="1200" dirty="0" smtClean="0"/>
            <a:t>Καταστροφή του αδένα (οίδημα, ισχαιμία, νέκρωση)</a:t>
          </a:r>
          <a:endParaRPr lang="el-GR" sz="2400" b="1" kern="1200" dirty="0"/>
        </a:p>
      </dsp:txBody>
      <dsp:txXfrm>
        <a:off x="2865857" y="5407796"/>
        <a:ext cx="4604420" cy="12262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B9C5E-4E41-4D1E-810F-DF5745B4AF69}">
      <dsp:nvSpPr>
        <dsp:cNvPr id="0" name=""/>
        <dsp:cNvSpPr/>
      </dsp:nvSpPr>
      <dsp:spPr>
        <a:xfrm>
          <a:off x="4652851" y="2094692"/>
          <a:ext cx="705323" cy="1112389"/>
        </a:xfrm>
        <a:custGeom>
          <a:avLst/>
          <a:gdLst/>
          <a:ahLst/>
          <a:cxnLst/>
          <a:rect l="0" t="0" r="0" b="0"/>
          <a:pathLst>
            <a:path>
              <a:moveTo>
                <a:pt x="0" y="0"/>
              </a:moveTo>
              <a:lnTo>
                <a:pt x="288139" y="0"/>
              </a:lnTo>
              <a:lnTo>
                <a:pt x="288139" y="1112389"/>
              </a:lnTo>
              <a:lnTo>
                <a:pt x="705323" y="11123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46A088-E471-4257-BA0D-997863F691EE}">
      <dsp:nvSpPr>
        <dsp:cNvPr id="0" name=""/>
        <dsp:cNvSpPr/>
      </dsp:nvSpPr>
      <dsp:spPr>
        <a:xfrm>
          <a:off x="4652851" y="1070550"/>
          <a:ext cx="698230" cy="1024141"/>
        </a:xfrm>
        <a:custGeom>
          <a:avLst/>
          <a:gdLst/>
          <a:ahLst/>
          <a:cxnLst/>
          <a:rect l="0" t="0" r="0" b="0"/>
          <a:pathLst>
            <a:path>
              <a:moveTo>
                <a:pt x="0" y="1024141"/>
              </a:moveTo>
              <a:lnTo>
                <a:pt x="281047" y="1024141"/>
              </a:lnTo>
              <a:lnTo>
                <a:pt x="281047" y="0"/>
              </a:lnTo>
              <a:lnTo>
                <a:pt x="6982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8F1E1-C0CE-460F-94FC-8A66768076B3}">
      <dsp:nvSpPr>
        <dsp:cNvPr id="0" name=""/>
        <dsp:cNvSpPr/>
      </dsp:nvSpPr>
      <dsp:spPr>
        <a:xfrm>
          <a:off x="0" y="1310257"/>
          <a:ext cx="4652851" cy="15688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l-GR" sz="2800" kern="1200" dirty="0" smtClean="0">
              <a:latin typeface="Arial" pitchFamily="34" charset="0"/>
              <a:cs typeface="Arial" pitchFamily="34" charset="0"/>
            </a:rPr>
            <a:t>Δισχιδές πάγκρεας</a:t>
          </a:r>
          <a:endParaRPr lang="el-GR" sz="2800" kern="1200" dirty="0">
            <a:latin typeface="Arial" pitchFamily="34" charset="0"/>
            <a:cs typeface="Arial" pitchFamily="34" charset="0"/>
          </a:endParaRPr>
        </a:p>
      </dsp:txBody>
      <dsp:txXfrm>
        <a:off x="0" y="1310257"/>
        <a:ext cx="4652851" cy="1568869"/>
      </dsp:txXfrm>
    </dsp:sp>
    <dsp:sp modelId="{30B279B7-CA18-4F0B-8E3B-80F9258D80D1}">
      <dsp:nvSpPr>
        <dsp:cNvPr id="0" name=""/>
        <dsp:cNvSpPr/>
      </dsp:nvSpPr>
      <dsp:spPr>
        <a:xfrm>
          <a:off x="5351082" y="326801"/>
          <a:ext cx="4755144" cy="14874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l-GR" sz="2800" kern="1200" dirty="0" smtClean="0">
              <a:latin typeface="Arial" pitchFamily="34" charset="0"/>
              <a:cs typeface="Arial" pitchFamily="34" charset="0"/>
            </a:rPr>
            <a:t>7% του γενικού πληθυσμού</a:t>
          </a:r>
          <a:endParaRPr lang="el-GR" sz="2800" kern="1200" dirty="0">
            <a:latin typeface="Arial" pitchFamily="34" charset="0"/>
            <a:cs typeface="Arial" pitchFamily="34" charset="0"/>
          </a:endParaRPr>
        </a:p>
      </dsp:txBody>
      <dsp:txXfrm>
        <a:off x="5351082" y="326801"/>
        <a:ext cx="4755144" cy="1487499"/>
      </dsp:txXfrm>
    </dsp:sp>
    <dsp:sp modelId="{4D526044-F488-4FCB-953B-1DF8543E6CBF}">
      <dsp:nvSpPr>
        <dsp:cNvPr id="0" name=""/>
        <dsp:cNvSpPr/>
      </dsp:nvSpPr>
      <dsp:spPr>
        <a:xfrm>
          <a:off x="5358174" y="2432190"/>
          <a:ext cx="5017303" cy="15497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l-GR" sz="2800" kern="1200" dirty="0" smtClean="0">
              <a:latin typeface="Arial" pitchFamily="34" charset="0"/>
              <a:cs typeface="Arial" pitchFamily="34" charset="0"/>
            </a:rPr>
            <a:t>Σχεδόν στο 50% του πληθυσμού με παγκρεατίτιδα και γονιδιακές μεταλλάξεις(ιδίως </a:t>
          </a:r>
          <a:r>
            <a:rPr lang="en-US" sz="2800" kern="1200" dirty="0" smtClean="0">
              <a:latin typeface="Arial" pitchFamily="34" charset="0"/>
              <a:cs typeface="Arial" pitchFamily="34" charset="0"/>
            </a:rPr>
            <a:t>CFTR)</a:t>
          </a:r>
          <a:endParaRPr lang="el-GR" sz="2800" kern="1200" dirty="0">
            <a:latin typeface="Arial" pitchFamily="34" charset="0"/>
            <a:cs typeface="Arial" pitchFamily="34" charset="0"/>
          </a:endParaRPr>
        </a:p>
      </dsp:txBody>
      <dsp:txXfrm>
        <a:off x="5358174" y="2432190"/>
        <a:ext cx="5017303" cy="154978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0DBF9-6139-4CDA-A8B3-D9E27ADCD256}" type="datetimeFigureOut">
              <a:rPr lang="el-GR" smtClean="0"/>
              <a:pPr/>
              <a:t>29/9/2018</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D8FAC-D603-4DEF-B4ED-10CDF08B4B74}" type="slidenum">
              <a:rPr lang="el-GR" smtClean="0"/>
              <a:pPr/>
              <a:t>‹#›</a:t>
            </a:fld>
            <a:endParaRPr lang="el-GR"/>
          </a:p>
        </p:txBody>
      </p:sp>
    </p:spTree>
    <p:extLst>
      <p:ext uri="{BB962C8B-B14F-4D97-AF65-F5344CB8AC3E}">
        <p14:creationId xmlns="" xmlns:p14="http://schemas.microsoft.com/office/powerpoint/2010/main" val="406806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7CF670D-EBF0-447A-8D1C-0A6635152B24}"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3</a:t>
            </a:fld>
            <a:endParaRPr lang="el-GR" sz="1400" b="0" i="0" u="none" strike="noStrike" kern="1200" cap="none" spc="0" baseline="0">
              <a:solidFill>
                <a:srgbClr val="000000"/>
              </a:solidFill>
              <a:uFillTx/>
              <a:latin typeface="Times New Roman" pitchFamily="18"/>
              <a:ea typeface="Arial" pitchFamily="2"/>
              <a:cs typeface="Tahoma" pitchFamily="2"/>
            </a:endParaRPr>
          </a:p>
        </p:txBody>
      </p:sp>
      <p:sp>
        <p:nvSpPr>
          <p:cNvPr id="3" name="Θέση εικόνας διαφάνειας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Θέση σημειώσεων 2"/>
          <p:cNvSpPr txBox="1">
            <a:spLocks noGrp="1"/>
          </p:cNvSpPr>
          <p:nvPr>
            <p:ph type="body" sz="quarter" idx="1"/>
          </p:nvPr>
        </p:nvSpPr>
        <p:spPr/>
        <p:txBody>
          <a:bodyPr/>
          <a:lstStyle/>
          <a:p>
            <a:pPr lvl="0"/>
            <a:r>
              <a:rPr lang="el-GR"/>
              <a:t>Οπισθοπεριτοναικα σε στενή σχέση με στόμαχο και πάγκρεας, </a:t>
            </a:r>
          </a:p>
        </p:txBody>
      </p:sp>
    </p:spTree>
    <p:extLst>
      <p:ext uri="{BB962C8B-B14F-4D97-AF65-F5344CB8AC3E}">
        <p14:creationId xmlns="" xmlns:p14="http://schemas.microsoft.com/office/powerpoint/2010/main" val="139605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5730788-0B53-4CB0-80D0-B5F189988015}"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4</a:t>
            </a:fld>
            <a:endParaRPr lang="el-GR" sz="1400" b="0" i="0" u="none" strike="noStrike" kern="1200" cap="none" spc="0" baseline="0">
              <a:solidFill>
                <a:srgbClr val="000000"/>
              </a:solidFill>
              <a:uFillTx/>
              <a:latin typeface="Times New Roman" pitchFamily="18"/>
              <a:ea typeface="Arial" pitchFamily="2"/>
              <a:cs typeface="Tahoma" pitchFamily="2"/>
            </a:endParaRPr>
          </a:p>
        </p:txBody>
      </p:sp>
      <p:sp>
        <p:nvSpPr>
          <p:cNvPr id="3" name="Θέση εικόνας διαφάνειας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Θέση σημειώσεων 2"/>
          <p:cNvSpPr txBox="1">
            <a:spLocks noGrp="1"/>
          </p:cNvSpPr>
          <p:nvPr>
            <p:ph type="body" sz="quarter" idx="1"/>
          </p:nvPr>
        </p:nvSpPr>
        <p:spPr/>
        <p:txBody>
          <a:bodyPr/>
          <a:lstStyle/>
          <a:p>
            <a:endParaRPr lang="el-GR"/>
          </a:p>
        </p:txBody>
      </p:sp>
    </p:spTree>
    <p:extLst>
      <p:ext uri="{BB962C8B-B14F-4D97-AF65-F5344CB8AC3E}">
        <p14:creationId xmlns="" xmlns:p14="http://schemas.microsoft.com/office/powerpoint/2010/main" val="165625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24B6A2C-881A-4F48-8C23-1DC89C29182B}"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8</a:t>
            </a:fld>
            <a:endParaRPr lang="el-GR" sz="1400" b="0" i="0" u="none" strike="noStrike" kern="1200" cap="none" spc="0" baseline="0">
              <a:solidFill>
                <a:srgbClr val="000000"/>
              </a:solidFill>
              <a:uFillTx/>
              <a:latin typeface="Times New Roman" pitchFamily="18"/>
              <a:ea typeface="Arial" pitchFamily="2"/>
              <a:cs typeface="Tahoma" pitchFamily="2"/>
            </a:endParaRPr>
          </a:p>
        </p:txBody>
      </p:sp>
      <p:sp>
        <p:nvSpPr>
          <p:cNvPr id="3" name="Θέση εικόνας διαφάνειας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Θέση σημειώσεων 2"/>
          <p:cNvSpPr txBox="1">
            <a:spLocks noGrp="1"/>
          </p:cNvSpPr>
          <p:nvPr>
            <p:ph type="body" sz="quarter" idx="1"/>
          </p:nvPr>
        </p:nvSpPr>
        <p:spPr/>
        <p:txBody>
          <a:bodyPr/>
          <a:lstStyle/>
          <a:p>
            <a:pPr lvl="0"/>
            <a:r>
              <a:rPr lang="el-GR"/>
              <a:t>Χρόνια παγκρεατίτιδα (απαραίτητη καταγραφή χαρακτηριστικών ιστολογικών και μορφολογικών αλλοιώσεων η ελάττωσης εξωκρινούς η ενδοκρινούς΄λειτουργίας του παγκρέατος</a:t>
            </a:r>
          </a:p>
        </p:txBody>
      </p:sp>
    </p:spTree>
    <p:extLst>
      <p:ext uri="{BB962C8B-B14F-4D97-AF65-F5344CB8AC3E}">
        <p14:creationId xmlns="" xmlns:p14="http://schemas.microsoft.com/office/powerpoint/2010/main" val="160103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0FD787A-AA0A-4296-811F-CB0DBAF0B21D}"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10</a:t>
            </a:fld>
            <a:endParaRPr lang="el-GR" sz="1400" b="0" i="0" u="none" strike="noStrike" kern="1200" cap="none" spc="0" baseline="0">
              <a:solidFill>
                <a:srgbClr val="000000"/>
              </a:solidFill>
              <a:uFillTx/>
              <a:latin typeface="Times New Roman" pitchFamily="18"/>
              <a:ea typeface="Arial" pitchFamily="2"/>
              <a:cs typeface="Tahoma" pitchFamily="2"/>
            </a:endParaRPr>
          </a:p>
        </p:txBody>
      </p:sp>
      <p:sp>
        <p:nvSpPr>
          <p:cNvPr id="3" name="Θέση εικόνας διαφάνειας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Θέση σημειώσεων 2"/>
          <p:cNvSpPr txBox="1">
            <a:spLocks noGrp="1"/>
          </p:cNvSpPr>
          <p:nvPr>
            <p:ph type="body" sz="quarter" idx="1"/>
          </p:nvPr>
        </p:nvSpPr>
        <p:spPr/>
        <p:txBody>
          <a:bodyPr/>
          <a:lstStyle/>
          <a:p>
            <a:pPr lvl="0"/>
            <a:r>
              <a:rPr lang="el-GR"/>
              <a:t>Συννοση΄΄οτητεσ δρεπανοκυτταρική αναιμια </a:t>
            </a:r>
            <a:r>
              <a:rPr lang="en-US"/>
              <a:t>Henoch schonlein chrohn</a:t>
            </a:r>
            <a:r>
              <a:rPr lang="el-GR"/>
              <a:t> μετεγχειρητικη παγκρεατιτιδα </a:t>
            </a:r>
          </a:p>
        </p:txBody>
      </p:sp>
    </p:spTree>
    <p:extLst>
      <p:ext uri="{BB962C8B-B14F-4D97-AF65-F5344CB8AC3E}">
        <p14:creationId xmlns="" xmlns:p14="http://schemas.microsoft.com/office/powerpoint/2010/main" val="121073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6"/>
          <p:cNvSpPr txBox="1">
            <a:spLocks noGrp="1"/>
          </p:cNvSpPr>
          <p:nvPr>
            <p:ph type="sldNum" sz="quarter" idx="5"/>
          </p:nvPr>
        </p:nvSpPr>
        <p:spPr>
          <a:ln/>
        </p:spPr>
        <p:txBody>
          <a:bodyPr wrap="square" lIns="0" tIns="0" rIns="0" bIns="0" anchor="b" anchorCtr="0">
            <a:noAutofit/>
          </a:bodyPr>
          <a:lstStyle/>
          <a:p>
            <a:pPr lvl="0"/>
            <a:fld id="{957929B9-D8CF-4179-AB84-76A3A7ACF70F}" type="slidenum">
              <a:rPr/>
              <a:pPr lvl="0"/>
              <a:t>18</a:t>
            </a:fld>
            <a:endParaRPr lang="el-GR"/>
          </a:p>
        </p:txBody>
      </p:sp>
      <p:sp>
        <p:nvSpPr>
          <p:cNvPr id="2" name="Θέση εικόνας διαφάνειας 1"/>
          <p:cNvSpPr>
            <a:spLocks noGrp="1" noRot="1" noChangeAspect="1" noResize="1"/>
          </p:cNvSpPr>
          <p:nvPr>
            <p:ph type="sldImg"/>
          </p:nvPr>
        </p:nvSpPr>
        <p:spPr>
          <a:xfrm>
            <a:off x="217488" y="812800"/>
            <a:ext cx="7123112" cy="4008438"/>
          </a:xfrm>
          <a:solidFill>
            <a:srgbClr val="5B9BD5"/>
          </a:solidFill>
          <a:ln w="12600" cap="flat">
            <a:solidFill>
              <a:srgbClr val="41719C"/>
            </a:solidFill>
            <a:prstDash val="solid"/>
            <a:miter/>
          </a:ln>
        </p:spPr>
      </p:sp>
      <p:sp>
        <p:nvSpPr>
          <p:cNvPr id="3" name="Θέση σημειώσεων 2"/>
          <p:cNvSpPr txBox="1">
            <a:spLocks noGrp="1"/>
          </p:cNvSpPr>
          <p:nvPr>
            <p:ph type="body" sz="quarter" idx="1"/>
          </p:nvPr>
        </p:nvSpPr>
        <p:spPr/>
        <p:txBody>
          <a:bodyPr/>
          <a:lstStyle/>
          <a:p>
            <a:endParaRPr lang="el-GR"/>
          </a:p>
        </p:txBody>
      </p:sp>
    </p:spTree>
    <p:extLst>
      <p:ext uri="{BB962C8B-B14F-4D97-AF65-F5344CB8AC3E}">
        <p14:creationId xmlns="" xmlns:p14="http://schemas.microsoft.com/office/powerpoint/2010/main" val="106779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6"/>
          <p:cNvSpPr txBox="1">
            <a:spLocks noGrp="1"/>
          </p:cNvSpPr>
          <p:nvPr>
            <p:ph type="sldNum" sz="quarter" idx="5"/>
          </p:nvPr>
        </p:nvSpPr>
        <p:spPr>
          <a:ln/>
        </p:spPr>
        <p:txBody>
          <a:bodyPr wrap="square" lIns="0" tIns="0" rIns="0" bIns="0" anchor="b" anchorCtr="0">
            <a:noAutofit/>
          </a:bodyPr>
          <a:lstStyle/>
          <a:p>
            <a:pPr lvl="0"/>
            <a:fld id="{61CE9164-1717-4AC9-B556-D28E59AA9B38}" type="slidenum">
              <a:rPr/>
              <a:pPr lvl="0"/>
              <a:t>20</a:t>
            </a:fld>
            <a:endParaRPr lang="el-GR"/>
          </a:p>
        </p:txBody>
      </p:sp>
      <p:sp>
        <p:nvSpPr>
          <p:cNvPr id="2" name="Θέση εικόνας διαφάνειας 1"/>
          <p:cNvSpPr>
            <a:spLocks noGrp="1" noRot="1" noChangeAspect="1" noResize="1"/>
          </p:cNvSpPr>
          <p:nvPr>
            <p:ph type="sldImg"/>
          </p:nvPr>
        </p:nvSpPr>
        <p:spPr>
          <a:solidFill>
            <a:srgbClr val="5B9BD5"/>
          </a:solidFill>
          <a:ln w="12600" cap="flat">
            <a:solidFill>
              <a:srgbClr val="41719C"/>
            </a:solidFill>
            <a:prstDash val="solid"/>
            <a:miter/>
          </a:ln>
        </p:spPr>
      </p:sp>
      <p:sp>
        <p:nvSpPr>
          <p:cNvPr id="3" name="Θέση σημειώσεων 2"/>
          <p:cNvSpPr txBox="1">
            <a:spLocks noGrp="1"/>
          </p:cNvSpPr>
          <p:nvPr>
            <p:ph type="body" sz="quarter" idx="1"/>
          </p:nvPr>
        </p:nvSpPr>
        <p:spPr/>
        <p:txBody>
          <a:bodyPr/>
          <a:lstStyle/>
          <a:p>
            <a:endParaRPr lang="el-GR"/>
          </a:p>
        </p:txBody>
      </p:sp>
    </p:spTree>
    <p:extLst>
      <p:ext uri="{BB962C8B-B14F-4D97-AF65-F5344CB8AC3E}">
        <p14:creationId xmlns="" xmlns:p14="http://schemas.microsoft.com/office/powerpoint/2010/main" val="1646752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αριθμού διαφάνειας 6"/>
          <p:cNvSpPr txBox="1">
            <a:spLocks noGrp="1"/>
          </p:cNvSpPr>
          <p:nvPr>
            <p:ph type="sldNum" sz="quarter" idx="5"/>
          </p:nvPr>
        </p:nvSpPr>
        <p:spPr>
          <a:ln/>
        </p:spPr>
        <p:txBody>
          <a:bodyPr wrap="square" lIns="0" tIns="0" rIns="0" bIns="0" anchor="b" anchorCtr="0">
            <a:noAutofit/>
          </a:bodyPr>
          <a:lstStyle/>
          <a:p>
            <a:pPr lvl="0"/>
            <a:fld id="{5EEE18D6-F14E-41A6-8973-B27307074979}" type="slidenum">
              <a:rPr/>
              <a:pPr lvl="0"/>
              <a:t>25</a:t>
            </a:fld>
            <a:endParaRPr lang="el-GR"/>
          </a:p>
        </p:txBody>
      </p:sp>
      <p:sp>
        <p:nvSpPr>
          <p:cNvPr id="2" name="Θέση εικόνας διαφάνειας 1"/>
          <p:cNvSpPr>
            <a:spLocks noGrp="1" noRot="1" noChangeAspect="1" noResize="1"/>
          </p:cNvSpPr>
          <p:nvPr>
            <p:ph type="sldImg"/>
          </p:nvPr>
        </p:nvSpPr>
        <p:spPr>
          <a:solidFill>
            <a:srgbClr val="5B9BD5"/>
          </a:solidFill>
          <a:ln w="12600" cap="flat">
            <a:solidFill>
              <a:srgbClr val="41719C"/>
            </a:solidFill>
            <a:prstDash val="solid"/>
            <a:miter/>
          </a:ln>
        </p:spPr>
      </p:sp>
      <p:sp>
        <p:nvSpPr>
          <p:cNvPr id="3" name="Θέση σημειώσεων 2"/>
          <p:cNvSpPr txBox="1">
            <a:spLocks noGrp="1"/>
          </p:cNvSpPr>
          <p:nvPr>
            <p:ph type="body" sz="quarter" idx="1"/>
          </p:nvPr>
        </p:nvSpPr>
        <p:spPr/>
        <p:txBody>
          <a:bodyPr/>
          <a:lstStyle/>
          <a:p>
            <a:endParaRPr lang="el-GR"/>
          </a:p>
        </p:txBody>
      </p:sp>
      <p:sp>
        <p:nvSpPr>
          <p:cNvPr id="4" name="TextBox 3"/>
          <p:cNvSpPr txBox="1"/>
          <p:nvPr/>
        </p:nvSpPr>
        <p:spPr>
          <a:xfrm>
            <a:off x="538920" y="6120000"/>
            <a:ext cx="5941080" cy="2140920"/>
          </a:xfrm>
          <a:prstGeom prst="rect">
            <a:avLst/>
          </a:prstGeom>
          <a:noFill/>
          <a:ln cap="flat">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r>
              <a:rPr lang="el-GR" sz="1800" b="0" i="0" u="none" strike="noStrike" kern="1200">
                <a:ln>
                  <a:noFill/>
                </a:ln>
                <a:latin typeface="Arial" pitchFamily="18"/>
                <a:ea typeface="Microsoft YaHei" pitchFamily="2"/>
                <a:cs typeface="Lucida Sans" pitchFamily="2"/>
              </a:rPr>
              <a:t> Early enteral feeding within 36 h results in improved nitrogen balance, wound healing, host immune function, preservation of intestinal mucosal integrity and decreased infections. It is recommended that feeding should be started with readily digestible food once the child is free of pain. Enteral feeding may be limited by ileus and if persistent for more than 5 d, parenteral nutrition will be required</a:t>
            </a:r>
          </a:p>
        </p:txBody>
      </p:sp>
    </p:spTree>
    <p:extLst>
      <p:ext uri="{BB962C8B-B14F-4D97-AF65-F5344CB8AC3E}">
        <p14:creationId xmlns="" xmlns:p14="http://schemas.microsoft.com/office/powerpoint/2010/main" val="326251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αριθμού διαφάνειας 6"/>
          <p:cNvSpPr txBox="1">
            <a:spLocks noGrp="1"/>
          </p:cNvSpPr>
          <p:nvPr>
            <p:ph type="sldNum" sz="quarter" idx="5"/>
          </p:nvPr>
        </p:nvSpPr>
        <p:spPr>
          <a:ln/>
        </p:spPr>
        <p:txBody>
          <a:bodyPr wrap="square" lIns="0" tIns="0" rIns="0" bIns="0" anchor="b" anchorCtr="0">
            <a:noAutofit/>
          </a:bodyPr>
          <a:lstStyle/>
          <a:p>
            <a:pPr lvl="0"/>
            <a:fld id="{D740CB52-F1AE-45AA-B23E-47382C81B8D1}" type="slidenum">
              <a:rPr/>
              <a:pPr lvl="0"/>
              <a:t>27</a:t>
            </a:fld>
            <a:endParaRPr lang="el-GR"/>
          </a:p>
        </p:txBody>
      </p:sp>
      <p:sp>
        <p:nvSpPr>
          <p:cNvPr id="2" name="Θέση αριθμού διαφάνειας 6"/>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489EBB1F-349B-419E-B996-A6C71A0AE3ED}" type="slidenum">
              <a:rPr/>
              <a:pPr marL="0" marR="0" lvl="0" indent="0" algn="r" rtl="0" hangingPunct="0">
                <a:lnSpc>
                  <a:spcPct val="100000"/>
                </a:lnSpc>
                <a:spcBef>
                  <a:spcPts val="0"/>
                </a:spcBef>
                <a:spcAft>
                  <a:spcPts val="0"/>
                </a:spcAft>
                <a:buNone/>
                <a:tabLst/>
              </a:pPr>
              <a:t>27</a:t>
            </a:fld>
            <a:endParaRPr lang="el-GR" sz="1400" b="0" i="0" u="none" strike="noStrike" kern="1200" spc="0" baseline="0">
              <a:ln>
                <a:noFill/>
              </a:ln>
              <a:solidFill>
                <a:srgbClr val="000000"/>
              </a:solidFill>
              <a:latin typeface="Times New Roman" pitchFamily="18"/>
              <a:ea typeface="Arial" pitchFamily="2"/>
              <a:cs typeface="Tahoma" pitchFamily="2"/>
            </a:endParaRPr>
          </a:p>
        </p:txBody>
      </p:sp>
      <p:sp>
        <p:nvSpPr>
          <p:cNvPr id="3" name="Θέση εικόνας διαφάνειας 1"/>
          <p:cNvSpPr>
            <a:spLocks noGrp="1" noRot="1" noChangeAspect="1" noResize="1"/>
          </p:cNvSpPr>
          <p:nvPr>
            <p:ph type="sldImg"/>
          </p:nvPr>
        </p:nvSpPr>
        <p:spPr>
          <a:xfrm>
            <a:off x="217488" y="812800"/>
            <a:ext cx="7123112" cy="4008438"/>
          </a:xfrm>
          <a:solidFill>
            <a:srgbClr val="5B9BD5"/>
          </a:solidFill>
          <a:ln w="12600" cap="flat">
            <a:solidFill>
              <a:srgbClr val="41719C"/>
            </a:solidFill>
            <a:prstDash val="solid"/>
            <a:miter/>
          </a:ln>
        </p:spPr>
      </p:sp>
      <p:sp>
        <p:nvSpPr>
          <p:cNvPr id="4" name="Θέση σημειώσεων 2"/>
          <p:cNvSpPr txBox="1">
            <a:spLocks noGrp="1"/>
          </p:cNvSpPr>
          <p:nvPr>
            <p:ph type="body" sz="quarter" idx="1"/>
          </p:nvPr>
        </p:nvSpPr>
        <p:spPr/>
        <p:txBody>
          <a:bodyPr/>
          <a:lstStyle/>
          <a:p>
            <a:endParaRPr lang="el-GR"/>
          </a:p>
        </p:txBody>
      </p:sp>
    </p:spTree>
    <p:extLst>
      <p:ext uri="{BB962C8B-B14F-4D97-AF65-F5344CB8AC3E}">
        <p14:creationId xmlns="" xmlns:p14="http://schemas.microsoft.com/office/powerpoint/2010/main" val="67587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EE67233-DEEC-476D-9737-9C4DEAEC0EF3}" type="datetimeFigureOut">
              <a:rPr lang="el-GR" smtClean="0"/>
              <a:pPr/>
              <a:t>29/9/2018</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B87FA6BB-32E7-4D8F-A569-762C91D2FC0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EE67233-DEEC-476D-9737-9C4DEAEC0EF3}" type="datetimeFigureOut">
              <a:rPr lang="el-GR" smtClean="0"/>
              <a:pPr/>
              <a:t>29/9/2018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7FA6BB-32E7-4D8F-A569-762C91D2FC0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914402"/>
            <a:ext cx="27432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914402"/>
            <a:ext cx="80264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EE67233-DEEC-476D-9737-9C4DEAEC0EF3}" type="datetimeFigureOut">
              <a:rPr lang="el-GR" smtClean="0"/>
              <a:pPr/>
              <a:t>29/9/2018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7FA6BB-32E7-4D8F-A569-762C91D2FC09}"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Κενό">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el-GR"/>
          </a:p>
        </p:txBody>
      </p:sp>
      <p:sp>
        <p:nvSpPr>
          <p:cNvPr id="3" name="Footer Placeholder 2"/>
          <p:cNvSpPr txBox="1">
            <a:spLocks noGrp="1"/>
          </p:cNvSpPr>
          <p:nvPr>
            <p:ph type="ftr" sz="quarter" idx="9"/>
          </p:nvPr>
        </p:nvSpPr>
        <p:spPr/>
        <p:txBody>
          <a:bodyPr/>
          <a:lstStyle>
            <a:lvl1pPr>
              <a:defRPr/>
            </a:lvl1pPr>
          </a:lstStyle>
          <a:p>
            <a:pPr lvl="0"/>
            <a:endParaRPr lang="el-GR"/>
          </a:p>
        </p:txBody>
      </p:sp>
      <p:sp>
        <p:nvSpPr>
          <p:cNvPr id="4" name="Slide Number Placeholder 3"/>
          <p:cNvSpPr txBox="1">
            <a:spLocks noGrp="1"/>
          </p:cNvSpPr>
          <p:nvPr>
            <p:ph type="sldNum" sz="quarter" idx="8"/>
          </p:nvPr>
        </p:nvSpPr>
        <p:spPr/>
        <p:txBody>
          <a:bodyPr/>
          <a:lstStyle>
            <a:lvl1pPr>
              <a:defRPr/>
            </a:lvl1pPr>
          </a:lstStyle>
          <a:p>
            <a:pPr lvl="0"/>
            <a:fld id="{D48E7B55-EB23-451F-9934-9D2FF6BC78FE}" type="slidenum">
              <a:rPr/>
              <a:pPr lvl="0"/>
              <a:t>‹#›</a:t>
            </a:fld>
            <a:endParaRPr lang="el-GR"/>
          </a:p>
        </p:txBody>
      </p:sp>
      <p:sp>
        <p:nvSpPr>
          <p:cNvPr id="5" name="Τίτλος 4"/>
          <p:cNvSpPr txBox="1">
            <a:spLocks noGrp="1"/>
          </p:cNvSpPr>
          <p:nvPr>
            <p:ph type="title" idx="4294967295"/>
          </p:nvPr>
        </p:nvSpPr>
        <p:spPr>
          <a:xfrm>
            <a:off x="609561" y="273352"/>
            <a:ext cx="10972120" cy="1144682"/>
          </a:xfrm>
        </p:spPr>
        <p:txBody>
          <a:bodyPr lIns="0" tIns="0" rIns="0" bIns="0"/>
          <a:lstStyle>
            <a:lvl1pPr algn="ctr" hangingPunct="0">
              <a:defRPr sz="3992">
                <a:latin typeface="Arial" pitchFamily="18"/>
              </a:defRPr>
            </a:lvl1pPr>
          </a:lstStyle>
          <a:p>
            <a:endParaRPr lang="el-GR"/>
          </a:p>
        </p:txBody>
      </p:sp>
      <p:sp>
        <p:nvSpPr>
          <p:cNvPr id="6" name="Θέση κειμένου 5"/>
          <p:cNvSpPr txBox="1">
            <a:spLocks noGrp="1"/>
          </p:cNvSpPr>
          <p:nvPr>
            <p:ph type="body" idx="4294967295"/>
          </p:nvPr>
        </p:nvSpPr>
        <p:spPr>
          <a:xfrm>
            <a:off x="609561" y="1604515"/>
            <a:ext cx="10972120" cy="4525821"/>
          </a:xfrm>
        </p:spPr>
        <p:txBody>
          <a:bodyPr lIns="0" tIns="0" rIns="0" bIns="0"/>
          <a:lstStyle>
            <a:lvl1pPr hangingPunct="0">
              <a:spcBef>
                <a:spcPts val="0"/>
              </a:spcBef>
              <a:spcAft>
                <a:spcPts val="1286"/>
              </a:spcAft>
              <a:defRPr sz="2903">
                <a:latin typeface="Arial" pitchFamily="18"/>
              </a:defRPr>
            </a:lvl1pPr>
          </a:lstStyle>
          <a:p>
            <a:endParaRPr lang="el-GR"/>
          </a:p>
        </p:txBody>
      </p:sp>
    </p:spTree>
    <p:extLst>
      <p:ext uri="{BB962C8B-B14F-4D97-AF65-F5344CB8AC3E}">
        <p14:creationId xmlns="" xmlns:p14="http://schemas.microsoft.com/office/powerpoint/2010/main" val="30411058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Τίτλος και περιεχό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Content Placeholder 2"/>
          <p:cNvSpPr txBox="1">
            <a:spLocks noGrp="1"/>
          </p:cNvSpPr>
          <p:nvPr>
            <p:ph type="title" idx="4294967295"/>
          </p:nvPr>
        </p:nvSpPr>
        <p:spPr>
          <a:xfrm>
            <a:off x="845113" y="1828878"/>
            <a:ext cx="10515383" cy="4351425"/>
          </a:xfrm>
        </p:spPr>
        <p:txBody>
          <a:bodyPr anchor="t"/>
          <a:lstStyle>
            <a:lvl1pPr marL="171461" indent="-171461">
              <a:spcBef>
                <a:spcPts val="748"/>
              </a:spcBef>
              <a:buSzPct val="100000"/>
              <a:buFont typeface="Wingdings 2" pitchFamily="18"/>
              <a:buChar char=""/>
              <a:defRPr sz="2105">
                <a:latin typeface="Calibri" pitchFamily="18"/>
              </a:defRPr>
            </a:lvl1pPr>
          </a:lstStyle>
          <a:p>
            <a:pPr lvl="0"/>
            <a:r>
              <a:rPr lang="el-GR"/>
              <a:t>Επεξεργασία στυλ υποδείγματος κειμένου</a:t>
            </a:r>
            <a:br>
              <a:rPr lang="el-GR"/>
            </a:br>
            <a:r>
              <a:rPr lang="el-GR"/>
              <a:t>Δεύτερου επιπέδου</a:t>
            </a:r>
            <a:br>
              <a:rPr lang="el-GR"/>
            </a:br>
            <a:r>
              <a:rPr lang="el-GR"/>
              <a:t>Τρίτου επιπέδου</a:t>
            </a:r>
            <a:br>
              <a:rPr lang="el-GR"/>
            </a:br>
            <a:r>
              <a:rPr lang="el-GR"/>
              <a:t>Τέταρτου επιπέδου</a:t>
            </a:r>
            <a:br>
              <a:rPr lang="el-GR"/>
            </a:br>
            <a:r>
              <a:rPr lang="el-GR"/>
              <a:t>Πέμπτου επιπέδου</a:t>
            </a:r>
          </a:p>
        </p:txBody>
      </p:sp>
      <p:sp>
        <p:nvSpPr>
          <p:cNvPr id="4" name="Date Placeholder 3"/>
          <p:cNvSpPr txBox="1">
            <a:spLocks noGrp="1"/>
          </p:cNvSpPr>
          <p:nvPr>
            <p:ph type="dt" sz="half" idx="7"/>
          </p:nvPr>
        </p:nvSpPr>
        <p:spPr/>
        <p:txBody>
          <a:bodyPr/>
          <a:lstStyle>
            <a:lvl1pPr>
              <a:defRPr/>
            </a:lvl1pPr>
          </a:lstStyle>
          <a:p>
            <a:pPr lvl="0"/>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CFB3DEB6-9F5B-4D75-A88B-2E9AA5729A4C}" type="slidenum">
              <a:rPr/>
              <a:pPr lvl="0"/>
              <a:t>‹#›</a:t>
            </a:fld>
            <a:endParaRPr lang="el-GR"/>
          </a:p>
        </p:txBody>
      </p:sp>
      <p:sp>
        <p:nvSpPr>
          <p:cNvPr id="7" name="Θέση περιεχομένου 6"/>
          <p:cNvSpPr txBox="1">
            <a:spLocks noGrp="1"/>
          </p:cNvSpPr>
          <p:nvPr>
            <p:ph idx="1"/>
          </p:nvPr>
        </p:nvSpPr>
        <p:spPr>
          <a:xfrm>
            <a:off x="609561" y="1604515"/>
            <a:ext cx="10972120" cy="4525821"/>
          </a:xfrm>
        </p:spPr>
        <p:txBody>
          <a:bodyPr lIns="0" tIns="0" rIns="0" bIns="0"/>
          <a:lstStyle>
            <a:lvl1pPr hangingPunct="0">
              <a:spcBef>
                <a:spcPts val="0"/>
              </a:spcBef>
              <a:spcAft>
                <a:spcPts val="1286"/>
              </a:spcAft>
              <a:defRPr sz="2903">
                <a:latin typeface="Arial" pitchFamily="18"/>
              </a:defRPr>
            </a:lvl1pPr>
          </a:lstStyle>
          <a:p>
            <a:endParaRPr lang="el-GR"/>
          </a:p>
        </p:txBody>
      </p:sp>
    </p:spTree>
    <p:extLst>
      <p:ext uri="{BB962C8B-B14F-4D97-AF65-F5344CB8AC3E}">
        <p14:creationId xmlns="" xmlns:p14="http://schemas.microsoft.com/office/powerpoint/2010/main" val="40614125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EE67233-DEEC-476D-9737-9C4DEAEC0EF3}" type="datetimeFigureOut">
              <a:rPr lang="el-GR" smtClean="0"/>
              <a:pPr/>
              <a:t>29/9/2018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7FA6BB-32E7-4D8F-A569-762C91D2FC0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EE67233-DEEC-476D-9737-9C4DEAEC0EF3}" type="datetimeFigureOut">
              <a:rPr lang="el-GR" smtClean="0"/>
              <a:pPr/>
              <a:t>29/9/2018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7FA6BB-32E7-4D8F-A569-762C91D2FC0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EE67233-DEEC-476D-9737-9C4DEAEC0EF3}" type="datetimeFigureOut">
              <a:rPr lang="el-GR" smtClean="0"/>
              <a:pPr/>
              <a:t>29/9/2018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7FA6BB-32E7-4D8F-A569-762C91D2FC0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EE67233-DEEC-476D-9737-9C4DEAEC0EF3}" type="datetimeFigureOut">
              <a:rPr lang="el-GR" smtClean="0"/>
              <a:pPr/>
              <a:t>29/9/2018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87FA6BB-32E7-4D8F-A569-762C91D2FC0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EE67233-DEEC-476D-9737-9C4DEAEC0EF3}" type="datetimeFigureOut">
              <a:rPr lang="el-GR" smtClean="0"/>
              <a:pPr/>
              <a:t>29/9/2018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87FA6BB-32E7-4D8F-A569-762C91D2FC0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EE67233-DEEC-476D-9737-9C4DEAEC0EF3}" type="datetimeFigureOut">
              <a:rPr lang="el-GR" smtClean="0"/>
              <a:pPr/>
              <a:t>29/9/2018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87FA6BB-32E7-4D8F-A569-762C91D2FC0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EE67233-DEEC-476D-9737-9C4DEAEC0EF3}" type="datetimeFigureOut">
              <a:rPr lang="el-GR" smtClean="0"/>
              <a:pPr/>
              <a:t>29/9/2018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7FA6BB-32E7-4D8F-A569-762C91D2FC0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EE67233-DEEC-476D-9737-9C4DEAEC0EF3}" type="datetimeFigureOut">
              <a:rPr lang="el-GR" smtClean="0"/>
              <a:pPr/>
              <a:t>29/9/2018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10769600" y="6356351"/>
            <a:ext cx="812800" cy="365125"/>
          </a:xfrm>
        </p:spPr>
        <p:txBody>
          <a:bodyPr/>
          <a:lstStyle/>
          <a:p>
            <a:fld id="{B87FA6BB-32E7-4D8F-A569-762C91D2FC09}" type="slidenum">
              <a:rPr lang="el-GR" smtClean="0"/>
              <a:pPr/>
              <a:t>‹#›</a:t>
            </a:fld>
            <a:endParaRPr lang="el-GR"/>
          </a:p>
        </p:txBody>
      </p:sp>
      <p:sp>
        <p:nvSpPr>
          <p:cNvPr id="3" name="2 - Θέση εικόνας"/>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E67233-DEEC-476D-9737-9C4DEAEC0EF3}" type="datetimeFigureOut">
              <a:rPr lang="el-GR" smtClean="0"/>
              <a:pPr/>
              <a:t>29/9/2018</a:t>
            </a:fld>
            <a:endParaRPr lang="el-GR"/>
          </a:p>
        </p:txBody>
      </p:sp>
      <p:sp>
        <p:nvSpPr>
          <p:cNvPr id="22" name="21 - Θέση υποσέλιδου"/>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7FA6BB-32E7-4D8F-A569-762C91D2FC09}" type="slidenum">
              <a:rPr lang="el-GR" smtClean="0"/>
              <a:pPr/>
              <a:t>‹#›</a:t>
            </a:fld>
            <a:endParaRPr lang="el-GR"/>
          </a:p>
        </p:txBody>
      </p:sp>
      <p:grpSp>
        <p:nvGrpSpPr>
          <p:cNvPr id="2" name="1 - Ομάδα"/>
          <p:cNvGrpSpPr/>
          <p:nvPr/>
        </p:nvGrpSpPr>
        <p:grpSpPr>
          <a:xfrm>
            <a:off x="-25356" y="202408"/>
            <a:ext cx="12240731"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2000"/>
            <a:lum/>
          </a:blip>
          <a:srcRect/>
          <a:stretch>
            <a:fillRect l="-2000" r="-2000"/>
          </a:stretch>
        </a:blip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cstate="print"/>
          <a:stretch>
            <a:fillRect/>
          </a:stretch>
        </p:blipFill>
        <p:spPr>
          <a:xfrm>
            <a:off x="164489" y="89463"/>
            <a:ext cx="1600812" cy="1553380"/>
          </a:xfrm>
          <a:prstGeom prst="rect">
            <a:avLst/>
          </a:prstGeom>
        </p:spPr>
      </p:pic>
      <p:pic>
        <p:nvPicPr>
          <p:cNvPr id="6" name="Εικόνα 5"/>
          <p:cNvPicPr>
            <a:picLocks noChangeAspect="1"/>
          </p:cNvPicPr>
          <p:nvPr/>
        </p:nvPicPr>
        <p:blipFill>
          <a:blip r:embed="rId4" cstate="print"/>
          <a:stretch>
            <a:fillRect/>
          </a:stretch>
        </p:blipFill>
        <p:spPr>
          <a:xfrm>
            <a:off x="10131203" y="0"/>
            <a:ext cx="1830749" cy="1605222"/>
          </a:xfrm>
          <a:prstGeom prst="rect">
            <a:avLst/>
          </a:prstGeom>
        </p:spPr>
      </p:pic>
      <p:sp>
        <p:nvSpPr>
          <p:cNvPr id="7" name="6 - Θέση κειμένου"/>
          <p:cNvSpPr>
            <a:spLocks noGrp="1"/>
          </p:cNvSpPr>
          <p:nvPr>
            <p:ph type="body" idx="4294967295"/>
          </p:nvPr>
        </p:nvSpPr>
        <p:spPr>
          <a:xfrm>
            <a:off x="4438934" y="4114800"/>
            <a:ext cx="7429501" cy="2489200"/>
          </a:xfrm>
        </p:spPr>
        <p:txBody>
          <a:bodyPr>
            <a:normAutofit/>
          </a:bodyPr>
          <a:lstStyle/>
          <a:p>
            <a:pPr marL="228600" lvl="0" indent="-228600" algn="r">
              <a:lnSpc>
                <a:spcPct val="90000"/>
              </a:lnSpc>
              <a:spcBef>
                <a:spcPts val="1000"/>
              </a:spcBef>
              <a:buClrTx/>
              <a:buSzTx/>
              <a:buNone/>
              <a:defRPr/>
            </a:pPr>
            <a:r>
              <a:rPr lang="el-GR" sz="2000" b="1" dirty="0" smtClean="0">
                <a:latin typeface="Arial" pitchFamily="34" charset="0"/>
                <a:cs typeface="Arial" pitchFamily="34" charset="0"/>
              </a:rPr>
              <a:t>Φοιτητές</a:t>
            </a:r>
          </a:p>
          <a:p>
            <a:pPr marL="228600" lvl="0" indent="-228600" algn="r">
              <a:lnSpc>
                <a:spcPct val="90000"/>
              </a:lnSpc>
              <a:spcBef>
                <a:spcPts val="1000"/>
              </a:spcBef>
              <a:buClrTx/>
              <a:buSzTx/>
              <a:buNone/>
              <a:defRPr/>
            </a:pPr>
            <a:r>
              <a:rPr lang="el-GR" sz="2000" b="1" dirty="0" smtClean="0">
                <a:latin typeface="Arial" pitchFamily="34" charset="0"/>
                <a:cs typeface="Arial" pitchFamily="34" charset="0"/>
              </a:rPr>
              <a:t>Δέσποινα </a:t>
            </a:r>
            <a:r>
              <a:rPr lang="el-GR" sz="2000" b="1" dirty="0" err="1" smtClean="0">
                <a:latin typeface="Arial" pitchFamily="34" charset="0"/>
                <a:cs typeface="Arial" pitchFamily="34" charset="0"/>
              </a:rPr>
              <a:t>Μασμανίδου</a:t>
            </a:r>
            <a:endParaRPr lang="el-GR" sz="2000" b="1" dirty="0" smtClean="0">
              <a:latin typeface="Arial" pitchFamily="34" charset="0"/>
              <a:cs typeface="Arial" pitchFamily="34" charset="0"/>
            </a:endParaRPr>
          </a:p>
          <a:p>
            <a:pPr marL="228600" lvl="0" indent="-228600" algn="r">
              <a:lnSpc>
                <a:spcPct val="90000"/>
              </a:lnSpc>
              <a:spcBef>
                <a:spcPts val="1000"/>
              </a:spcBef>
              <a:buClrTx/>
              <a:buSzTx/>
              <a:buNone/>
              <a:defRPr/>
            </a:pPr>
            <a:r>
              <a:rPr lang="el-GR" sz="2000" b="1" dirty="0" smtClean="0">
                <a:latin typeface="Arial" pitchFamily="34" charset="0"/>
                <a:cs typeface="Arial" pitchFamily="34" charset="0"/>
              </a:rPr>
              <a:t>Γεώργιος Παπαγιάννης</a:t>
            </a:r>
          </a:p>
          <a:p>
            <a:pPr algn="r">
              <a:buNone/>
            </a:pPr>
            <a:endParaRPr lang="en-US" sz="2000" b="1" dirty="0" smtClean="0">
              <a:latin typeface="+mj-lt"/>
            </a:endParaRPr>
          </a:p>
          <a:p>
            <a:pPr algn="r">
              <a:buNone/>
            </a:pPr>
            <a:r>
              <a:rPr lang="el-GR" sz="2000" b="1" dirty="0" smtClean="0">
                <a:latin typeface="Arial" pitchFamily="34" charset="0"/>
                <a:cs typeface="Arial" pitchFamily="34" charset="0"/>
              </a:rPr>
              <a:t>Επιβλέπων Καθηγητής</a:t>
            </a:r>
            <a:r>
              <a:rPr lang="en-US" sz="2000" b="1" dirty="0" smtClean="0">
                <a:latin typeface="Arial" pitchFamily="34" charset="0"/>
                <a:cs typeface="Arial" pitchFamily="34" charset="0"/>
              </a:rPr>
              <a:t>: </a:t>
            </a:r>
            <a:r>
              <a:rPr lang="el-GR" sz="2000" b="1" dirty="0" smtClean="0">
                <a:latin typeface="Arial" pitchFamily="34" charset="0"/>
                <a:cs typeface="Arial" pitchFamily="34" charset="0"/>
              </a:rPr>
              <a:t>Ιωάννης </a:t>
            </a:r>
            <a:r>
              <a:rPr lang="el-GR" sz="2000" b="1" dirty="0" err="1" smtClean="0">
                <a:latin typeface="Arial" pitchFamily="34" charset="0"/>
                <a:cs typeface="Arial" pitchFamily="34" charset="0"/>
              </a:rPr>
              <a:t>Ξυνιάς</a:t>
            </a:r>
            <a:endParaRPr lang="el-GR" sz="2000" b="1" dirty="0" smtClean="0">
              <a:latin typeface="Arial" pitchFamily="34" charset="0"/>
              <a:cs typeface="Arial" pitchFamily="34" charset="0"/>
            </a:endParaRPr>
          </a:p>
          <a:p>
            <a:pPr algn="r">
              <a:buNone/>
            </a:pPr>
            <a:r>
              <a:rPr lang="en-US" sz="2000" b="1" dirty="0" smtClean="0">
                <a:latin typeface="Arial" pitchFamily="34" charset="0"/>
                <a:cs typeface="Arial" pitchFamily="34" charset="0"/>
              </a:rPr>
              <a:t>               </a:t>
            </a:r>
            <a:r>
              <a:rPr lang="el-GR" sz="2000" b="1" dirty="0" smtClean="0">
                <a:latin typeface="Arial" pitchFamily="34" charset="0"/>
                <a:cs typeface="Arial" pitchFamily="34" charset="0"/>
              </a:rPr>
              <a:t>Επίκουρος Καθηγητής </a:t>
            </a:r>
            <a:r>
              <a:rPr lang="el-GR" sz="2000" b="1" dirty="0" err="1" smtClean="0">
                <a:latin typeface="Arial" pitchFamily="34" charset="0"/>
                <a:cs typeface="Arial" pitchFamily="34" charset="0"/>
              </a:rPr>
              <a:t>Παιδογαστρεντερολογίας</a:t>
            </a:r>
            <a:r>
              <a:rPr lang="el-GR" sz="2000" b="1" dirty="0" smtClean="0">
                <a:latin typeface="Arial" pitchFamily="34" charset="0"/>
                <a:cs typeface="Arial" pitchFamily="34" charset="0"/>
              </a:rPr>
              <a:t> </a:t>
            </a:r>
            <a:endParaRPr lang="el-GR" sz="2000" b="1" dirty="0">
              <a:latin typeface="Arial" pitchFamily="34" charset="0"/>
              <a:cs typeface="Arial" pitchFamily="34" charset="0"/>
            </a:endParaRPr>
          </a:p>
        </p:txBody>
      </p:sp>
      <p:sp>
        <p:nvSpPr>
          <p:cNvPr id="3" name="Τίτλος 2"/>
          <p:cNvSpPr>
            <a:spLocks noGrp="1"/>
          </p:cNvSpPr>
          <p:nvPr>
            <p:ph type="title" idx="4294967295"/>
          </p:nvPr>
        </p:nvSpPr>
        <p:spPr>
          <a:xfrm>
            <a:off x="623251" y="2472877"/>
            <a:ext cx="10972120" cy="1144682"/>
          </a:xfrm>
        </p:spPr>
        <p:txBody>
          <a:bodyPr>
            <a:normAutofit/>
          </a:bodyPr>
          <a:lstStyle/>
          <a:p>
            <a:pPr algn="ctr"/>
            <a:r>
              <a:rPr lang="el-GR" sz="4800" b="1" dirty="0" smtClean="0">
                <a:solidFill>
                  <a:schemeClr val="accent1">
                    <a:lumMod val="75000"/>
                  </a:schemeClr>
                </a:solidFill>
                <a:effectLst>
                  <a:outerShdw blurRad="38100" dist="38100" dir="2700000" algn="tl">
                    <a:srgbClr val="000000">
                      <a:alpha val="43137"/>
                    </a:srgbClr>
                  </a:outerShdw>
                </a:effectLst>
              </a:rPr>
              <a:t>ΟΞΕΙΑ ΥΠΟΤΡΟΠΙΑΖΟΥΣΑ ΠΑΓΚΡΕΑΤΙΤΙΔΑ</a:t>
            </a:r>
            <a:endParaRPr lang="el-GR" sz="4800" b="1" dirty="0">
              <a:solidFill>
                <a:schemeClr val="accent1">
                  <a:lumMod val="75000"/>
                </a:schemeClr>
              </a:solidFill>
              <a:effectLst>
                <a:outerShdw blurRad="38100" dist="38100" dir="2700000" algn="tl">
                  <a:srgbClr val="000000">
                    <a:alpha val="43137"/>
                  </a:srgbClr>
                </a:outerShdw>
              </a:effectLst>
            </a:endParaRPr>
          </a:p>
        </p:txBody>
      </p:sp>
      <p:sp>
        <p:nvSpPr>
          <p:cNvPr id="8" name="Τίτλος 2"/>
          <p:cNvSpPr>
            <a:spLocks noGrp="1"/>
          </p:cNvSpPr>
          <p:nvPr>
            <p:ph type="title" idx="4294967295"/>
          </p:nvPr>
        </p:nvSpPr>
        <p:spPr>
          <a:xfrm>
            <a:off x="2461263" y="902930"/>
            <a:ext cx="7820657" cy="1144682"/>
          </a:xfrm>
        </p:spPr>
        <p:txBody>
          <a:bodyPr>
            <a:noAutofit/>
          </a:bodyPr>
          <a:lstStyle/>
          <a:p>
            <a:r>
              <a:rPr lang="el-GR" sz="2800" b="1" dirty="0" smtClean="0">
                <a:solidFill>
                  <a:srgbClr val="902424"/>
                </a:solidFill>
              </a:rPr>
              <a:t>Ιπποκράτειο Γενικό Νοσοκομείο Θεσσαλονίκης</a:t>
            </a:r>
            <a:br>
              <a:rPr lang="el-GR" sz="2800" b="1" dirty="0" smtClean="0">
                <a:solidFill>
                  <a:srgbClr val="902424"/>
                </a:solidFill>
              </a:rPr>
            </a:br>
            <a:r>
              <a:rPr lang="el-GR" sz="2800" b="1" dirty="0" smtClean="0">
                <a:solidFill>
                  <a:srgbClr val="902424"/>
                </a:solidFill>
              </a:rPr>
              <a:t>Γ’ Παιδιατρική Κλινική Α.Π.Θ.</a:t>
            </a:r>
            <a:br>
              <a:rPr lang="el-GR" sz="2800" b="1" dirty="0" smtClean="0">
                <a:solidFill>
                  <a:srgbClr val="902424"/>
                </a:solidFill>
              </a:rPr>
            </a:br>
            <a:r>
              <a:rPr lang="el-GR" sz="2800" b="1" dirty="0" smtClean="0">
                <a:solidFill>
                  <a:srgbClr val="902424"/>
                </a:solidFill>
              </a:rPr>
              <a:t>Διευθυντής: Καθηγητής κ. Εμμανουήλ </a:t>
            </a:r>
            <a:r>
              <a:rPr lang="el-GR" sz="2800" b="1" dirty="0" err="1" smtClean="0">
                <a:solidFill>
                  <a:srgbClr val="902424"/>
                </a:solidFill>
              </a:rPr>
              <a:t>Ροηλίδης</a:t>
            </a:r>
            <a:r>
              <a:rPr lang="el-GR" sz="2800" b="1" dirty="0" smtClean="0">
                <a:solidFill>
                  <a:srgbClr val="902424"/>
                </a:solidFill>
              </a:rPr>
              <a:t> </a:t>
            </a:r>
            <a:endParaRPr lang="el-GR" sz="2800" b="1" dirty="0">
              <a:solidFill>
                <a:srgbClr val="902424"/>
              </a:solidFill>
            </a:endParaRPr>
          </a:p>
        </p:txBody>
      </p:sp>
    </p:spTree>
    <p:extLst>
      <p:ext uri="{BB962C8B-B14F-4D97-AF65-F5344CB8AC3E}">
        <p14:creationId xmlns="" xmlns:p14="http://schemas.microsoft.com/office/powerpoint/2010/main" val="27484397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1"/>
          <p:cNvGraphicFramePr>
            <a:graphicFrameLocks noGrp="1"/>
          </p:cNvGraphicFramePr>
          <p:nvPr>
            <p:extLst>
              <p:ext uri="{D42A27DB-BD31-4B8C-83A1-F6EECF244321}">
                <p14:modId xmlns="" xmlns:p14="http://schemas.microsoft.com/office/powerpoint/2010/main" val="3884853840"/>
              </p:ext>
            </p:extLst>
          </p:nvPr>
        </p:nvGraphicFramePr>
        <p:xfrm>
          <a:off x="2018353" y="965325"/>
          <a:ext cx="8128000" cy="4603871"/>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2197113066"/>
                    </a:ext>
                  </a:extLst>
                </a:gridCol>
                <a:gridCol w="4064000">
                  <a:extLst>
                    <a:ext uri="{9D8B030D-6E8A-4147-A177-3AD203B41FA5}">
                      <a16:colId xmlns="" xmlns:a16="http://schemas.microsoft.com/office/drawing/2014/main" val="3701363401"/>
                    </a:ext>
                  </a:extLst>
                </a:gridCol>
              </a:tblGrid>
              <a:tr h="370840">
                <a:tc gridSpan="2">
                  <a:txBody>
                    <a:bodyPr/>
                    <a:lstStyle/>
                    <a:p>
                      <a:r>
                        <a:rPr lang="el-GR" sz="2000" dirty="0" smtClean="0">
                          <a:latin typeface="Arial" pitchFamily="34" charset="0"/>
                          <a:cs typeface="Arial" pitchFamily="34" charset="0"/>
                        </a:rPr>
                        <a:t>ΑΙΤΙΟΛΟΓΙΑ ΟΞΕΙΑΣ ΥΠΟΤΡΟΠΙΑΖΟΥΣΑΣ</a:t>
                      </a:r>
                      <a:r>
                        <a:rPr lang="el-GR" sz="2000" baseline="0" dirty="0" smtClean="0">
                          <a:latin typeface="Arial" pitchFamily="34" charset="0"/>
                          <a:cs typeface="Arial" pitchFamily="34" charset="0"/>
                        </a:rPr>
                        <a:t> ΚΑΙ ΧΡΟΝΙΑΣ ΠΑΓΚΡΕΑΤΙΤΙΔΑΣ ΣΤΑ ΠΑΙΔΙΑ</a:t>
                      </a:r>
                      <a:endParaRPr lang="el-GR" sz="2000" dirty="0">
                        <a:latin typeface="Arial" pitchFamily="34" charset="0"/>
                        <a:cs typeface="Arial" pitchFamily="34" charset="0"/>
                      </a:endParaRPr>
                    </a:p>
                  </a:txBody>
                  <a:tcPr/>
                </a:tc>
                <a:tc hMerge="1">
                  <a:txBody>
                    <a:bodyPr/>
                    <a:lstStyle/>
                    <a:p>
                      <a:endParaRPr lang="el-GR" sz="2000" dirty="0">
                        <a:latin typeface="Arial" pitchFamily="34" charset="0"/>
                        <a:cs typeface="Arial" pitchFamily="34" charset="0"/>
                      </a:endParaRPr>
                    </a:p>
                  </a:txBody>
                  <a:tcPr/>
                </a:tc>
                <a:extLst>
                  <a:ext uri="{0D108BD9-81ED-4DB2-BD59-A6C34878D82A}">
                    <a16:rowId xmlns="" xmlns:a16="http://schemas.microsoft.com/office/drawing/2014/main" val="4024068886"/>
                  </a:ext>
                </a:extLst>
              </a:tr>
              <a:tr h="370840">
                <a:tc>
                  <a:txBody>
                    <a:bodyPr/>
                    <a:lstStyle/>
                    <a:p>
                      <a:r>
                        <a:rPr lang="el-GR" sz="2000" dirty="0" smtClean="0">
                          <a:solidFill>
                            <a:srgbClr val="FF0000"/>
                          </a:solidFill>
                          <a:latin typeface="Arial" pitchFamily="34" charset="0"/>
                          <a:cs typeface="Arial" pitchFamily="34" charset="0"/>
                        </a:rPr>
                        <a:t>Γενετικοί παράγοντες</a:t>
                      </a:r>
                      <a:endParaRPr lang="el-GR" sz="2000" dirty="0">
                        <a:solidFill>
                          <a:srgbClr val="FF0000"/>
                        </a:solidFill>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PRSS</a:t>
                      </a:r>
                      <a:r>
                        <a:rPr lang="el-GR" sz="2000" dirty="0" smtClean="0">
                          <a:latin typeface="Arial" pitchFamily="34" charset="0"/>
                          <a:cs typeface="Arial" pitchFamily="34" charset="0"/>
                        </a:rPr>
                        <a:t>1</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CFTR</a:t>
                      </a:r>
                    </a:p>
                    <a:p>
                      <a:r>
                        <a:rPr lang="en-US" sz="2000" dirty="0" smtClean="0">
                          <a:latin typeface="Arial" pitchFamily="34" charset="0"/>
                          <a:cs typeface="Arial" pitchFamily="34" charset="0"/>
                        </a:rPr>
                        <a:t>SPINK1</a:t>
                      </a:r>
                    </a:p>
                    <a:p>
                      <a:r>
                        <a:rPr lang="en-US" sz="2000" dirty="0" smtClean="0">
                          <a:latin typeface="Arial" pitchFamily="34" charset="0"/>
                          <a:cs typeface="Arial" pitchFamily="34" charset="0"/>
                        </a:rPr>
                        <a:t>CPA1</a:t>
                      </a:r>
                      <a:endParaRPr lang="el-GR" sz="2000" dirty="0">
                        <a:latin typeface="Arial" pitchFamily="34" charset="0"/>
                        <a:cs typeface="Arial" pitchFamily="34" charset="0"/>
                      </a:endParaRPr>
                    </a:p>
                  </a:txBody>
                  <a:tcPr/>
                </a:tc>
                <a:extLst>
                  <a:ext uri="{0D108BD9-81ED-4DB2-BD59-A6C34878D82A}">
                    <a16:rowId xmlns="" xmlns:a16="http://schemas.microsoft.com/office/drawing/2014/main" val="229751577"/>
                  </a:ext>
                </a:extLst>
              </a:tr>
              <a:tr h="370840">
                <a:tc>
                  <a:txBody>
                    <a:bodyPr/>
                    <a:lstStyle/>
                    <a:p>
                      <a:r>
                        <a:rPr lang="el-GR" sz="2000" dirty="0" smtClean="0">
                          <a:solidFill>
                            <a:srgbClr val="FF0000"/>
                          </a:solidFill>
                          <a:latin typeface="Arial" pitchFamily="34" charset="0"/>
                          <a:cs typeface="Arial" pitchFamily="34" charset="0"/>
                        </a:rPr>
                        <a:t>Αποφρακτικοί</a:t>
                      </a:r>
                      <a:r>
                        <a:rPr lang="el-GR" sz="2000" baseline="0" dirty="0" smtClean="0">
                          <a:solidFill>
                            <a:srgbClr val="FF0000"/>
                          </a:solidFill>
                          <a:latin typeface="Arial" pitchFamily="34" charset="0"/>
                          <a:cs typeface="Arial" pitchFamily="34" charset="0"/>
                        </a:rPr>
                        <a:t> παράγοντες</a:t>
                      </a:r>
                      <a:endParaRPr lang="el-GR" sz="2000" dirty="0">
                        <a:solidFill>
                          <a:srgbClr val="FF0000"/>
                        </a:solidFill>
                        <a:latin typeface="Arial" pitchFamily="34" charset="0"/>
                        <a:cs typeface="Arial" pitchFamily="34" charset="0"/>
                      </a:endParaRPr>
                    </a:p>
                  </a:txBody>
                  <a:tcPr/>
                </a:tc>
                <a:tc>
                  <a:txBody>
                    <a:bodyPr/>
                    <a:lstStyle/>
                    <a:p>
                      <a:r>
                        <a:rPr lang="el-GR" sz="2000" dirty="0" smtClean="0">
                          <a:solidFill>
                            <a:schemeClr val="tx1"/>
                          </a:solidFill>
                          <a:latin typeface="Arial" pitchFamily="34" charset="0"/>
                          <a:cs typeface="Arial" pitchFamily="34" charset="0"/>
                        </a:rPr>
                        <a:t>Δισχιδές πάγκρεας</a:t>
                      </a:r>
                      <a:endParaRPr lang="el-GR" sz="2000" dirty="0">
                        <a:solidFill>
                          <a:schemeClr val="tx1"/>
                        </a:solidFill>
                        <a:latin typeface="Arial" pitchFamily="34" charset="0"/>
                        <a:cs typeface="Arial" pitchFamily="34" charset="0"/>
                      </a:endParaRPr>
                    </a:p>
                  </a:txBody>
                  <a:tcPr/>
                </a:tc>
                <a:extLst>
                  <a:ext uri="{0D108BD9-81ED-4DB2-BD59-A6C34878D82A}">
                    <a16:rowId xmlns="" xmlns:a16="http://schemas.microsoft.com/office/drawing/2014/main" val="2695282205"/>
                  </a:ext>
                </a:extLst>
              </a:tr>
              <a:tr h="1403471">
                <a:tc>
                  <a:txBody>
                    <a:bodyPr/>
                    <a:lstStyle/>
                    <a:p>
                      <a:r>
                        <a:rPr lang="el-GR" sz="2000" dirty="0" smtClean="0">
                          <a:latin typeface="Arial" pitchFamily="34" charset="0"/>
                          <a:cs typeface="Arial" pitchFamily="34" charset="0"/>
                        </a:rPr>
                        <a:t>Τοξικοί –</a:t>
                      </a:r>
                      <a:r>
                        <a:rPr lang="el-GR" sz="2000" baseline="0" dirty="0" smtClean="0">
                          <a:latin typeface="Arial" pitchFamily="34" charset="0"/>
                          <a:cs typeface="Arial" pitchFamily="34" charset="0"/>
                        </a:rPr>
                        <a:t> μεταβολικοί παράγοντες</a:t>
                      </a:r>
                      <a:endParaRPr lang="el-GR" sz="2000" dirty="0">
                        <a:latin typeface="Arial" pitchFamily="34" charset="0"/>
                        <a:cs typeface="Arial" pitchFamily="34" charset="0"/>
                      </a:endParaRPr>
                    </a:p>
                  </a:txBody>
                  <a:tcPr/>
                </a:tc>
                <a:tc>
                  <a:txBody>
                    <a:bodyPr/>
                    <a:lstStyle/>
                    <a:p>
                      <a:r>
                        <a:rPr lang="el-GR" sz="2000" dirty="0" smtClean="0">
                          <a:latin typeface="Arial" pitchFamily="34" charset="0"/>
                          <a:cs typeface="Arial" pitchFamily="34" charset="0"/>
                        </a:rPr>
                        <a:t>Φάρμακα</a:t>
                      </a:r>
                    </a:p>
                    <a:p>
                      <a:r>
                        <a:rPr lang="el-GR" sz="2000" dirty="0" err="1" smtClean="0">
                          <a:latin typeface="Arial" pitchFamily="34" charset="0"/>
                          <a:cs typeface="Arial" pitchFamily="34" charset="0"/>
                        </a:rPr>
                        <a:t>Υπερτριγλυκεριδαιμία</a:t>
                      </a:r>
                      <a:endParaRPr lang="el-GR" sz="2000" dirty="0" smtClean="0">
                        <a:latin typeface="Arial" pitchFamily="34" charset="0"/>
                        <a:cs typeface="Arial" pitchFamily="34" charset="0"/>
                      </a:endParaRPr>
                    </a:p>
                    <a:p>
                      <a:r>
                        <a:rPr lang="el-GR" sz="2000" dirty="0" err="1" smtClean="0">
                          <a:latin typeface="Arial" pitchFamily="34" charset="0"/>
                          <a:cs typeface="Arial" pitchFamily="34" charset="0"/>
                        </a:rPr>
                        <a:t>Υπερασβεστιαιμία</a:t>
                      </a:r>
                      <a:endParaRPr lang="el-GR" sz="2000" dirty="0" smtClean="0">
                        <a:latin typeface="Arial" pitchFamily="34" charset="0"/>
                        <a:cs typeface="Arial" pitchFamily="34" charset="0"/>
                      </a:endParaRPr>
                    </a:p>
                    <a:p>
                      <a:r>
                        <a:rPr lang="el-GR" sz="2000" dirty="0" smtClean="0">
                          <a:latin typeface="Arial" pitchFamily="34" charset="0"/>
                          <a:cs typeface="Arial" pitchFamily="34" charset="0"/>
                        </a:rPr>
                        <a:t>Μεταβολικά</a:t>
                      </a:r>
                      <a:r>
                        <a:rPr lang="el-GR" sz="2000" baseline="0" dirty="0" smtClean="0">
                          <a:latin typeface="Arial" pitchFamily="34" charset="0"/>
                          <a:cs typeface="Arial" pitchFamily="34" charset="0"/>
                        </a:rPr>
                        <a:t> νοσήματα</a:t>
                      </a:r>
                      <a:endParaRPr lang="el-GR" sz="2000" dirty="0" smtClean="0">
                        <a:latin typeface="Arial" pitchFamily="34" charset="0"/>
                        <a:cs typeface="Arial" pitchFamily="34" charset="0"/>
                      </a:endParaRPr>
                    </a:p>
                  </a:txBody>
                  <a:tcPr/>
                </a:tc>
                <a:extLst>
                  <a:ext uri="{0D108BD9-81ED-4DB2-BD59-A6C34878D82A}">
                    <a16:rowId xmlns="" xmlns:a16="http://schemas.microsoft.com/office/drawing/2014/main" val="1724202838"/>
                  </a:ext>
                </a:extLst>
              </a:tr>
              <a:tr h="370840">
                <a:tc>
                  <a:txBody>
                    <a:bodyPr/>
                    <a:lstStyle/>
                    <a:p>
                      <a:r>
                        <a:rPr lang="el-GR" sz="2000" dirty="0" smtClean="0">
                          <a:latin typeface="Arial" pitchFamily="34" charset="0"/>
                          <a:cs typeface="Arial" pitchFamily="34" charset="0"/>
                        </a:rPr>
                        <a:t>Αυτοάνοση</a:t>
                      </a:r>
                      <a:endParaRPr lang="el-GR" sz="2000" dirty="0">
                        <a:latin typeface="Arial" pitchFamily="34" charset="0"/>
                        <a:cs typeface="Arial" pitchFamily="34" charset="0"/>
                      </a:endParaRPr>
                    </a:p>
                  </a:txBody>
                  <a:tcPr/>
                </a:tc>
                <a:tc>
                  <a:txBody>
                    <a:bodyPr/>
                    <a:lstStyle/>
                    <a:p>
                      <a:endParaRPr lang="el-GR" sz="2000" dirty="0">
                        <a:latin typeface="Arial" pitchFamily="34" charset="0"/>
                        <a:cs typeface="Arial" pitchFamily="34" charset="0"/>
                      </a:endParaRPr>
                    </a:p>
                  </a:txBody>
                  <a:tcPr/>
                </a:tc>
                <a:extLst>
                  <a:ext uri="{0D108BD9-81ED-4DB2-BD59-A6C34878D82A}">
                    <a16:rowId xmlns="" xmlns:a16="http://schemas.microsoft.com/office/drawing/2014/main" val="624180175"/>
                  </a:ext>
                </a:extLst>
              </a:tr>
              <a:tr h="370840">
                <a:tc>
                  <a:txBody>
                    <a:bodyPr/>
                    <a:lstStyle/>
                    <a:p>
                      <a:r>
                        <a:rPr lang="el-GR" sz="2000" dirty="0" err="1" smtClean="0">
                          <a:latin typeface="Arial" pitchFamily="34" charset="0"/>
                          <a:cs typeface="Arial" pitchFamily="34" charset="0"/>
                        </a:rPr>
                        <a:t>Ιδιοπάθης</a:t>
                      </a:r>
                      <a:endParaRPr lang="el-GR" sz="2000" dirty="0">
                        <a:latin typeface="Arial" pitchFamily="34" charset="0"/>
                        <a:cs typeface="Arial" pitchFamily="34" charset="0"/>
                      </a:endParaRPr>
                    </a:p>
                  </a:txBody>
                  <a:tcPr/>
                </a:tc>
                <a:tc>
                  <a:txBody>
                    <a:bodyPr/>
                    <a:lstStyle/>
                    <a:p>
                      <a:endParaRPr lang="el-GR" sz="2000" dirty="0">
                        <a:latin typeface="Arial" pitchFamily="34" charset="0"/>
                        <a:cs typeface="Arial" pitchFamily="34" charset="0"/>
                      </a:endParaRPr>
                    </a:p>
                  </a:txBody>
                  <a:tcPr/>
                </a:tc>
                <a:extLst>
                  <a:ext uri="{0D108BD9-81ED-4DB2-BD59-A6C34878D82A}">
                    <a16:rowId xmlns="" xmlns:a16="http://schemas.microsoft.com/office/drawing/2014/main" val="1231368642"/>
                  </a:ext>
                </a:extLst>
              </a:tr>
            </a:tbl>
          </a:graphicData>
        </a:graphic>
      </p:graphicFrame>
    </p:spTree>
    <p:extLst>
      <p:ext uri="{BB962C8B-B14F-4D97-AF65-F5344CB8AC3E}">
        <p14:creationId xmlns="" xmlns:p14="http://schemas.microsoft.com/office/powerpoint/2010/main" val="19788811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50070" y="869887"/>
            <a:ext cx="10515600" cy="754197"/>
          </a:xfrm>
        </p:spPr>
        <p:txBody>
          <a:bodyPr>
            <a:normAutofit fontScale="90000"/>
          </a:bodyPr>
          <a:lstStyle/>
          <a:p>
            <a:pPr algn="ctr"/>
            <a:r>
              <a:rPr lang="en-US" dirty="0" smtClean="0">
                <a:latin typeface="Arial" pitchFamily="34" charset="0"/>
                <a:cs typeface="Arial" pitchFamily="34" charset="0"/>
              </a:rPr>
              <a:t>PRSS1</a:t>
            </a:r>
            <a:r>
              <a:rPr lang="el-GR" dirty="0" smtClean="0">
                <a:latin typeface="Arial" pitchFamily="34" charset="0"/>
                <a:cs typeface="Arial" pitchFamily="34" charset="0"/>
              </a:rPr>
              <a:t>-Παγκρεατίτιδα</a:t>
            </a:r>
            <a:endParaRPr lang="el-GR" dirty="0">
              <a:latin typeface="Arial" pitchFamily="34" charset="0"/>
              <a:cs typeface="Arial" pitchFamily="34" charset="0"/>
            </a:endParaRPr>
          </a:p>
        </p:txBody>
      </p:sp>
      <p:sp>
        <p:nvSpPr>
          <p:cNvPr id="3" name="Θέση περιεχομένου 2"/>
          <p:cNvSpPr>
            <a:spLocks noGrp="1"/>
          </p:cNvSpPr>
          <p:nvPr>
            <p:ph idx="1"/>
          </p:nvPr>
        </p:nvSpPr>
        <p:spPr>
          <a:xfrm>
            <a:off x="838200" y="2061153"/>
            <a:ext cx="10515600" cy="4351338"/>
          </a:xfrm>
        </p:spPr>
        <p:txBody>
          <a:bodyPr>
            <a:normAutofit/>
          </a:bodyPr>
          <a:lstStyle/>
          <a:p>
            <a:r>
              <a:rPr lang="el-GR" dirty="0" smtClean="0">
                <a:latin typeface="Arial" pitchFamily="34" charset="0"/>
                <a:cs typeface="Arial" pitchFamily="34" charset="0"/>
              </a:rPr>
              <a:t>Το κατιονικό </a:t>
            </a:r>
            <a:r>
              <a:rPr lang="el-GR" dirty="0" err="1" smtClean="0">
                <a:latin typeface="Arial" pitchFamily="34" charset="0"/>
                <a:cs typeface="Arial" pitchFamily="34" charset="0"/>
              </a:rPr>
              <a:t>θρυψινογόνο</a:t>
            </a:r>
            <a:r>
              <a:rPr lang="el-GR" dirty="0" smtClean="0">
                <a:latin typeface="Arial" pitchFamily="34" charset="0"/>
                <a:cs typeface="Arial" pitchFamily="34" charset="0"/>
              </a:rPr>
              <a:t> είναι μια </a:t>
            </a:r>
            <a:r>
              <a:rPr lang="el-GR" dirty="0" err="1" smtClean="0">
                <a:latin typeface="Arial" pitchFamily="34" charset="0"/>
                <a:cs typeface="Arial" pitchFamily="34" charset="0"/>
              </a:rPr>
              <a:t>πεπτιδάση</a:t>
            </a:r>
            <a:r>
              <a:rPr lang="el-GR" dirty="0" smtClean="0">
                <a:latin typeface="Arial" pitchFamily="34" charset="0"/>
                <a:cs typeface="Arial" pitchFamily="34" charset="0"/>
              </a:rPr>
              <a:t> της </a:t>
            </a:r>
            <a:r>
              <a:rPr lang="el-GR" dirty="0" err="1" smtClean="0">
                <a:latin typeface="Arial" pitchFamily="34" charset="0"/>
                <a:cs typeface="Arial" pitchFamily="34" charset="0"/>
              </a:rPr>
              <a:t>σερίνης</a:t>
            </a:r>
            <a:r>
              <a:rPr lang="el-GR" dirty="0" smtClean="0">
                <a:latin typeface="Arial" pitchFamily="34" charset="0"/>
                <a:cs typeface="Arial" pitchFamily="34" charset="0"/>
              </a:rPr>
              <a:t> η οποία           συμβάλλει στη διάσπαση των πρωτεϊνών</a:t>
            </a:r>
          </a:p>
          <a:p>
            <a:r>
              <a:rPr lang="el-GR" dirty="0" smtClean="0">
                <a:latin typeface="Arial" pitchFamily="34" charset="0"/>
                <a:cs typeface="Arial" pitchFamily="34" charset="0"/>
              </a:rPr>
              <a:t>Πιο συχνή η μετάλλαξη </a:t>
            </a:r>
            <a:r>
              <a:rPr lang="en-US" dirty="0" smtClean="0">
                <a:latin typeface="Arial" pitchFamily="34" charset="0"/>
                <a:cs typeface="Arial" pitchFamily="34" charset="0"/>
              </a:rPr>
              <a:t>R122H</a:t>
            </a:r>
            <a:r>
              <a:rPr lang="el-GR" dirty="0" smtClean="0">
                <a:latin typeface="Arial" pitchFamily="34" charset="0"/>
                <a:cs typeface="Arial" pitchFamily="34" charset="0"/>
              </a:rPr>
              <a:t> στο χρωμόσωμα 7 </a:t>
            </a:r>
            <a:r>
              <a:rPr lang="en-US" dirty="0" smtClean="0">
                <a:latin typeface="Arial" pitchFamily="34" charset="0"/>
                <a:cs typeface="Arial" pitchFamily="34" charset="0"/>
              </a:rPr>
              <a:t>(</a:t>
            </a:r>
            <a:r>
              <a:rPr lang="el-GR" dirty="0" smtClean="0">
                <a:latin typeface="Arial" pitchFamily="34" charset="0"/>
                <a:cs typeface="Arial" pitchFamily="34" charset="0"/>
              </a:rPr>
              <a:t>αλλαγή </a:t>
            </a:r>
            <a:r>
              <a:rPr lang="el-GR" dirty="0" err="1" smtClean="0">
                <a:latin typeface="Arial" pitchFamily="34" charset="0"/>
                <a:cs typeface="Arial" pitchFamily="34" charset="0"/>
              </a:rPr>
              <a:t>αργινίνης</a:t>
            </a:r>
            <a:r>
              <a:rPr lang="el-GR" dirty="0" smtClean="0">
                <a:latin typeface="Arial" pitchFamily="34" charset="0"/>
                <a:cs typeface="Arial" pitchFamily="34" charset="0"/>
              </a:rPr>
              <a:t> με </a:t>
            </a:r>
            <a:r>
              <a:rPr lang="el-GR" dirty="0" err="1" smtClean="0">
                <a:latin typeface="Arial" pitchFamily="34" charset="0"/>
                <a:cs typeface="Arial" pitchFamily="34" charset="0"/>
              </a:rPr>
              <a:t>ιστιδίνη</a:t>
            </a:r>
            <a:r>
              <a:rPr lang="el-GR" dirty="0" smtClean="0">
                <a:latin typeface="Arial" pitchFamily="34" charset="0"/>
                <a:cs typeface="Arial" pitchFamily="34" charset="0"/>
              </a:rPr>
              <a:t> στο ένζυμο)</a:t>
            </a:r>
          </a:p>
          <a:p>
            <a:r>
              <a:rPr lang="el-GR" dirty="0" smtClean="0">
                <a:latin typeface="Arial" pitchFamily="34" charset="0"/>
                <a:cs typeface="Arial" pitchFamily="34" charset="0"/>
              </a:rPr>
              <a:t>Συσχέτιση </a:t>
            </a:r>
            <a:r>
              <a:rPr lang="el-GR" dirty="0" smtClean="0">
                <a:solidFill>
                  <a:srgbClr val="C00000"/>
                </a:solidFill>
                <a:latin typeface="Arial" pitchFamily="34" charset="0"/>
                <a:cs typeface="Arial" pitchFamily="34" charset="0"/>
              </a:rPr>
              <a:t>κληρονομικής παγκρεατίτιδας και μετάλλαξης του </a:t>
            </a:r>
            <a:r>
              <a:rPr lang="en-US" dirty="0" smtClean="0">
                <a:solidFill>
                  <a:srgbClr val="C00000"/>
                </a:solidFill>
                <a:latin typeface="Arial" pitchFamily="34" charset="0"/>
                <a:cs typeface="Arial" pitchFamily="34" charset="0"/>
              </a:rPr>
              <a:t>PRSS1 </a:t>
            </a:r>
            <a:r>
              <a:rPr lang="el-GR" dirty="0" smtClean="0">
                <a:latin typeface="Arial" pitchFamily="34" charset="0"/>
                <a:cs typeface="Arial" pitchFamily="34" charset="0"/>
              </a:rPr>
              <a:t>με </a:t>
            </a:r>
            <a:r>
              <a:rPr lang="el-GR" dirty="0" smtClean="0">
                <a:solidFill>
                  <a:srgbClr val="C00000"/>
                </a:solidFill>
                <a:latin typeface="Arial" pitchFamily="34" charset="0"/>
                <a:cs typeface="Arial" pitchFamily="34" charset="0"/>
              </a:rPr>
              <a:t>υποτροπιάζουσα και χρόνια παγκρεατίτιδα</a:t>
            </a:r>
          </a:p>
          <a:p>
            <a:r>
              <a:rPr lang="el-GR" dirty="0" smtClean="0">
                <a:latin typeface="Arial" pitchFamily="34" charset="0"/>
                <a:cs typeface="Arial" pitchFamily="34" charset="0"/>
              </a:rPr>
              <a:t>Συμβάλλουν και περιβαλλοντικοί</a:t>
            </a:r>
            <a:r>
              <a:rPr lang="en-US" dirty="0" smtClean="0">
                <a:latin typeface="Arial" pitchFamily="34" charset="0"/>
                <a:cs typeface="Arial" pitchFamily="34" charset="0"/>
              </a:rPr>
              <a:t>,</a:t>
            </a:r>
            <a:r>
              <a:rPr lang="el-GR" dirty="0" smtClean="0">
                <a:latin typeface="Arial" pitchFamily="34" charset="0"/>
                <a:cs typeface="Arial" pitchFamily="34" charset="0"/>
              </a:rPr>
              <a:t> γενετικοί, αποφρακτικοί παράγοντες κατά τη διαδικασία της </a:t>
            </a:r>
            <a:r>
              <a:rPr lang="el-GR" dirty="0" err="1" smtClean="0">
                <a:latin typeface="Arial" pitchFamily="34" charset="0"/>
                <a:cs typeface="Arial" pitchFamily="34" charset="0"/>
              </a:rPr>
              <a:t>αυτοπεψίας</a:t>
            </a:r>
            <a:r>
              <a:rPr lang="el-GR" dirty="0" smtClean="0">
                <a:latin typeface="Arial" pitchFamily="34" charset="0"/>
                <a:cs typeface="Arial" pitchFamily="34" charset="0"/>
              </a:rPr>
              <a:t> – </a:t>
            </a:r>
            <a:r>
              <a:rPr lang="el-GR" dirty="0" err="1" smtClean="0">
                <a:latin typeface="Arial" pitchFamily="34" charset="0"/>
                <a:cs typeface="Arial" pitchFamily="34" charset="0"/>
              </a:rPr>
              <a:t>ίνωσης</a:t>
            </a:r>
            <a:r>
              <a:rPr lang="el-GR" dirty="0" smtClean="0">
                <a:latin typeface="Arial" pitchFamily="34" charset="0"/>
                <a:cs typeface="Arial" pitchFamily="34" charset="0"/>
              </a:rPr>
              <a:t> και νέκρωσης του παγκρέατος </a:t>
            </a:r>
            <a:endParaRPr lang="el-GR" dirty="0">
              <a:latin typeface="Arial" pitchFamily="34" charset="0"/>
              <a:cs typeface="Arial" pitchFamily="34" charset="0"/>
            </a:endParaRPr>
          </a:p>
        </p:txBody>
      </p:sp>
    </p:spTree>
    <p:extLst>
      <p:ext uri="{BB962C8B-B14F-4D97-AF65-F5344CB8AC3E}">
        <p14:creationId xmlns="" xmlns:p14="http://schemas.microsoft.com/office/powerpoint/2010/main" val="150172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640262" y="568352"/>
            <a:ext cx="11082337" cy="741834"/>
          </a:xfrm>
        </p:spPr>
        <p:txBody>
          <a:bodyPr>
            <a:normAutofit fontScale="90000"/>
          </a:bodyPr>
          <a:lstStyle/>
          <a:p>
            <a:pPr lvl="0"/>
            <a:r>
              <a:rPr lang="el-GR" dirty="0"/>
              <a:t>           </a:t>
            </a:r>
            <a:r>
              <a:rPr lang="el-GR" sz="4900" dirty="0" smtClean="0">
                <a:latin typeface="Arial" pitchFamily="34" charset="0"/>
                <a:cs typeface="Arial" pitchFamily="34" charset="0"/>
              </a:rPr>
              <a:t>Κυστική </a:t>
            </a:r>
            <a:r>
              <a:rPr lang="el-GR" sz="4900" dirty="0" err="1">
                <a:latin typeface="Arial" pitchFamily="34" charset="0"/>
                <a:cs typeface="Arial" pitchFamily="34" charset="0"/>
              </a:rPr>
              <a:t>ί</a:t>
            </a:r>
            <a:r>
              <a:rPr lang="el-GR" sz="4900" dirty="0" err="1" smtClean="0">
                <a:latin typeface="Arial" pitchFamily="34" charset="0"/>
                <a:cs typeface="Arial" pitchFamily="34" charset="0"/>
              </a:rPr>
              <a:t>νωση</a:t>
            </a:r>
            <a:r>
              <a:rPr lang="el-GR" sz="4900" dirty="0" smtClean="0">
                <a:latin typeface="Arial" pitchFamily="34" charset="0"/>
                <a:cs typeface="Arial" pitchFamily="34" charset="0"/>
              </a:rPr>
              <a:t> και</a:t>
            </a:r>
            <a:r>
              <a:rPr lang="en-US" sz="4900" dirty="0">
                <a:latin typeface="Arial" pitchFamily="34" charset="0"/>
                <a:cs typeface="Arial" pitchFamily="34" charset="0"/>
              </a:rPr>
              <a:t> </a:t>
            </a:r>
            <a:r>
              <a:rPr lang="el-GR" sz="4900" dirty="0" smtClean="0">
                <a:latin typeface="Arial" pitchFamily="34" charset="0"/>
                <a:cs typeface="Arial" pitchFamily="34" charset="0"/>
              </a:rPr>
              <a:t>παγκρεατίτιδα</a:t>
            </a:r>
            <a:endParaRPr lang="el-GR" sz="4900" dirty="0">
              <a:latin typeface="Arial" pitchFamily="34" charset="0"/>
              <a:cs typeface="Arial" pitchFamily="34" charset="0"/>
            </a:endParaRPr>
          </a:p>
        </p:txBody>
      </p:sp>
      <p:sp>
        <p:nvSpPr>
          <p:cNvPr id="3" name="Θέση περιεχομένου 2"/>
          <p:cNvSpPr txBox="1">
            <a:spLocks noGrp="1"/>
          </p:cNvSpPr>
          <p:nvPr>
            <p:ph idx="1"/>
          </p:nvPr>
        </p:nvSpPr>
        <p:spPr>
          <a:xfrm>
            <a:off x="660400" y="1608667"/>
            <a:ext cx="10803467" cy="4619107"/>
          </a:xfrm>
        </p:spPr>
        <p:txBody>
          <a:bodyPr>
            <a:noAutofit/>
          </a:bodyPr>
          <a:lstStyle/>
          <a:p>
            <a:pPr>
              <a:buFont typeface="Wingdings" pitchFamily="2"/>
              <a:buChar char="Ø"/>
            </a:pPr>
            <a:r>
              <a:rPr lang="el-GR" sz="2000" dirty="0" smtClean="0">
                <a:latin typeface="Arial" pitchFamily="34" charset="0"/>
                <a:cs typeface="Arial" pitchFamily="34" charset="0"/>
              </a:rPr>
              <a:t>Το γονίδιο του </a:t>
            </a:r>
            <a:r>
              <a:rPr lang="en-US" sz="2000" dirty="0" smtClean="0">
                <a:latin typeface="Arial" pitchFamily="34" charset="0"/>
                <a:cs typeface="Arial" pitchFamily="34" charset="0"/>
              </a:rPr>
              <a:t>CFTR</a:t>
            </a:r>
            <a:r>
              <a:rPr lang="el-GR" sz="2000" dirty="0" smtClean="0">
                <a:latin typeface="Arial" pitchFamily="34" charset="0"/>
                <a:cs typeface="Arial" pitchFamily="34" charset="0"/>
              </a:rPr>
              <a:t> βρίσκεται</a:t>
            </a:r>
            <a:r>
              <a:rPr lang="en-US" sz="2000" dirty="0" smtClean="0">
                <a:latin typeface="Arial" pitchFamily="34" charset="0"/>
                <a:cs typeface="Arial" pitchFamily="34" charset="0"/>
              </a:rPr>
              <a:t> </a:t>
            </a:r>
            <a:r>
              <a:rPr lang="el-GR" sz="2000" dirty="0" smtClean="0">
                <a:latin typeface="Arial" pitchFamily="34" charset="0"/>
                <a:cs typeface="Arial" pitchFamily="34" charset="0"/>
              </a:rPr>
              <a:t>στο χρωμόσωμα 7 στη θέση 31.2</a:t>
            </a:r>
          </a:p>
          <a:p>
            <a:pPr>
              <a:buFont typeface="Wingdings" pitchFamily="2"/>
              <a:buChar char="Ø"/>
            </a:pPr>
            <a:r>
              <a:rPr lang="el-GR" sz="2000" dirty="0" smtClean="0">
                <a:latin typeface="Arial" pitchFamily="34" charset="0"/>
                <a:cs typeface="Arial" pitchFamily="34" charset="0"/>
              </a:rPr>
              <a:t>Παράγεται ο ρυθμιστής </a:t>
            </a:r>
            <a:r>
              <a:rPr lang="el-GR" sz="2000" dirty="0" err="1" smtClean="0">
                <a:latin typeface="Arial" pitchFamily="34" charset="0"/>
                <a:cs typeface="Arial" pitchFamily="34" charset="0"/>
              </a:rPr>
              <a:t>διαμεμβρανικής</a:t>
            </a:r>
            <a:r>
              <a:rPr lang="el-GR" sz="2000" dirty="0" smtClean="0">
                <a:latin typeface="Arial" pitchFamily="34" charset="0"/>
                <a:cs typeface="Arial" pitchFamily="34" charset="0"/>
              </a:rPr>
              <a:t> αγωγιμότητας της κυστικής </a:t>
            </a:r>
            <a:r>
              <a:rPr lang="el-GR" sz="2000" dirty="0" err="1" smtClean="0">
                <a:latin typeface="Arial" pitchFamily="34" charset="0"/>
                <a:cs typeface="Arial" pitchFamily="34" charset="0"/>
              </a:rPr>
              <a:t>ίνωσης</a:t>
            </a:r>
            <a:r>
              <a:rPr lang="el-GR" sz="2000" dirty="0" smtClean="0">
                <a:latin typeface="Arial" pitchFamily="34" charset="0"/>
                <a:cs typeface="Arial" pitchFamily="34" charset="0"/>
              </a:rPr>
              <a:t> </a:t>
            </a:r>
            <a:r>
              <a:rPr lang="en-US" sz="2000" dirty="0" smtClean="0">
                <a:latin typeface="Arial" pitchFamily="34" charset="0"/>
                <a:cs typeface="Arial" pitchFamily="34" charset="0"/>
              </a:rPr>
              <a:t>(CFTR)</a:t>
            </a:r>
            <a:endParaRPr lang="el-GR" sz="2000" dirty="0" smtClean="0">
              <a:latin typeface="Arial" pitchFamily="34" charset="0"/>
              <a:cs typeface="Arial" pitchFamily="34" charset="0"/>
            </a:endParaRPr>
          </a:p>
          <a:p>
            <a:pPr>
              <a:buFont typeface="Wingdings" pitchFamily="2"/>
              <a:buChar char="Ø"/>
            </a:pPr>
            <a:r>
              <a:rPr lang="el-GR" sz="2000" dirty="0" smtClean="0">
                <a:latin typeface="Arial" pitchFamily="34" charset="0"/>
                <a:cs typeface="Arial" pitchFamily="34" charset="0"/>
              </a:rPr>
              <a:t>&gt;100 μεταλλάξεις, πιο συχνή στο Δ</a:t>
            </a:r>
            <a:r>
              <a:rPr lang="en-US" sz="2000" dirty="0" smtClean="0">
                <a:latin typeface="Arial" pitchFamily="34" charset="0"/>
                <a:cs typeface="Arial" pitchFamily="34" charset="0"/>
              </a:rPr>
              <a:t>F508</a:t>
            </a:r>
            <a:endParaRPr lang="el-GR" sz="2000" dirty="0" smtClean="0">
              <a:latin typeface="Arial" pitchFamily="34" charset="0"/>
              <a:cs typeface="Arial" pitchFamily="34" charset="0"/>
            </a:endParaRPr>
          </a:p>
          <a:p>
            <a:pPr lvl="0">
              <a:buFont typeface="Wingdings" pitchFamily="2"/>
              <a:buChar char="Ø"/>
            </a:pPr>
            <a:r>
              <a:rPr lang="el-GR" sz="2000" dirty="0" smtClean="0">
                <a:latin typeface="Arial" pitchFamily="34" charset="0"/>
                <a:cs typeface="Arial" pitchFamily="34" charset="0"/>
              </a:rPr>
              <a:t>Είναι </a:t>
            </a:r>
            <a:r>
              <a:rPr lang="el-GR" sz="2000" dirty="0">
                <a:latin typeface="Arial" pitchFamily="34" charset="0"/>
                <a:cs typeface="Arial" pitchFamily="34" charset="0"/>
              </a:rPr>
              <a:t>η πιο συχνή κληρονομική διαταραχή της εξωκρινούς μοίρας του </a:t>
            </a:r>
            <a:r>
              <a:rPr lang="el-GR" sz="2000" dirty="0" smtClean="0">
                <a:latin typeface="Arial" pitchFamily="34" charset="0"/>
                <a:cs typeface="Arial" pitchFamily="34" charset="0"/>
              </a:rPr>
              <a:t>παγκρέατος</a:t>
            </a:r>
          </a:p>
          <a:p>
            <a:pPr lvl="0">
              <a:buFont typeface="Wingdings" pitchFamily="2"/>
              <a:buChar char="Ø"/>
            </a:pPr>
            <a:r>
              <a:rPr lang="el-GR" sz="2000" dirty="0" smtClean="0">
                <a:latin typeface="Arial" pitchFamily="34" charset="0"/>
                <a:cs typeface="Arial" pitchFamily="34" charset="0"/>
              </a:rPr>
              <a:t>Μετάλλαξη στο </a:t>
            </a:r>
            <a:r>
              <a:rPr lang="en-US" sz="2000" dirty="0" smtClean="0">
                <a:latin typeface="Arial" pitchFamily="34" charset="0"/>
                <a:cs typeface="Arial" pitchFamily="34" charset="0"/>
              </a:rPr>
              <a:t>CFTR </a:t>
            </a:r>
            <a:r>
              <a:rPr lang="el-GR" sz="2000" dirty="0" smtClean="0">
                <a:latin typeface="Arial" pitchFamily="34" charset="0"/>
                <a:cs typeface="Arial" pitchFamily="34" charset="0"/>
              </a:rPr>
              <a:t>σε συνδυασμό με κληρονομικότητα συμβάλλει στην εμφάνιση οξείας υποτροπιάζουσας παγκρεατίτιδας</a:t>
            </a:r>
          </a:p>
          <a:p>
            <a:pPr>
              <a:buFont typeface="Wingdings" pitchFamily="2"/>
              <a:buChar char="Ø"/>
            </a:pPr>
            <a:r>
              <a:rPr lang="el-GR" sz="2000" dirty="0" smtClean="0">
                <a:latin typeface="Arial" pitchFamily="34" charset="0"/>
                <a:cs typeface="Arial" pitchFamily="34" charset="0"/>
              </a:rPr>
              <a:t>Σύνθετοι </a:t>
            </a:r>
            <a:r>
              <a:rPr lang="el-GR" sz="2000" dirty="0" err="1" smtClean="0">
                <a:latin typeface="Arial" pitchFamily="34" charset="0"/>
                <a:cs typeface="Arial" pitchFamily="34" charset="0"/>
              </a:rPr>
              <a:t>ετεροζυγώτες</a:t>
            </a:r>
            <a:r>
              <a:rPr lang="el-GR" sz="2000" dirty="0" smtClean="0">
                <a:latin typeface="Arial" pitchFamily="34" charset="0"/>
                <a:cs typeface="Arial" pitchFamily="34" charset="0"/>
              </a:rPr>
              <a:t> της CFTR με ένα εκ των 3 </a:t>
            </a:r>
            <a:r>
              <a:rPr lang="el-GR" sz="2000" dirty="0" err="1" smtClean="0">
                <a:latin typeface="Arial" pitchFamily="34" charset="0"/>
                <a:cs typeface="Arial" pitchFamily="34" charset="0"/>
              </a:rPr>
              <a:t>αλληλομόρφων</a:t>
            </a:r>
            <a:r>
              <a:rPr lang="el-GR" sz="2000" dirty="0" smtClean="0">
                <a:latin typeface="Arial" pitchFamily="34" charset="0"/>
                <a:cs typeface="Arial" pitchFamily="34" charset="0"/>
              </a:rPr>
              <a:t> 5Τ, 7Τ, 9Τ έχουν μεγαλύτερες πιθανότητες ανάπτυξης  οξείας υποτροπιάζουσας και χρόνιας παγκρεατίτιδας</a:t>
            </a:r>
            <a:endParaRPr lang="el-GR" sz="2000" dirty="0">
              <a:latin typeface="Arial" pitchFamily="34" charset="0"/>
              <a:cs typeface="Arial" pitchFamily="34" charset="0"/>
            </a:endParaRPr>
          </a:p>
          <a:p>
            <a:pPr lvl="0">
              <a:buFont typeface="Wingdings" pitchFamily="2"/>
              <a:buChar char="Ø"/>
            </a:pPr>
            <a:r>
              <a:rPr lang="el-GR" sz="2000" dirty="0">
                <a:latin typeface="Arial" pitchFamily="34" charset="0"/>
                <a:cs typeface="Arial" pitchFamily="34" charset="0"/>
              </a:rPr>
              <a:t>Ασθενείς με </a:t>
            </a:r>
            <a:r>
              <a:rPr lang="el-GR" sz="2000" dirty="0">
                <a:solidFill>
                  <a:srgbClr val="C00000"/>
                </a:solidFill>
                <a:latin typeface="Arial" pitchFamily="34" charset="0"/>
                <a:cs typeface="Arial" pitchFamily="34" charset="0"/>
              </a:rPr>
              <a:t>μη τυπικές μεταλλάξεις </a:t>
            </a:r>
            <a:r>
              <a:rPr lang="el-GR" sz="2000" dirty="0">
                <a:latin typeface="Arial" pitchFamily="34" charset="0"/>
                <a:cs typeface="Arial" pitchFamily="34" charset="0"/>
              </a:rPr>
              <a:t>στον </a:t>
            </a:r>
            <a:r>
              <a:rPr lang="en-US" sz="2000" dirty="0">
                <a:latin typeface="Arial" pitchFamily="34" charset="0"/>
                <a:cs typeface="Arial" pitchFamily="34" charset="0"/>
              </a:rPr>
              <a:t>CFTR </a:t>
            </a:r>
            <a:r>
              <a:rPr lang="el-GR" sz="2000" dirty="0">
                <a:latin typeface="Arial" pitchFamily="34" charset="0"/>
                <a:cs typeface="Arial" pitchFamily="34" charset="0"/>
              </a:rPr>
              <a:t>(5Τ</a:t>
            </a:r>
            <a:r>
              <a:rPr lang="el-GR" sz="2000" dirty="0" smtClean="0">
                <a:latin typeface="Arial" pitchFamily="34" charset="0"/>
                <a:cs typeface="Arial" pitchFamily="34" charset="0"/>
              </a:rPr>
              <a:t>, </a:t>
            </a:r>
            <a:r>
              <a:rPr lang="en-US" sz="2000" dirty="0" smtClean="0">
                <a:latin typeface="Arial" pitchFamily="34" charset="0"/>
                <a:cs typeface="Arial" pitchFamily="34" charset="0"/>
              </a:rPr>
              <a:t>p.L997F</a:t>
            </a:r>
            <a:r>
              <a:rPr lang="el-GR" sz="2000" dirty="0" smtClean="0">
                <a:latin typeface="Arial" pitchFamily="34" charset="0"/>
                <a:cs typeface="Arial" pitchFamily="34" charset="0"/>
              </a:rPr>
              <a:t>) μπορεί </a:t>
            </a:r>
            <a:r>
              <a:rPr lang="el-GR" sz="2000" dirty="0">
                <a:latin typeface="Arial" pitchFamily="34" charset="0"/>
                <a:cs typeface="Arial" pitchFamily="34" charset="0"/>
              </a:rPr>
              <a:t>να </a:t>
            </a:r>
            <a:r>
              <a:rPr lang="el-GR" sz="2000" dirty="0" smtClean="0">
                <a:latin typeface="Arial" pitchFamily="34" charset="0"/>
                <a:cs typeface="Arial" pitchFamily="34" charset="0"/>
              </a:rPr>
              <a:t>εμφανίσουν οξεία υποτροπιάζουσα παγκρεατίτιδα</a:t>
            </a:r>
            <a:r>
              <a:rPr lang="en-US" sz="2000" dirty="0" smtClean="0">
                <a:latin typeface="Arial" pitchFamily="34" charset="0"/>
                <a:cs typeface="Arial" pitchFamily="34" charset="0"/>
              </a:rPr>
              <a:t> </a:t>
            </a:r>
            <a:r>
              <a:rPr lang="el-GR" sz="2000" dirty="0">
                <a:solidFill>
                  <a:srgbClr val="C00000"/>
                </a:solidFill>
                <a:latin typeface="Arial" pitchFamily="34" charset="0"/>
                <a:cs typeface="Arial" pitchFamily="34" charset="0"/>
              </a:rPr>
              <a:t>χωρίς διαταραχή της αναπνευστικής </a:t>
            </a:r>
            <a:r>
              <a:rPr lang="el-GR" sz="2000" dirty="0" smtClean="0">
                <a:solidFill>
                  <a:srgbClr val="C00000"/>
                </a:solidFill>
                <a:latin typeface="Arial" pitchFamily="34" charset="0"/>
                <a:cs typeface="Arial" pitchFamily="34" charset="0"/>
              </a:rPr>
              <a:t>λειτουργίας</a:t>
            </a:r>
          </a:p>
          <a:p>
            <a:pPr lvl="0">
              <a:buFont typeface="Wingdings" pitchFamily="2"/>
              <a:buChar char="Ø"/>
            </a:pPr>
            <a:r>
              <a:rPr lang="el-GR" sz="2000" dirty="0" smtClean="0">
                <a:latin typeface="Arial" pitchFamily="34" charset="0"/>
                <a:cs typeface="Arial" pitchFamily="34" charset="0"/>
              </a:rPr>
              <a:t>Διπλοί </a:t>
            </a:r>
            <a:r>
              <a:rPr lang="el-GR" sz="2000" dirty="0" err="1">
                <a:latin typeface="Arial" pitchFamily="34" charset="0"/>
                <a:cs typeface="Arial" pitchFamily="34" charset="0"/>
              </a:rPr>
              <a:t>ετεροζυγώτες</a:t>
            </a:r>
            <a:r>
              <a:rPr lang="el-GR" sz="2000" dirty="0">
                <a:latin typeface="Arial" pitchFamily="34" charset="0"/>
                <a:cs typeface="Arial" pitchFamily="34" charset="0"/>
              </a:rPr>
              <a:t> για </a:t>
            </a:r>
            <a:r>
              <a:rPr lang="en-US" sz="2000" dirty="0">
                <a:latin typeface="Arial" pitchFamily="34" charset="0"/>
                <a:cs typeface="Arial" pitchFamily="34" charset="0"/>
              </a:rPr>
              <a:t>CFTR </a:t>
            </a:r>
            <a:r>
              <a:rPr lang="el-GR" sz="2000" dirty="0">
                <a:latin typeface="Arial" pitchFamily="34" charset="0"/>
                <a:cs typeface="Arial" pitchFamily="34" charset="0"/>
              </a:rPr>
              <a:t>και </a:t>
            </a:r>
            <a:r>
              <a:rPr lang="en-US" sz="2000" dirty="0">
                <a:latin typeface="Arial" pitchFamily="34" charset="0"/>
                <a:cs typeface="Arial" pitchFamily="34" charset="0"/>
              </a:rPr>
              <a:t>SPINK1/PRSS1 </a:t>
            </a:r>
            <a:r>
              <a:rPr lang="el-GR" sz="2000" dirty="0">
                <a:latin typeface="Arial" pitchFamily="34" charset="0"/>
                <a:cs typeface="Arial" pitchFamily="34" charset="0"/>
              </a:rPr>
              <a:t>είναι πιο ευάλωτοι για </a:t>
            </a:r>
            <a:r>
              <a:rPr lang="en-US" sz="2000" dirty="0">
                <a:latin typeface="Arial" pitchFamily="34" charset="0"/>
                <a:cs typeface="Arial" pitchFamily="34" charset="0"/>
              </a:rPr>
              <a:t>ARP(</a:t>
            </a:r>
            <a:r>
              <a:rPr lang="el-GR" sz="2000" dirty="0">
                <a:latin typeface="Arial" pitchFamily="34" charset="0"/>
                <a:cs typeface="Arial" pitchFamily="34" charset="0"/>
              </a:rPr>
              <a:t>πιο συχνός συνδυασμός μεταλλάξεων </a:t>
            </a:r>
            <a:r>
              <a:rPr lang="en-US" sz="2000" dirty="0">
                <a:latin typeface="Arial" pitchFamily="34" charset="0"/>
                <a:cs typeface="Arial" pitchFamily="34" charset="0"/>
              </a:rPr>
              <a:t>CFTR </a:t>
            </a:r>
            <a:r>
              <a:rPr lang="el-GR" sz="2000" dirty="0">
                <a:latin typeface="Arial" pitchFamily="34" charset="0"/>
                <a:cs typeface="Arial" pitchFamily="34" charset="0"/>
              </a:rPr>
              <a:t>με</a:t>
            </a:r>
            <a:r>
              <a:rPr lang="en-US" sz="2000" dirty="0">
                <a:latin typeface="Arial" pitchFamily="34" charset="0"/>
                <a:cs typeface="Arial" pitchFamily="34" charset="0"/>
              </a:rPr>
              <a:t> SPINK1</a:t>
            </a:r>
            <a:r>
              <a:rPr lang="en-US" sz="2000" dirty="0" smtClean="0">
                <a:latin typeface="Arial" pitchFamily="34" charset="0"/>
                <a:cs typeface="Arial" pitchFamily="34" charset="0"/>
              </a:rPr>
              <a:t>) </a:t>
            </a:r>
            <a:r>
              <a:rPr lang="el-GR" sz="2000" dirty="0" smtClean="0">
                <a:latin typeface="Arial" pitchFamily="34" charset="0"/>
                <a:cs typeface="Arial" pitchFamily="34" charset="0"/>
              </a:rPr>
              <a:t>και </a:t>
            </a:r>
            <a:r>
              <a:rPr lang="en-US" sz="2000" dirty="0" smtClean="0">
                <a:latin typeface="Arial" pitchFamily="34" charset="0"/>
                <a:cs typeface="Arial" pitchFamily="34" charset="0"/>
              </a:rPr>
              <a:t>CP</a:t>
            </a:r>
            <a:endParaRPr lang="el-GR" sz="2000" dirty="0" smtClean="0">
              <a:latin typeface="Arial" pitchFamily="34" charset="0"/>
              <a:cs typeface="Arial" pitchFamily="34" charset="0"/>
            </a:endParaRPr>
          </a:p>
        </p:txBody>
      </p:sp>
      <p:sp>
        <p:nvSpPr>
          <p:cNvPr id="4" name="Ορθογώνιο 3"/>
          <p:cNvSpPr/>
          <p:nvPr/>
        </p:nvSpPr>
        <p:spPr>
          <a:xfrm>
            <a:off x="3848669" y="6320851"/>
            <a:ext cx="10796205" cy="338554"/>
          </a:xfrm>
          <a:prstGeom prst="rect">
            <a:avLst/>
          </a:prstGeom>
        </p:spPr>
        <p:txBody>
          <a:bodyPr wrap="square">
            <a:spAutoFit/>
          </a:bodyPr>
          <a:lstStyle/>
          <a:p>
            <a:r>
              <a:rPr lang="en-US" sz="1600" dirty="0" smtClean="0">
                <a:latin typeface="Arial" pitchFamily="34" charset="0"/>
                <a:cs typeface="Arial" pitchFamily="34" charset="0"/>
              </a:rPr>
              <a:t>Sultan et al,  (2012) </a:t>
            </a:r>
            <a:r>
              <a:rPr lang="en-US" sz="1600" i="1" dirty="0" smtClean="0">
                <a:latin typeface="Arial" pitchFamily="34" charset="0"/>
                <a:cs typeface="Arial" pitchFamily="34" charset="0"/>
              </a:rPr>
              <a:t>Journal of Pediatric Gastroenterology and Nutrition</a:t>
            </a:r>
            <a:r>
              <a:rPr lang="en-US" sz="1600" dirty="0" smtClean="0">
                <a:latin typeface="Arial" pitchFamily="34" charset="0"/>
                <a:cs typeface="Arial" pitchFamily="34" charset="0"/>
              </a:rPr>
              <a:t>, 54 (5).</a:t>
            </a:r>
            <a:endParaRPr lang="el-GR" sz="1600" dirty="0">
              <a:latin typeface="Arial" pitchFamily="34" charset="0"/>
              <a:cs typeface="Arial" pitchFamily="34" charset="0"/>
            </a:endParaRPr>
          </a:p>
        </p:txBody>
      </p:sp>
    </p:spTree>
    <p:extLst>
      <p:ext uri="{BB962C8B-B14F-4D97-AF65-F5344CB8AC3E}">
        <p14:creationId xmlns="" xmlns:p14="http://schemas.microsoft.com/office/powerpoint/2010/main" val="32313897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3">
            <a:extLst>
              <a:ext uri="{FF2B5EF4-FFF2-40B4-BE49-F238E27FC236}">
                <a16:creationId xmlns="" xmlns:a16="http://schemas.microsoft.com/office/drawing/2014/main" id="{00000000-0000-0000-0000-000000000000}"/>
              </a:ext>
            </a:extLst>
          </p:cNvPr>
          <p:cNvPicPr>
            <a:picLocks noChangeAspect="1"/>
          </p:cNvPicPr>
          <p:nvPr/>
        </p:nvPicPr>
        <p:blipFill>
          <a:blip r:embed="rId2" cstate="print"/>
          <a:stretch>
            <a:fillRect/>
          </a:stretch>
        </p:blipFill>
        <p:spPr>
          <a:xfrm>
            <a:off x="2463648" y="1248754"/>
            <a:ext cx="7177698" cy="4732957"/>
          </a:xfrm>
          <a:prstGeom prst="rect">
            <a:avLst/>
          </a:prstGeom>
          <a:noFill/>
          <a:ln cap="flat">
            <a:noFill/>
          </a:ln>
        </p:spPr>
      </p:pic>
      <p:sp>
        <p:nvSpPr>
          <p:cNvPr id="4" name="Ορθογώνιο 3"/>
          <p:cNvSpPr/>
          <p:nvPr/>
        </p:nvSpPr>
        <p:spPr>
          <a:xfrm>
            <a:off x="3848669" y="6320851"/>
            <a:ext cx="10796205" cy="338554"/>
          </a:xfrm>
          <a:prstGeom prst="rect">
            <a:avLst/>
          </a:prstGeom>
        </p:spPr>
        <p:txBody>
          <a:bodyPr wrap="square">
            <a:spAutoFit/>
          </a:bodyPr>
          <a:lstStyle/>
          <a:p>
            <a:r>
              <a:rPr lang="en-US" sz="1600" dirty="0" smtClean="0">
                <a:latin typeface="Arial" pitchFamily="34" charset="0"/>
                <a:cs typeface="Arial" pitchFamily="34" charset="0"/>
              </a:rPr>
              <a:t>Sultan et al,  (2012) </a:t>
            </a:r>
            <a:r>
              <a:rPr lang="en-US" sz="1600" i="1" dirty="0" smtClean="0">
                <a:latin typeface="Arial" pitchFamily="34" charset="0"/>
                <a:cs typeface="Arial" pitchFamily="34" charset="0"/>
              </a:rPr>
              <a:t>Journal of Pediatric Gastroenterology and Nutrition</a:t>
            </a:r>
            <a:r>
              <a:rPr lang="en-US" sz="1600" dirty="0" smtClean="0">
                <a:latin typeface="Arial" pitchFamily="34" charset="0"/>
                <a:cs typeface="Arial" pitchFamily="34" charset="0"/>
              </a:rPr>
              <a:t>, 54 (5).</a:t>
            </a:r>
            <a:endParaRPr lang="el-GR" sz="1600" dirty="0">
              <a:latin typeface="Arial" pitchFamily="34" charset="0"/>
              <a:cs typeface="Arial" pitchFamily="34" charset="0"/>
            </a:endParaRPr>
          </a:p>
        </p:txBody>
      </p:sp>
    </p:spTree>
    <p:extLst>
      <p:ext uri="{BB962C8B-B14F-4D97-AF65-F5344CB8AC3E}">
        <p14:creationId xmlns="" xmlns:p14="http://schemas.microsoft.com/office/powerpoint/2010/main" val="12050290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268406" y="655093"/>
            <a:ext cx="10972800" cy="805217"/>
          </a:xfrm>
        </p:spPr>
        <p:txBody>
          <a:bodyPr>
            <a:normAutofit fontScale="90000"/>
          </a:bodyPr>
          <a:lstStyle/>
          <a:p>
            <a:pPr lvl="0" algn="ctr"/>
            <a:r>
              <a:rPr lang="el-GR" dirty="0" smtClean="0">
                <a:latin typeface="Arial" pitchFamily="34" charset="0"/>
                <a:cs typeface="Arial" pitchFamily="34" charset="0"/>
              </a:rPr>
              <a:t>Σχετικά </a:t>
            </a:r>
            <a:r>
              <a:rPr lang="el-GR" dirty="0">
                <a:latin typeface="Arial" pitchFamily="34" charset="0"/>
                <a:cs typeface="Arial" pitchFamily="34" charset="0"/>
              </a:rPr>
              <a:t>με </a:t>
            </a:r>
            <a:r>
              <a:rPr lang="en-US" dirty="0">
                <a:latin typeface="Arial" pitchFamily="34" charset="0"/>
                <a:cs typeface="Arial" pitchFamily="34" charset="0"/>
              </a:rPr>
              <a:t>SPINK1</a:t>
            </a:r>
            <a:r>
              <a:rPr lang="el-GR" dirty="0">
                <a:latin typeface="Arial" pitchFamily="34" charset="0"/>
                <a:cs typeface="Arial" pitchFamily="34" charset="0"/>
              </a:rPr>
              <a:t>-Παγκρεατίτιδα</a:t>
            </a:r>
          </a:p>
        </p:txBody>
      </p:sp>
      <p:sp>
        <p:nvSpPr>
          <p:cNvPr id="3" name="Θέση περιεχομένου 2"/>
          <p:cNvSpPr txBox="1">
            <a:spLocks noGrp="1"/>
          </p:cNvSpPr>
          <p:nvPr>
            <p:ph idx="1"/>
          </p:nvPr>
        </p:nvSpPr>
        <p:spPr>
          <a:xfrm>
            <a:off x="696036" y="1928916"/>
            <a:ext cx="10522424" cy="4351334"/>
          </a:xfrm>
        </p:spPr>
        <p:txBody>
          <a:bodyPr>
            <a:normAutofit/>
          </a:bodyPr>
          <a:lstStyle/>
          <a:p>
            <a:pPr>
              <a:buFont typeface="Wingdings" panose="05000000000000000000" pitchFamily="2" charset="2"/>
              <a:buChar char="ü"/>
            </a:pPr>
            <a:r>
              <a:rPr lang="el-GR" dirty="0">
                <a:latin typeface="Arial" pitchFamily="34" charset="0"/>
                <a:cs typeface="Arial" pitchFamily="34" charset="0"/>
              </a:rPr>
              <a:t>Βρίσκεται στο χρωμόσωμα 5 και πιο </a:t>
            </a:r>
            <a:r>
              <a:rPr lang="el-GR" dirty="0" smtClean="0">
                <a:latin typeface="Arial" pitchFamily="34" charset="0"/>
                <a:cs typeface="Arial" pitchFamily="34" charset="0"/>
              </a:rPr>
              <a:t>συχνή τη μετάλλαξη στο </a:t>
            </a:r>
            <a:r>
              <a:rPr lang="el-GR" dirty="0">
                <a:latin typeface="Arial" pitchFamily="34" charset="0"/>
                <a:cs typeface="Arial" pitchFamily="34" charset="0"/>
              </a:rPr>
              <a:t>Ν34S</a:t>
            </a:r>
          </a:p>
          <a:p>
            <a:pPr>
              <a:buFont typeface="Wingdings" panose="05000000000000000000" pitchFamily="2" charset="2"/>
              <a:buChar char="ü"/>
            </a:pPr>
            <a:r>
              <a:rPr lang="el-GR" dirty="0" smtClean="0">
                <a:latin typeface="Arial" pitchFamily="34" charset="0"/>
                <a:cs typeface="Arial" pitchFamily="34" charset="0"/>
              </a:rPr>
              <a:t>Ο </a:t>
            </a:r>
            <a:r>
              <a:rPr lang="en-US" dirty="0" smtClean="0">
                <a:latin typeface="Arial" pitchFamily="34" charset="0"/>
                <a:cs typeface="Arial" pitchFamily="34" charset="0"/>
              </a:rPr>
              <a:t>SPINK1 </a:t>
            </a:r>
            <a:r>
              <a:rPr lang="el-GR" dirty="0" smtClean="0">
                <a:latin typeface="Arial" pitchFamily="34" charset="0"/>
                <a:cs typeface="Arial" pitchFamily="34" charset="0"/>
              </a:rPr>
              <a:t>αποτελεί αναστολέα πρώιμης ενεργοποίησης της θρυψίνης</a:t>
            </a:r>
            <a:endParaRPr lang="el-GR" dirty="0">
              <a:latin typeface="Arial" pitchFamily="34" charset="0"/>
              <a:cs typeface="Arial" pitchFamily="34" charset="0"/>
            </a:endParaRPr>
          </a:p>
          <a:p>
            <a:pPr>
              <a:buFont typeface="Wingdings" panose="05000000000000000000" pitchFamily="2" charset="2"/>
              <a:buChar char="ü"/>
            </a:pPr>
            <a:r>
              <a:rPr lang="el-GR" dirty="0" smtClean="0">
                <a:latin typeface="Arial" pitchFamily="34" charset="0"/>
                <a:cs typeface="Arial" pitchFamily="34" charset="0"/>
              </a:rPr>
              <a:t>Ανευρίσκεται </a:t>
            </a:r>
            <a:r>
              <a:rPr lang="el-GR" dirty="0">
                <a:latin typeface="Arial" pitchFamily="34" charset="0"/>
                <a:cs typeface="Arial" pitchFamily="34" charset="0"/>
              </a:rPr>
              <a:t>στο 1-3% του γενικού πληθυσμού </a:t>
            </a:r>
            <a:endParaRPr lang="el-GR" dirty="0" smtClean="0">
              <a:latin typeface="Arial" pitchFamily="34" charset="0"/>
              <a:cs typeface="Arial" pitchFamily="34" charset="0"/>
            </a:endParaRPr>
          </a:p>
          <a:p>
            <a:pPr>
              <a:buFont typeface="Wingdings" panose="05000000000000000000" pitchFamily="2" charset="2"/>
              <a:buChar char="ü"/>
            </a:pPr>
            <a:r>
              <a:rPr lang="el-GR" dirty="0">
                <a:latin typeface="Arial" pitchFamily="34" charset="0"/>
                <a:cs typeface="Arial" pitchFamily="34" charset="0"/>
              </a:rPr>
              <a:t>Σ</a:t>
            </a:r>
            <a:r>
              <a:rPr lang="el-GR" dirty="0" smtClean="0">
                <a:latin typeface="Arial" pitchFamily="34" charset="0"/>
                <a:cs typeface="Arial" pitchFamily="34" charset="0"/>
              </a:rPr>
              <a:t>ε παιδιά </a:t>
            </a:r>
            <a:r>
              <a:rPr lang="el-GR" dirty="0">
                <a:latin typeface="Arial" pitchFamily="34" charset="0"/>
                <a:cs typeface="Arial" pitchFamily="34" charset="0"/>
              </a:rPr>
              <a:t>με υποτροπιάζουσα παγκρεατίτιδα το ποσοστό αυτό </a:t>
            </a:r>
            <a:r>
              <a:rPr lang="el-GR" b="1" dirty="0" smtClean="0">
                <a:solidFill>
                  <a:srgbClr val="C00000"/>
                </a:solidFill>
                <a:latin typeface="Arial" pitchFamily="34" charset="0"/>
                <a:cs typeface="Arial" pitchFamily="34" charset="0"/>
              </a:rPr>
              <a:t>προσεγγίζει </a:t>
            </a:r>
            <a:r>
              <a:rPr lang="el-GR" b="1" dirty="0">
                <a:solidFill>
                  <a:srgbClr val="C00000"/>
                </a:solidFill>
                <a:latin typeface="Arial" pitchFamily="34" charset="0"/>
                <a:cs typeface="Arial" pitchFamily="34" charset="0"/>
              </a:rPr>
              <a:t>το 25</a:t>
            </a:r>
            <a:r>
              <a:rPr lang="el-GR" b="1" dirty="0" smtClean="0">
                <a:solidFill>
                  <a:srgbClr val="C00000"/>
                </a:solidFill>
                <a:latin typeface="Arial" pitchFamily="34" charset="0"/>
                <a:cs typeface="Arial" pitchFamily="34" charset="0"/>
              </a:rPr>
              <a:t>%</a:t>
            </a:r>
            <a:r>
              <a:rPr lang="el-GR" dirty="0" smtClean="0">
                <a:latin typeface="Arial" pitchFamily="34" charset="0"/>
                <a:cs typeface="Arial" pitchFamily="34" charset="0"/>
              </a:rPr>
              <a:t>!</a:t>
            </a:r>
            <a:r>
              <a:rPr lang="el-GR" u="sng" dirty="0" smtClean="0">
                <a:solidFill>
                  <a:srgbClr val="C00000"/>
                </a:solidFill>
                <a:latin typeface="Arial" pitchFamily="34" charset="0"/>
                <a:cs typeface="Arial" pitchFamily="34" charset="0"/>
              </a:rPr>
              <a:t>   </a:t>
            </a:r>
            <a:endParaRPr lang="el-GR" u="sng" dirty="0">
              <a:solidFill>
                <a:srgbClr val="C00000"/>
              </a:solidFill>
              <a:latin typeface="Arial" pitchFamily="34" charset="0"/>
              <a:cs typeface="Arial" pitchFamily="34" charset="0"/>
            </a:endParaRPr>
          </a:p>
          <a:p>
            <a:pPr>
              <a:buFont typeface="Wingdings" panose="05000000000000000000" pitchFamily="2" charset="2"/>
              <a:buChar char="ü"/>
            </a:pPr>
            <a:r>
              <a:rPr lang="el-GR" dirty="0" smtClean="0">
                <a:latin typeface="Arial" pitchFamily="34" charset="0"/>
                <a:cs typeface="Arial" pitchFamily="34" charset="0"/>
              </a:rPr>
              <a:t>Σε </a:t>
            </a:r>
            <a:r>
              <a:rPr lang="el-GR" dirty="0">
                <a:solidFill>
                  <a:srgbClr val="C00000"/>
                </a:solidFill>
                <a:latin typeface="Arial" pitchFamily="34" charset="0"/>
                <a:cs typeface="Arial" pitchFamily="34" charset="0"/>
              </a:rPr>
              <a:t>συνδυασμό με άλλους παράγοντες </a:t>
            </a:r>
            <a:r>
              <a:rPr lang="el-GR" dirty="0">
                <a:latin typeface="Arial" pitchFamily="34" charset="0"/>
                <a:cs typeface="Arial" pitchFamily="34" charset="0"/>
              </a:rPr>
              <a:t>(</a:t>
            </a:r>
            <a:r>
              <a:rPr lang="el-GR" dirty="0" smtClean="0">
                <a:latin typeface="Arial" pitchFamily="34" charset="0"/>
                <a:cs typeface="Arial" pitchFamily="34" charset="0"/>
              </a:rPr>
              <a:t>περιβαλλοντικούς, συστηματικά νοσήματα, μεταλλάξεις </a:t>
            </a:r>
            <a:r>
              <a:rPr lang="el-GR" dirty="0">
                <a:latin typeface="Arial" pitchFamily="34" charset="0"/>
                <a:cs typeface="Arial" pitchFamily="34" charset="0"/>
              </a:rPr>
              <a:t>σε άλλα γονίδια</a:t>
            </a:r>
            <a:r>
              <a:rPr lang="el-GR" dirty="0" smtClean="0">
                <a:latin typeface="Arial" pitchFamily="34" charset="0"/>
                <a:cs typeface="Arial" pitchFamily="34" charset="0"/>
              </a:rPr>
              <a:t>) </a:t>
            </a:r>
            <a:r>
              <a:rPr lang="el-GR" dirty="0" smtClean="0">
                <a:solidFill>
                  <a:srgbClr val="C00000"/>
                </a:solidFill>
                <a:latin typeface="Arial" pitchFamily="34" charset="0"/>
                <a:cs typeface="Arial" pitchFamily="34" charset="0"/>
              </a:rPr>
              <a:t>προδιαθέτει</a:t>
            </a:r>
            <a:r>
              <a:rPr lang="en-US" dirty="0" smtClean="0">
                <a:latin typeface="Arial" pitchFamily="34" charset="0"/>
                <a:cs typeface="Arial" pitchFamily="34" charset="0"/>
              </a:rPr>
              <a:t> </a:t>
            </a:r>
            <a:r>
              <a:rPr lang="el-GR" dirty="0" smtClean="0">
                <a:latin typeface="Arial" pitchFamily="34" charset="0"/>
                <a:cs typeface="Arial" pitchFamily="34" charset="0"/>
              </a:rPr>
              <a:t>και </a:t>
            </a:r>
            <a:r>
              <a:rPr lang="el-GR" dirty="0" smtClean="0">
                <a:solidFill>
                  <a:srgbClr val="C00000"/>
                </a:solidFill>
                <a:latin typeface="Arial" pitchFamily="34" charset="0"/>
                <a:cs typeface="Arial" pitchFamily="34" charset="0"/>
              </a:rPr>
              <a:t>τροποποιεί</a:t>
            </a:r>
            <a:r>
              <a:rPr lang="el-GR" dirty="0" smtClean="0">
                <a:latin typeface="Arial" pitchFamily="34" charset="0"/>
                <a:cs typeface="Arial" pitchFamily="34" charset="0"/>
              </a:rPr>
              <a:t> τη </a:t>
            </a:r>
            <a:r>
              <a:rPr lang="el-GR" dirty="0">
                <a:latin typeface="Arial" pitchFamily="34" charset="0"/>
                <a:cs typeface="Arial" pitchFamily="34" charset="0"/>
              </a:rPr>
              <a:t>φλεγμονή του παγκρέατος </a:t>
            </a:r>
            <a:endParaRPr lang="el-GR" dirty="0" smtClean="0">
              <a:latin typeface="Arial" pitchFamily="34" charset="0"/>
              <a:cs typeface="Arial" pitchFamily="34" charset="0"/>
            </a:endParaRPr>
          </a:p>
          <a:p>
            <a:pPr lvl="0">
              <a:buFont typeface="Wingdings" panose="05000000000000000000" pitchFamily="2" charset="2"/>
              <a:buChar char="ü"/>
            </a:pPr>
            <a:endParaRPr lang="el-GR" dirty="0"/>
          </a:p>
        </p:txBody>
      </p:sp>
    </p:spTree>
    <p:extLst>
      <p:ext uri="{BB962C8B-B14F-4D97-AF65-F5344CB8AC3E}">
        <p14:creationId xmlns="" xmlns:p14="http://schemas.microsoft.com/office/powerpoint/2010/main" val="13880922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332510" y="4351338"/>
            <a:ext cx="11720944" cy="1856944"/>
          </a:xfrm>
        </p:spPr>
        <p:txBody>
          <a:bodyPr>
            <a:normAutofit fontScale="90000"/>
          </a:bodyPr>
          <a:lstStyle/>
          <a:p>
            <a:pPr algn="ctr"/>
            <a:r>
              <a:rPr lang="el-GR" sz="3200" dirty="0" smtClean="0">
                <a:latin typeface="Arial" pitchFamily="34" charset="0"/>
                <a:cs typeface="Arial" pitchFamily="34" charset="0"/>
              </a:rPr>
              <a:t>Αποδεικνύεται η </a:t>
            </a:r>
            <a:r>
              <a:rPr lang="el-GR" sz="3200" dirty="0" smtClean="0">
                <a:solidFill>
                  <a:srgbClr val="C00000"/>
                </a:solidFill>
                <a:latin typeface="Arial" pitchFamily="34" charset="0"/>
                <a:cs typeface="Arial" pitchFamily="34" charset="0"/>
              </a:rPr>
              <a:t>συνέργεια</a:t>
            </a:r>
            <a:r>
              <a:rPr lang="el-GR" sz="3200" dirty="0" smtClean="0">
                <a:solidFill>
                  <a:srgbClr val="FF0000"/>
                </a:solidFill>
                <a:latin typeface="Arial" pitchFamily="34" charset="0"/>
                <a:cs typeface="Arial" pitchFamily="34" charset="0"/>
              </a:rPr>
              <a:t> </a:t>
            </a:r>
            <a:r>
              <a:rPr lang="el-GR" sz="3200" dirty="0" smtClean="0">
                <a:latin typeface="Arial" pitchFamily="34" charset="0"/>
                <a:cs typeface="Arial" pitchFamily="34" charset="0"/>
              </a:rPr>
              <a:t>της ανατομικής ανωμαλίας (</a:t>
            </a:r>
            <a:r>
              <a:rPr lang="el-GR" sz="3200" dirty="0" smtClean="0">
                <a:solidFill>
                  <a:srgbClr val="C00000"/>
                </a:solidFill>
                <a:latin typeface="Arial" pitchFamily="34" charset="0"/>
                <a:cs typeface="Arial" pitchFamily="34" charset="0"/>
              </a:rPr>
              <a:t>δισχιδές</a:t>
            </a:r>
            <a:r>
              <a:rPr lang="el-GR" sz="3200" dirty="0" smtClean="0">
                <a:solidFill>
                  <a:srgbClr val="FF0000"/>
                </a:solidFill>
                <a:latin typeface="Arial" pitchFamily="34" charset="0"/>
                <a:cs typeface="Arial" pitchFamily="34" charset="0"/>
              </a:rPr>
              <a:t> </a:t>
            </a:r>
            <a:r>
              <a:rPr lang="el-GR" sz="3200" dirty="0" smtClean="0">
                <a:solidFill>
                  <a:srgbClr val="C00000"/>
                </a:solidFill>
                <a:latin typeface="Arial" pitchFamily="34" charset="0"/>
                <a:cs typeface="Arial" pitchFamily="34" charset="0"/>
              </a:rPr>
              <a:t>πάγκρεας</a:t>
            </a:r>
            <a:r>
              <a:rPr lang="el-GR" sz="3200" dirty="0" smtClean="0">
                <a:latin typeface="Arial" pitchFamily="34" charset="0"/>
                <a:cs typeface="Arial" pitchFamily="34" charset="0"/>
              </a:rPr>
              <a:t>) και της </a:t>
            </a:r>
            <a:r>
              <a:rPr lang="el-GR" sz="3200" dirty="0" smtClean="0">
                <a:solidFill>
                  <a:srgbClr val="C00000"/>
                </a:solidFill>
                <a:latin typeface="Arial" pitchFamily="34" charset="0"/>
                <a:cs typeface="Arial" pitchFamily="34" charset="0"/>
              </a:rPr>
              <a:t>γονιδιακής μετάλλαξης </a:t>
            </a:r>
            <a:r>
              <a:rPr lang="el-GR" sz="3200" dirty="0" smtClean="0">
                <a:latin typeface="Arial" pitchFamily="34" charset="0"/>
                <a:cs typeface="Arial" pitchFamily="34" charset="0"/>
              </a:rPr>
              <a:t>στην ανάπτυξη </a:t>
            </a:r>
            <a:r>
              <a:rPr lang="el-GR" sz="3200" b="1" dirty="0" smtClean="0">
                <a:solidFill>
                  <a:srgbClr val="C00000"/>
                </a:solidFill>
                <a:latin typeface="Arial" pitchFamily="34" charset="0"/>
                <a:cs typeface="Arial" pitchFamily="34" charset="0"/>
              </a:rPr>
              <a:t>οξείας</a:t>
            </a:r>
            <a:r>
              <a:rPr lang="el-GR" sz="3200" b="1" dirty="0" smtClean="0">
                <a:solidFill>
                  <a:srgbClr val="FF0000"/>
                </a:solidFill>
                <a:latin typeface="Arial" pitchFamily="34" charset="0"/>
                <a:cs typeface="Arial" pitchFamily="34" charset="0"/>
              </a:rPr>
              <a:t> </a:t>
            </a:r>
            <a:r>
              <a:rPr lang="el-GR" sz="3200" b="1" dirty="0" smtClean="0">
                <a:solidFill>
                  <a:srgbClr val="C00000"/>
                </a:solidFill>
                <a:latin typeface="Arial" pitchFamily="34" charset="0"/>
                <a:cs typeface="Arial" pitchFamily="34" charset="0"/>
              </a:rPr>
              <a:t>υποτροπιάζουσας και χρόνιας παγκρεατίτιδας</a:t>
            </a:r>
            <a:r>
              <a:rPr lang="el-GR" sz="3200" dirty="0" smtClean="0">
                <a:latin typeface="Arial" pitchFamily="34" charset="0"/>
                <a:cs typeface="Arial" pitchFamily="34" charset="0"/>
              </a:rPr>
              <a:t/>
            </a:r>
            <a:br>
              <a:rPr lang="el-GR" sz="3200" dirty="0" smtClean="0">
                <a:latin typeface="Arial" pitchFamily="34" charset="0"/>
                <a:cs typeface="Arial" pitchFamily="34" charset="0"/>
              </a:rPr>
            </a:br>
            <a:r>
              <a:rPr lang="el-GR" sz="3200" dirty="0" smtClean="0">
                <a:latin typeface="Arial" pitchFamily="34" charset="0"/>
                <a:cs typeface="Arial" pitchFamily="34" charset="0"/>
              </a:rPr>
              <a:t>*εξαίρεση αποτελεί ο </a:t>
            </a:r>
            <a:r>
              <a:rPr lang="en-US" sz="3200" dirty="0" smtClean="0">
                <a:latin typeface="Arial" pitchFamily="34" charset="0"/>
                <a:cs typeface="Arial" pitchFamily="34" charset="0"/>
              </a:rPr>
              <a:t>PRSS1</a:t>
            </a:r>
            <a:endParaRPr lang="el-GR" sz="3200" dirty="0">
              <a:latin typeface="Arial" pitchFamily="34" charset="0"/>
              <a:cs typeface="Arial" pitchFamily="34" charset="0"/>
            </a:endParaRPr>
          </a:p>
        </p:txBody>
      </p:sp>
      <p:graphicFrame>
        <p:nvGraphicFramePr>
          <p:cNvPr id="6" name="Θέση περιεχομένου 5"/>
          <p:cNvGraphicFramePr>
            <a:graphicFrameLocks noGrp="1"/>
          </p:cNvGraphicFramePr>
          <p:nvPr>
            <p:ph idx="1"/>
            <p:extLst>
              <p:ext uri="{D42A27DB-BD31-4B8C-83A1-F6EECF244321}">
                <p14:modId xmlns="" xmlns:p14="http://schemas.microsoft.com/office/powerpoint/2010/main" val="3431572154"/>
              </p:ext>
            </p:extLst>
          </p:nvPr>
        </p:nvGraphicFramePr>
        <p:xfrm>
          <a:off x="838200" y="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Ορθογώνιο 1"/>
          <p:cNvSpPr/>
          <p:nvPr/>
        </p:nvSpPr>
        <p:spPr>
          <a:xfrm>
            <a:off x="7354900" y="6299200"/>
            <a:ext cx="9674199" cy="338554"/>
          </a:xfrm>
          <a:prstGeom prst="rect">
            <a:avLst/>
          </a:prstGeom>
        </p:spPr>
        <p:txBody>
          <a:bodyPr wrap="square">
            <a:spAutoFit/>
          </a:bodyPr>
          <a:lstStyle/>
          <a:p>
            <a:r>
              <a:rPr lang="en-US" sz="1600" dirty="0" smtClean="0">
                <a:latin typeface="Arial" pitchFamily="34" charset="0"/>
                <a:cs typeface="Arial" pitchFamily="34" charset="0"/>
              </a:rPr>
              <a:t>Kumar et al, (2016) </a:t>
            </a:r>
            <a:r>
              <a:rPr lang="en-US" sz="1600" i="1" dirty="0" smtClean="0">
                <a:latin typeface="Arial" pitchFamily="34" charset="0"/>
                <a:cs typeface="Arial" pitchFamily="34" charset="0"/>
              </a:rPr>
              <a:t>JAMA Pediatrics</a:t>
            </a:r>
            <a:r>
              <a:rPr lang="en-US" sz="1600" dirty="0" smtClean="0">
                <a:latin typeface="Arial" pitchFamily="34" charset="0"/>
                <a:cs typeface="Arial" pitchFamily="34" charset="0"/>
              </a:rPr>
              <a:t>, 170 (60). </a:t>
            </a:r>
            <a:endParaRPr lang="el-GR" sz="1600" dirty="0">
              <a:latin typeface="Arial" pitchFamily="34" charset="0"/>
              <a:cs typeface="Arial" pitchFamily="34" charset="0"/>
            </a:endParaRPr>
          </a:p>
        </p:txBody>
      </p:sp>
    </p:spTree>
    <p:extLst>
      <p:ext uri="{BB962C8B-B14F-4D97-AF65-F5344CB8AC3E}">
        <p14:creationId xmlns="" xmlns:p14="http://schemas.microsoft.com/office/powerpoint/2010/main" val="1255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5">
            <a:extLst>
              <a:ext uri="{FF2B5EF4-FFF2-40B4-BE49-F238E27FC236}">
                <a16:creationId xmlns="" xmlns:a16="http://schemas.microsoft.com/office/drawing/2014/main" id="{00000000-0000-0000-0000-000000000000}"/>
              </a:ext>
            </a:extLst>
          </p:cNvPr>
          <p:cNvPicPr>
            <a:picLocks noChangeAspect="1"/>
          </p:cNvPicPr>
          <p:nvPr/>
        </p:nvPicPr>
        <p:blipFill>
          <a:blip r:embed="rId2" cstate="print"/>
          <a:srcRect b="-2648"/>
          <a:stretch>
            <a:fillRect/>
          </a:stretch>
        </p:blipFill>
        <p:spPr>
          <a:xfrm>
            <a:off x="5483008" y="2723474"/>
            <a:ext cx="3809039" cy="3909917"/>
          </a:xfrm>
          <a:prstGeom prst="rect">
            <a:avLst/>
          </a:prstGeom>
          <a:noFill/>
          <a:ln cap="flat">
            <a:noFill/>
          </a:ln>
          <a:effectLst/>
        </p:spPr>
      </p:pic>
      <p:pic>
        <p:nvPicPr>
          <p:cNvPr id="6" name="Εικόνα 8">
            <a:extLst>
              <a:ext uri="{FF2B5EF4-FFF2-40B4-BE49-F238E27FC236}">
                <a16:creationId xmlns="" xmlns:a16="http://schemas.microsoft.com/office/drawing/2014/main" id="{00000000-0000-0000-0000-000000000000}"/>
              </a:ext>
            </a:extLst>
          </p:cNvPr>
          <p:cNvPicPr>
            <a:picLocks noChangeAspect="1"/>
          </p:cNvPicPr>
          <p:nvPr/>
        </p:nvPicPr>
        <p:blipFill>
          <a:blip r:embed="rId3" cstate="print"/>
          <a:stretch>
            <a:fillRect/>
          </a:stretch>
        </p:blipFill>
        <p:spPr>
          <a:xfrm>
            <a:off x="4857148" y="2386226"/>
            <a:ext cx="4856723" cy="3642544"/>
          </a:xfrm>
          <a:prstGeom prst="rect">
            <a:avLst/>
          </a:prstGeom>
          <a:noFill/>
          <a:ln cap="flat">
            <a:noFill/>
          </a:ln>
        </p:spPr>
      </p:pic>
      <p:sp>
        <p:nvSpPr>
          <p:cNvPr id="5" name="Τίτλος 7"/>
          <p:cNvSpPr txBox="1">
            <a:spLocks noGrp="1"/>
          </p:cNvSpPr>
          <p:nvPr>
            <p:ph type="title" idx="4294967295"/>
          </p:nvPr>
        </p:nvSpPr>
        <p:spPr>
          <a:xfrm>
            <a:off x="584200" y="653288"/>
            <a:ext cx="10972800" cy="756412"/>
          </a:xfrm>
        </p:spPr>
        <p:txBody>
          <a:bodyPr>
            <a:normAutofit fontScale="90000"/>
          </a:bodyPr>
          <a:lstStyle/>
          <a:p>
            <a:pPr lvl="0" algn="ctr"/>
            <a:r>
              <a:rPr lang="el-GR" dirty="0">
                <a:latin typeface="Arial" pitchFamily="34" charset="0"/>
                <a:cs typeface="Arial" pitchFamily="34" charset="0"/>
              </a:rPr>
              <a:t>Κλινική εικόνα</a:t>
            </a:r>
          </a:p>
        </p:txBody>
      </p:sp>
      <p:sp>
        <p:nvSpPr>
          <p:cNvPr id="8" name="7 - Θέση κειμένου"/>
          <p:cNvSpPr>
            <a:spLocks noGrp="1"/>
          </p:cNvSpPr>
          <p:nvPr>
            <p:ph type="body" idx="4294967295"/>
          </p:nvPr>
        </p:nvSpPr>
        <p:spPr>
          <a:xfrm>
            <a:off x="558800" y="1350515"/>
            <a:ext cx="3365500" cy="414785"/>
          </a:xfrm>
        </p:spPr>
        <p:txBody>
          <a:bodyPr>
            <a:normAutofit fontScale="25000" lnSpcReduction="20000"/>
          </a:bodyPr>
          <a:lstStyle/>
          <a:p>
            <a:r>
              <a:rPr lang="el-GR" sz="8000" dirty="0" smtClean="0">
                <a:latin typeface="Arial" pitchFamily="34" charset="0"/>
                <a:cs typeface="Arial" pitchFamily="34" charset="0"/>
              </a:rPr>
              <a:t>Κοιλιακό άλγος (80-90%)</a:t>
            </a:r>
          </a:p>
          <a:p>
            <a:endParaRPr lang="el-GR" sz="3800" dirty="0" smtClean="0">
              <a:latin typeface="+mj-lt"/>
            </a:endParaRPr>
          </a:p>
          <a:p>
            <a:endParaRPr lang="el-GR" dirty="0" smtClean="0">
              <a:latin typeface="+mj-lt"/>
            </a:endParaRPr>
          </a:p>
        </p:txBody>
      </p:sp>
      <p:pic>
        <p:nvPicPr>
          <p:cNvPr id="29698" name="Picture 2" descr="http://next4u.ru/wp-content/uploads/2017/07/Foto-3-2-768x512.jpg"/>
          <p:cNvPicPr>
            <a:picLocks noChangeAspect="1" noChangeArrowheads="1"/>
          </p:cNvPicPr>
          <p:nvPr/>
        </p:nvPicPr>
        <p:blipFill>
          <a:blip r:embed="rId4" cstate="print"/>
          <a:srcRect l="38945"/>
          <a:stretch>
            <a:fillRect/>
          </a:stretch>
        </p:blipFill>
        <p:spPr bwMode="auto">
          <a:xfrm>
            <a:off x="5449390" y="1617955"/>
            <a:ext cx="3331027" cy="3637170"/>
          </a:xfrm>
          <a:prstGeom prst="rect">
            <a:avLst/>
          </a:prstGeom>
          <a:noFill/>
        </p:spPr>
      </p:pic>
      <p:pic>
        <p:nvPicPr>
          <p:cNvPr id="29700" name="Picture 4" descr="https://cdn2.momjunction.com/wp-content/uploads/2016/01/Vomiting-In-Children-Why-Is-It-Caused-And-How-To-Stop-It1.jpg"/>
          <p:cNvPicPr>
            <a:picLocks noChangeAspect="1" noChangeArrowheads="1"/>
          </p:cNvPicPr>
          <p:nvPr/>
        </p:nvPicPr>
        <p:blipFill>
          <a:blip r:embed="rId5" cstate="print"/>
          <a:srcRect/>
          <a:stretch>
            <a:fillRect/>
          </a:stretch>
        </p:blipFill>
        <p:spPr bwMode="auto">
          <a:xfrm>
            <a:off x="7102111" y="2378739"/>
            <a:ext cx="3946163" cy="2630775"/>
          </a:xfrm>
          <a:prstGeom prst="rect">
            <a:avLst/>
          </a:prstGeom>
          <a:noFill/>
        </p:spPr>
      </p:pic>
      <p:pic>
        <p:nvPicPr>
          <p:cNvPr id="29702" name="Picture 6" descr="https://ep.bmj.com/content/edpract/102/3/166/F1.large.jpg"/>
          <p:cNvPicPr>
            <a:picLocks noChangeAspect="1" noChangeArrowheads="1"/>
          </p:cNvPicPr>
          <p:nvPr/>
        </p:nvPicPr>
        <p:blipFill>
          <a:blip r:embed="rId6" cstate="print"/>
          <a:srcRect/>
          <a:stretch>
            <a:fillRect/>
          </a:stretch>
        </p:blipFill>
        <p:spPr bwMode="auto">
          <a:xfrm>
            <a:off x="7070998" y="3311298"/>
            <a:ext cx="4122894" cy="3127602"/>
          </a:xfrm>
          <a:prstGeom prst="rect">
            <a:avLst/>
          </a:prstGeom>
          <a:noFill/>
        </p:spPr>
      </p:pic>
      <p:sp>
        <p:nvSpPr>
          <p:cNvPr id="13" name="7 - Θέση κειμένου"/>
          <p:cNvSpPr txBox="1">
            <a:spLocks/>
          </p:cNvSpPr>
          <p:nvPr/>
        </p:nvSpPr>
        <p:spPr>
          <a:xfrm>
            <a:off x="6445393" y="2957610"/>
            <a:ext cx="3257407" cy="2003858"/>
          </a:xfrm>
          <a:prstGeom prst="rect">
            <a:avLst/>
          </a:prstGeom>
          <a:ln w="57150">
            <a:solidFill>
              <a:srgbClr val="C00000"/>
            </a:solidFill>
          </a:ln>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0000"/>
              <a:tabLst/>
              <a:defRPr/>
            </a:pPr>
            <a:r>
              <a:rPr lang="el-GR" sz="2100" dirty="0" smtClean="0">
                <a:latin typeface="Arial" pitchFamily="34" charset="0"/>
                <a:cs typeface="Arial" pitchFamily="34" charset="0"/>
              </a:rPr>
              <a:t>Βρέφη και μικρά παιδιά:</a:t>
            </a:r>
          </a:p>
          <a:p>
            <a:pPr marL="274320" marR="0" lvl="0" indent="-274320" algn="l" defTabSz="914400" rtl="0" eaLnBrk="1" fontAlgn="auto" latinLnBrk="0" hangingPunct="1">
              <a:lnSpc>
                <a:spcPct val="100000"/>
              </a:lnSpc>
              <a:spcBef>
                <a:spcPct val="20000"/>
              </a:spcBef>
              <a:spcAft>
                <a:spcPts val="0"/>
              </a:spcAft>
              <a:buClr>
                <a:schemeClr val="accent3"/>
              </a:buClr>
              <a:buSzPct val="90000"/>
              <a:buFont typeface="Arial" pitchFamily="34" charset="0"/>
              <a:buChar char="•"/>
              <a:tabLst/>
              <a:defRPr/>
            </a:pPr>
            <a:r>
              <a:rPr kumimoji="0" lang="el-GR" sz="2100" b="0" i="0" u="none" strike="noStrike" kern="1200" cap="none" spc="0" normalizeH="0" baseline="0" noProof="0" dirty="0" smtClean="0">
                <a:ln>
                  <a:noFill/>
                </a:ln>
                <a:solidFill>
                  <a:schemeClr val="tx1"/>
                </a:solidFill>
                <a:effectLst/>
                <a:uLnTx/>
                <a:uFillTx/>
                <a:latin typeface="Arial" pitchFamily="34" charset="0"/>
                <a:cs typeface="Arial" pitchFamily="34" charset="0"/>
              </a:rPr>
              <a:t>Ευερεθιστότητα</a:t>
            </a:r>
          </a:p>
          <a:p>
            <a:pPr marL="274320" marR="0" lvl="0" indent="-274320" algn="l" defTabSz="914400" rtl="0" eaLnBrk="1" fontAlgn="auto" latinLnBrk="0" hangingPunct="1">
              <a:lnSpc>
                <a:spcPct val="100000"/>
              </a:lnSpc>
              <a:spcBef>
                <a:spcPct val="20000"/>
              </a:spcBef>
              <a:spcAft>
                <a:spcPts val="0"/>
              </a:spcAft>
              <a:buClr>
                <a:schemeClr val="accent3"/>
              </a:buClr>
              <a:buSzPct val="90000"/>
              <a:buFont typeface="Arial" pitchFamily="34" charset="0"/>
              <a:buChar char="•"/>
              <a:tabLst/>
              <a:defRPr/>
            </a:pPr>
            <a:r>
              <a:rPr lang="el-GR" sz="2100" noProof="0" dirty="0" smtClean="0">
                <a:latin typeface="Arial" pitchFamily="34" charset="0"/>
                <a:cs typeface="Arial" pitchFamily="34" charset="0"/>
              </a:rPr>
              <a:t>Μετεωρισμός</a:t>
            </a:r>
          </a:p>
          <a:p>
            <a:pPr marL="274320" marR="0" lvl="0" indent="-274320" algn="l" defTabSz="914400" rtl="0" eaLnBrk="1" fontAlgn="auto" latinLnBrk="0" hangingPunct="1">
              <a:lnSpc>
                <a:spcPct val="100000"/>
              </a:lnSpc>
              <a:spcBef>
                <a:spcPct val="20000"/>
              </a:spcBef>
              <a:spcAft>
                <a:spcPts val="0"/>
              </a:spcAft>
              <a:buClr>
                <a:schemeClr val="accent3"/>
              </a:buClr>
              <a:buSzPct val="90000"/>
              <a:buFont typeface="Arial" pitchFamily="34" charset="0"/>
              <a:buChar char="•"/>
              <a:tabLst/>
              <a:defRPr/>
            </a:pPr>
            <a:r>
              <a:rPr kumimoji="0" lang="el-GR" sz="2100" b="0" i="0" u="none" strike="noStrike" kern="1200" cap="none" spc="0" normalizeH="0" baseline="0" dirty="0" smtClean="0">
                <a:ln>
                  <a:noFill/>
                </a:ln>
                <a:solidFill>
                  <a:schemeClr val="tx1"/>
                </a:solidFill>
                <a:effectLst/>
                <a:uLnTx/>
                <a:uFillTx/>
                <a:latin typeface="Arial" pitchFamily="34" charset="0"/>
                <a:cs typeface="Arial" pitchFamily="34" charset="0"/>
              </a:rPr>
              <a:t>Έμετος</a:t>
            </a:r>
            <a:endParaRPr kumimoji="0" lang="el-GR" sz="21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12" name="7 - Θέση κειμένου"/>
          <p:cNvSpPr>
            <a:spLocks noGrp="1"/>
          </p:cNvSpPr>
          <p:nvPr>
            <p:ph type="body" idx="4294967295"/>
          </p:nvPr>
        </p:nvSpPr>
        <p:spPr>
          <a:xfrm>
            <a:off x="546061" y="2768600"/>
            <a:ext cx="3505239" cy="2197100"/>
          </a:xfrm>
        </p:spPr>
        <p:txBody>
          <a:bodyPr>
            <a:normAutofit fontScale="55000" lnSpcReduction="20000"/>
          </a:bodyPr>
          <a:lstStyle/>
          <a:p>
            <a:pPr>
              <a:buNone/>
            </a:pPr>
            <a:endParaRPr lang="el-GR" sz="3800" dirty="0" smtClean="0">
              <a:latin typeface="+mj-lt"/>
            </a:endParaRPr>
          </a:p>
          <a:p>
            <a:r>
              <a:rPr lang="el-GR" sz="3800" dirty="0" smtClean="0">
                <a:latin typeface="Arial" pitchFamily="34" charset="0"/>
                <a:cs typeface="Arial" pitchFamily="34" charset="0"/>
              </a:rPr>
              <a:t>Ίκτερος</a:t>
            </a:r>
          </a:p>
          <a:p>
            <a:r>
              <a:rPr lang="el-GR" sz="3800" dirty="0" smtClean="0">
                <a:latin typeface="Arial" pitchFamily="34" charset="0"/>
                <a:cs typeface="Arial" pitchFamily="34" charset="0"/>
              </a:rPr>
              <a:t>Ασκίτης </a:t>
            </a:r>
          </a:p>
          <a:p>
            <a:r>
              <a:rPr lang="el-GR" sz="3800" dirty="0" smtClean="0">
                <a:latin typeface="Arial" pitchFamily="34" charset="0"/>
                <a:cs typeface="Arial" pitchFamily="34" charset="0"/>
              </a:rPr>
              <a:t>Πλευριτική συλλογή</a:t>
            </a:r>
          </a:p>
          <a:p>
            <a:r>
              <a:rPr lang="el-GR" sz="3800" dirty="0" smtClean="0">
                <a:latin typeface="Arial" pitchFamily="34" charset="0"/>
                <a:cs typeface="Arial" pitchFamily="34" charset="0"/>
              </a:rPr>
              <a:t>Ανορεξία</a:t>
            </a:r>
          </a:p>
          <a:p>
            <a:r>
              <a:rPr lang="el-GR" sz="3800" dirty="0" smtClean="0">
                <a:latin typeface="Arial" pitchFamily="34" charset="0"/>
                <a:cs typeface="Arial" pitchFamily="34" charset="0"/>
              </a:rPr>
              <a:t>Απώλεια βάρους</a:t>
            </a:r>
          </a:p>
          <a:p>
            <a:endParaRPr lang="el-GR" dirty="0" smtClean="0">
              <a:latin typeface="+mj-lt"/>
            </a:endParaRPr>
          </a:p>
        </p:txBody>
      </p:sp>
      <p:sp>
        <p:nvSpPr>
          <p:cNvPr id="14" name="7 - Θέση κειμένου"/>
          <p:cNvSpPr>
            <a:spLocks noGrp="1"/>
          </p:cNvSpPr>
          <p:nvPr>
            <p:ph type="body" idx="4294967295"/>
          </p:nvPr>
        </p:nvSpPr>
        <p:spPr>
          <a:xfrm>
            <a:off x="558800" y="4724400"/>
            <a:ext cx="4673600" cy="1841500"/>
          </a:xfrm>
        </p:spPr>
        <p:txBody>
          <a:bodyPr>
            <a:normAutofit fontScale="55000" lnSpcReduction="20000"/>
          </a:bodyPr>
          <a:lstStyle/>
          <a:p>
            <a:pPr>
              <a:buNone/>
            </a:pPr>
            <a:endParaRPr lang="el-GR" sz="3800" dirty="0" smtClean="0">
              <a:latin typeface="Arial" pitchFamily="34" charset="0"/>
              <a:cs typeface="Arial" pitchFamily="34" charset="0"/>
            </a:endParaRPr>
          </a:p>
          <a:p>
            <a:r>
              <a:rPr lang="el-GR" sz="3800" dirty="0" smtClean="0">
                <a:latin typeface="Arial" pitchFamily="34" charset="0"/>
                <a:cs typeface="Arial" pitchFamily="34" charset="0"/>
              </a:rPr>
              <a:t>Αφυδάτωση, ταχυκαρδία, υπόταση</a:t>
            </a:r>
          </a:p>
          <a:p>
            <a:r>
              <a:rPr lang="el-GR" sz="3800" dirty="0" smtClean="0">
                <a:latin typeface="Arial" pitchFamily="34" charset="0"/>
                <a:cs typeface="Arial" pitchFamily="34" charset="0"/>
              </a:rPr>
              <a:t>Δύσπνοια</a:t>
            </a:r>
          </a:p>
          <a:p>
            <a:r>
              <a:rPr lang="el-GR" sz="3800" dirty="0" smtClean="0">
                <a:latin typeface="Arial" pitchFamily="34" charset="0"/>
                <a:cs typeface="Arial" pitchFamily="34" charset="0"/>
              </a:rPr>
              <a:t>Αιμορραγία</a:t>
            </a:r>
          </a:p>
          <a:p>
            <a:r>
              <a:rPr lang="el-GR" sz="3800" dirty="0" smtClean="0">
                <a:latin typeface="Arial" pitchFamily="34" charset="0"/>
                <a:cs typeface="Arial" pitchFamily="34" charset="0"/>
              </a:rPr>
              <a:t>Νοητική σύγχυση  </a:t>
            </a:r>
          </a:p>
          <a:p>
            <a:endParaRPr lang="el-GR" dirty="0" smtClean="0">
              <a:latin typeface="+mj-lt"/>
            </a:endParaRPr>
          </a:p>
        </p:txBody>
      </p:sp>
      <p:sp>
        <p:nvSpPr>
          <p:cNvPr id="15" name="7 - Θέση κειμένου"/>
          <p:cNvSpPr>
            <a:spLocks noGrp="1"/>
          </p:cNvSpPr>
          <p:nvPr>
            <p:ph type="body" idx="4294967295"/>
          </p:nvPr>
        </p:nvSpPr>
        <p:spPr>
          <a:xfrm>
            <a:off x="546100" y="1718815"/>
            <a:ext cx="3530600" cy="351285"/>
          </a:xfrm>
        </p:spPr>
        <p:txBody>
          <a:bodyPr>
            <a:normAutofit fontScale="55000" lnSpcReduction="20000"/>
          </a:bodyPr>
          <a:lstStyle/>
          <a:p>
            <a:r>
              <a:rPr lang="el-GR" sz="3800" dirty="0" smtClean="0">
                <a:latin typeface="Arial" pitchFamily="34" charset="0"/>
                <a:cs typeface="Arial" pitchFamily="34" charset="0"/>
              </a:rPr>
              <a:t>Ναυτία – έμετος (40-80%)</a:t>
            </a:r>
          </a:p>
          <a:p>
            <a:pPr>
              <a:buNone/>
            </a:pPr>
            <a:endParaRPr lang="el-GR" sz="3800" dirty="0" smtClean="0">
              <a:latin typeface="+mj-lt"/>
            </a:endParaRPr>
          </a:p>
          <a:p>
            <a:endParaRPr lang="el-GR" dirty="0" smtClean="0">
              <a:latin typeface="+mj-lt"/>
            </a:endParaRPr>
          </a:p>
        </p:txBody>
      </p:sp>
      <p:sp>
        <p:nvSpPr>
          <p:cNvPr id="16" name="7 - Θέση κειμένου"/>
          <p:cNvSpPr>
            <a:spLocks noGrp="1"/>
          </p:cNvSpPr>
          <p:nvPr>
            <p:ph type="body" idx="4294967295"/>
          </p:nvPr>
        </p:nvSpPr>
        <p:spPr>
          <a:xfrm>
            <a:off x="546100" y="2087115"/>
            <a:ext cx="3467100" cy="351285"/>
          </a:xfrm>
        </p:spPr>
        <p:txBody>
          <a:bodyPr>
            <a:normAutofit fontScale="55000" lnSpcReduction="20000"/>
          </a:bodyPr>
          <a:lstStyle/>
          <a:p>
            <a:r>
              <a:rPr lang="el-GR" sz="3800" dirty="0" smtClean="0">
                <a:latin typeface="Arial" pitchFamily="34" charset="0"/>
                <a:cs typeface="Arial" pitchFamily="34" charset="0"/>
              </a:rPr>
              <a:t>Πυρετός (20-30%)</a:t>
            </a:r>
          </a:p>
          <a:p>
            <a:endParaRPr lang="el-GR" sz="3800" dirty="0" smtClean="0">
              <a:latin typeface="+mj-lt"/>
            </a:endParaRPr>
          </a:p>
          <a:p>
            <a:endParaRPr lang="el-GR" dirty="0" smtClean="0">
              <a:latin typeface="+mj-lt"/>
            </a:endParaRPr>
          </a:p>
        </p:txBody>
      </p:sp>
      <p:sp>
        <p:nvSpPr>
          <p:cNvPr id="17" name="7 - Θέση κειμένου"/>
          <p:cNvSpPr>
            <a:spLocks noGrp="1"/>
          </p:cNvSpPr>
          <p:nvPr>
            <p:ph type="body" idx="4294967295"/>
          </p:nvPr>
        </p:nvSpPr>
        <p:spPr>
          <a:xfrm>
            <a:off x="546100" y="2455415"/>
            <a:ext cx="3416300" cy="351285"/>
          </a:xfrm>
        </p:spPr>
        <p:txBody>
          <a:bodyPr>
            <a:normAutofit fontScale="55000" lnSpcReduction="20000"/>
          </a:bodyPr>
          <a:lstStyle/>
          <a:p>
            <a:r>
              <a:rPr lang="el-GR" sz="3800" dirty="0" smtClean="0">
                <a:latin typeface="Arial" pitchFamily="34" charset="0"/>
                <a:cs typeface="Arial" pitchFamily="34" charset="0"/>
              </a:rPr>
              <a:t>Μετεωρισμός (20-30%)</a:t>
            </a:r>
          </a:p>
          <a:p>
            <a:endParaRPr lang="el-GR" sz="3800" dirty="0" smtClean="0">
              <a:latin typeface="+mj-lt"/>
            </a:endParaRPr>
          </a:p>
          <a:p>
            <a:endParaRPr lang="el-GR" dirty="0" smtClean="0">
              <a:latin typeface="+mj-lt"/>
            </a:endParaRPr>
          </a:p>
        </p:txBody>
      </p:sp>
    </p:spTree>
    <p:extLst>
      <p:ext uri="{BB962C8B-B14F-4D97-AF65-F5344CB8AC3E}">
        <p14:creationId xmlns="" xmlns:p14="http://schemas.microsoft.com/office/powerpoint/2010/main" val="27580021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00"/>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969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970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02"/>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970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xEl>
                                              <p:pRg st="1" end="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xEl>
                                              <p:pRg st="3" end="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xEl>
                                              <p:pRg st="4" end="4"/>
                                            </p:txEl>
                                          </p:spTgt>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animBg="1"/>
      <p:bldP spid="12" grpId="0" uiExpand="1" build="p"/>
      <p:bldP spid="14" grpId="0" uiExpand="1" build="p"/>
      <p:bldP spid="15" grpId="0" build="p"/>
      <p:bldP spid="16" grpId="0" build="p"/>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1586" y="711200"/>
            <a:ext cx="10972800" cy="685800"/>
          </a:xfrm>
        </p:spPr>
        <p:txBody>
          <a:bodyPr>
            <a:normAutofit fontScale="90000"/>
          </a:bodyPr>
          <a:lstStyle/>
          <a:p>
            <a:pPr algn="ctr"/>
            <a:r>
              <a:rPr lang="el-GR" dirty="0">
                <a:latin typeface="Arial" pitchFamily="34" charset="0"/>
                <a:cs typeface="Arial" pitchFamily="34" charset="0"/>
              </a:rPr>
              <a:t>Κλινικά Σημεία</a:t>
            </a:r>
          </a:p>
        </p:txBody>
      </p:sp>
      <p:sp>
        <p:nvSpPr>
          <p:cNvPr id="3" name="Θέση περιεχομένου 2"/>
          <p:cNvSpPr>
            <a:spLocks noGrp="1"/>
          </p:cNvSpPr>
          <p:nvPr>
            <p:ph sz="half" idx="1"/>
          </p:nvPr>
        </p:nvSpPr>
        <p:spPr>
          <a:xfrm>
            <a:off x="596900" y="1754984"/>
            <a:ext cx="5486400" cy="4480715"/>
          </a:xfrm>
        </p:spPr>
        <p:txBody>
          <a:bodyPr>
            <a:normAutofit/>
          </a:bodyPr>
          <a:lstStyle/>
          <a:p>
            <a:pPr marL="457200" indent="-457200">
              <a:buSzPct val="90000"/>
            </a:pPr>
            <a:r>
              <a:rPr lang="el-GR" sz="2400" dirty="0" smtClean="0">
                <a:latin typeface="Arial" pitchFamily="34" charset="0"/>
                <a:cs typeface="Arial" pitchFamily="34" charset="0"/>
              </a:rPr>
              <a:t>Σημείο </a:t>
            </a:r>
            <a:r>
              <a:rPr lang="el-GR" sz="2400" dirty="0" err="1" smtClean="0">
                <a:latin typeface="Arial" pitchFamily="34" charset="0"/>
                <a:cs typeface="Arial" pitchFamily="34" charset="0"/>
              </a:rPr>
              <a:t>Cullen</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περιομφαλικά</a:t>
            </a:r>
            <a:r>
              <a:rPr lang="el-GR" sz="2400" dirty="0" smtClean="0">
                <a:latin typeface="Arial" pitchFamily="34" charset="0"/>
                <a:cs typeface="Arial" pitchFamily="34" charset="0"/>
              </a:rPr>
              <a:t>)</a:t>
            </a:r>
          </a:p>
          <a:p>
            <a:pPr marL="457200" indent="-457200">
              <a:buSzPct val="90000"/>
            </a:pPr>
            <a:r>
              <a:rPr lang="el-GR" sz="2400" dirty="0" smtClean="0">
                <a:latin typeface="Arial" pitchFamily="34" charset="0"/>
                <a:cs typeface="Arial" pitchFamily="34" charset="0"/>
              </a:rPr>
              <a:t>Σημείο </a:t>
            </a:r>
            <a:r>
              <a:rPr lang="el-GR" sz="2400" dirty="0" err="1" smtClean="0">
                <a:latin typeface="Arial" pitchFamily="34" charset="0"/>
                <a:cs typeface="Arial" pitchFamily="34" charset="0"/>
              </a:rPr>
              <a:t>Grey</a:t>
            </a:r>
            <a:r>
              <a:rPr lang="el-GR" sz="2400" dirty="0" smtClean="0">
                <a:latin typeface="Arial" pitchFamily="34" charset="0"/>
                <a:cs typeface="Arial" pitchFamily="34" charset="0"/>
              </a:rPr>
              <a:t>-</a:t>
            </a:r>
            <a:r>
              <a:rPr lang="el-GR" sz="2400" dirty="0" err="1" smtClean="0">
                <a:latin typeface="Arial" pitchFamily="34" charset="0"/>
                <a:cs typeface="Arial" pitchFamily="34" charset="0"/>
              </a:rPr>
              <a:t>Turner</a:t>
            </a:r>
            <a:r>
              <a:rPr lang="el-GR" sz="2400" dirty="0" smtClean="0">
                <a:latin typeface="Arial" pitchFamily="34" charset="0"/>
                <a:cs typeface="Arial" pitchFamily="34" charset="0"/>
              </a:rPr>
              <a:t> (οσφυϊκά)</a:t>
            </a:r>
            <a:endParaRPr lang="el-GR" sz="2400" dirty="0">
              <a:latin typeface="Arial" pitchFamily="34" charset="0"/>
              <a:cs typeface="Arial" pitchFamily="34" charset="0"/>
            </a:endParaRPr>
          </a:p>
          <a:p>
            <a:pPr marL="457200" indent="-457200">
              <a:buSzPct val="90000"/>
            </a:pPr>
            <a:endParaRPr lang="el-GR" sz="2400" dirty="0">
              <a:latin typeface="Arial" pitchFamily="34" charset="0"/>
              <a:cs typeface="Arial" pitchFamily="34" charset="0"/>
            </a:endParaRPr>
          </a:p>
          <a:p>
            <a:pPr marL="457200" indent="-457200">
              <a:buSzPct val="90000"/>
            </a:pPr>
            <a:r>
              <a:rPr lang="el-GR" sz="2400" dirty="0">
                <a:latin typeface="Arial" pitchFamily="34" charset="0"/>
                <a:cs typeface="Arial" pitchFamily="34" charset="0"/>
              </a:rPr>
              <a:t>Μειωμένοι εντερικοί ήχοι</a:t>
            </a:r>
          </a:p>
          <a:p>
            <a:pPr marL="457200" indent="-457200">
              <a:buSzPct val="90000"/>
            </a:pPr>
            <a:endParaRPr lang="el-GR" sz="2400" dirty="0">
              <a:latin typeface="Arial" pitchFamily="34" charset="0"/>
              <a:cs typeface="Arial" pitchFamily="34" charset="0"/>
            </a:endParaRPr>
          </a:p>
          <a:p>
            <a:pPr marL="457200" indent="-457200">
              <a:buSzPct val="90000"/>
            </a:pPr>
            <a:r>
              <a:rPr lang="el-GR" sz="2400" dirty="0" err="1">
                <a:latin typeface="Arial" pitchFamily="34" charset="0"/>
                <a:cs typeface="Arial" pitchFamily="34" charset="0"/>
              </a:rPr>
              <a:t>Eν</a:t>
            </a:r>
            <a:r>
              <a:rPr lang="el-GR" sz="2400" dirty="0">
                <a:latin typeface="Arial" pitchFamily="34" charset="0"/>
                <a:cs typeface="Arial" pitchFamily="34" charset="0"/>
              </a:rPr>
              <a:t> τω </a:t>
            </a:r>
            <a:r>
              <a:rPr lang="el-GR" sz="2400" dirty="0" err="1">
                <a:latin typeface="Arial" pitchFamily="34" charset="0"/>
                <a:cs typeface="Arial" pitchFamily="34" charset="0"/>
              </a:rPr>
              <a:t>βάθει</a:t>
            </a:r>
            <a:r>
              <a:rPr lang="el-GR" sz="2400" dirty="0">
                <a:latin typeface="Arial" pitchFamily="34" charset="0"/>
                <a:cs typeface="Arial" pitchFamily="34" charset="0"/>
              </a:rPr>
              <a:t> </a:t>
            </a:r>
            <a:r>
              <a:rPr lang="el-GR" sz="2400" dirty="0" smtClean="0">
                <a:latin typeface="Arial" pitchFamily="34" charset="0"/>
                <a:cs typeface="Arial" pitchFamily="34" charset="0"/>
              </a:rPr>
              <a:t>ευαισθησία</a:t>
            </a:r>
          </a:p>
          <a:p>
            <a:pPr marL="457200" indent="-457200">
              <a:buSzPct val="90000"/>
            </a:pPr>
            <a:r>
              <a:rPr lang="el-GR" sz="2400" dirty="0" smtClean="0">
                <a:latin typeface="Arial" pitchFamily="34" charset="0"/>
                <a:cs typeface="Arial" pitchFamily="34" charset="0"/>
              </a:rPr>
              <a:t>Ψηλαφητή κοιλιακή μάζα</a:t>
            </a:r>
            <a:endParaRPr lang="el-GR" sz="2400" dirty="0">
              <a:latin typeface="Arial" pitchFamily="34" charset="0"/>
              <a:cs typeface="Arial" pitchFamily="34" charset="0"/>
            </a:endParaRPr>
          </a:p>
        </p:txBody>
      </p:sp>
      <p:pic>
        <p:nvPicPr>
          <p:cNvPr id="4" name="Εικόνα 3"/>
          <p:cNvPicPr>
            <a:picLocks noChangeAspect="1"/>
          </p:cNvPicPr>
          <p:nvPr/>
        </p:nvPicPr>
        <p:blipFill>
          <a:blip r:embed="rId2" cstate="print"/>
          <a:stretch>
            <a:fillRect/>
          </a:stretch>
        </p:blipFill>
        <p:spPr>
          <a:xfrm>
            <a:off x="6592642" y="1729878"/>
            <a:ext cx="4188315" cy="2706859"/>
          </a:xfrm>
          <a:prstGeom prst="rect">
            <a:avLst/>
          </a:prstGeom>
        </p:spPr>
      </p:pic>
      <p:sp>
        <p:nvSpPr>
          <p:cNvPr id="9" name="8 - TextBox"/>
          <p:cNvSpPr txBox="1"/>
          <p:nvPr/>
        </p:nvSpPr>
        <p:spPr>
          <a:xfrm>
            <a:off x="6635931" y="4506686"/>
            <a:ext cx="4415246" cy="369332"/>
          </a:xfrm>
          <a:prstGeom prst="rect">
            <a:avLst/>
          </a:prstGeom>
          <a:noFill/>
        </p:spPr>
        <p:txBody>
          <a:bodyPr wrap="square" rtlCol="0">
            <a:spAutoFit/>
          </a:bodyPr>
          <a:lstStyle/>
          <a:p>
            <a:r>
              <a:rPr lang="el-GR" dirty="0" smtClean="0">
                <a:latin typeface="+mj-lt"/>
              </a:rPr>
              <a:t>Α) Σημείο </a:t>
            </a:r>
            <a:r>
              <a:rPr lang="en-US" dirty="0" smtClean="0">
                <a:latin typeface="+mj-lt"/>
              </a:rPr>
              <a:t>Cullen,  B) </a:t>
            </a:r>
            <a:r>
              <a:rPr lang="el-GR" dirty="0" smtClean="0">
                <a:latin typeface="+mj-lt"/>
              </a:rPr>
              <a:t>Σημείο </a:t>
            </a:r>
            <a:r>
              <a:rPr lang="en-US" dirty="0" smtClean="0">
                <a:latin typeface="+mj-lt"/>
              </a:rPr>
              <a:t> Grey-Turner</a:t>
            </a:r>
            <a:endParaRPr lang="el-GR" dirty="0">
              <a:latin typeface="+mj-lt"/>
            </a:endParaRPr>
          </a:p>
        </p:txBody>
      </p:sp>
    </p:spTree>
    <p:extLst>
      <p:ext uri="{BB962C8B-B14F-4D97-AF65-F5344CB8AC3E}">
        <p14:creationId xmlns="" xmlns:p14="http://schemas.microsoft.com/office/powerpoint/2010/main" val="4018871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609600" y="788996"/>
            <a:ext cx="10972800" cy="671504"/>
          </a:xfrm>
        </p:spPr>
        <p:txBody>
          <a:bodyPr>
            <a:normAutofit fontScale="90000"/>
          </a:bodyPr>
          <a:lstStyle/>
          <a:p>
            <a:pPr lvl="0" algn="ctr"/>
            <a:r>
              <a:rPr lang="el-GR" dirty="0" smtClean="0">
                <a:latin typeface="Arial" pitchFamily="34" charset="0"/>
                <a:cs typeface="Arial" pitchFamily="34" charset="0"/>
              </a:rPr>
              <a:t>Εργαστηριακά </a:t>
            </a:r>
            <a:r>
              <a:rPr lang="el-GR" dirty="0">
                <a:latin typeface="Arial" pitchFamily="34" charset="0"/>
                <a:cs typeface="Arial" pitchFamily="34" charset="0"/>
              </a:rPr>
              <a:t>Ευρήματα</a:t>
            </a:r>
          </a:p>
        </p:txBody>
      </p:sp>
      <p:sp>
        <p:nvSpPr>
          <p:cNvPr id="3" name="Θέση περιεχομένου 2"/>
          <p:cNvSpPr txBox="1">
            <a:spLocks noGrp="1"/>
          </p:cNvSpPr>
          <p:nvPr>
            <p:ph idx="1"/>
          </p:nvPr>
        </p:nvSpPr>
        <p:spPr>
          <a:xfrm>
            <a:off x="2157422" y="2011758"/>
            <a:ext cx="7887366" cy="4351425"/>
          </a:xfrm>
        </p:spPr>
        <p:txBody>
          <a:bodyPr vert="horz" lIns="82953" tIns="41476" rIns="82953" bIns="41476" rtlCol="0">
            <a:normAutofit/>
          </a:bodyPr>
          <a:lstStyle/>
          <a:p>
            <a:pPr hangingPunct="1">
              <a:spcBef>
                <a:spcPts val="748"/>
              </a:spcBef>
              <a:spcAft>
                <a:spcPts val="0"/>
              </a:spcAft>
              <a:buSzPct val="90000"/>
            </a:pPr>
            <a:r>
              <a:rPr lang="el-GR" sz="2800" dirty="0">
                <a:latin typeface="Arial" pitchFamily="34" charset="0"/>
                <a:cs typeface="Arial" pitchFamily="34" charset="0"/>
              </a:rPr>
              <a:t>Αμυλάση </a:t>
            </a:r>
            <a:r>
              <a:rPr lang="el-GR" sz="2800" dirty="0" smtClean="0">
                <a:latin typeface="Arial" pitchFamily="34" charset="0"/>
                <a:cs typeface="Arial" pitchFamily="34" charset="0"/>
              </a:rPr>
              <a:t>Ορού </a:t>
            </a:r>
            <a:endParaRPr lang="el-GR" sz="2800" dirty="0">
              <a:latin typeface="Arial" pitchFamily="34" charset="0"/>
              <a:cs typeface="Arial" pitchFamily="34" charset="0"/>
            </a:endParaRPr>
          </a:p>
          <a:p>
            <a:pPr hangingPunct="1">
              <a:spcBef>
                <a:spcPts val="748"/>
              </a:spcBef>
              <a:spcAft>
                <a:spcPts val="0"/>
              </a:spcAft>
              <a:buSzPct val="90000"/>
            </a:pPr>
            <a:r>
              <a:rPr lang="el-GR" sz="2800" dirty="0">
                <a:latin typeface="Arial" pitchFamily="34" charset="0"/>
                <a:cs typeface="Arial" pitchFamily="34" charset="0"/>
              </a:rPr>
              <a:t>Αμυλάση Ούρων</a:t>
            </a:r>
          </a:p>
          <a:p>
            <a:pPr hangingPunct="1">
              <a:spcBef>
                <a:spcPts val="748"/>
              </a:spcBef>
              <a:spcAft>
                <a:spcPts val="0"/>
              </a:spcAft>
              <a:buSzPct val="90000"/>
            </a:pPr>
            <a:r>
              <a:rPr lang="el-GR" sz="2800" dirty="0" err="1">
                <a:latin typeface="Arial" pitchFamily="34" charset="0"/>
                <a:cs typeface="Arial" pitchFamily="34" charset="0"/>
              </a:rPr>
              <a:t>Λιπάση</a:t>
            </a:r>
            <a:r>
              <a:rPr lang="el-GR" sz="2800" dirty="0">
                <a:latin typeface="Arial" pitchFamily="34" charset="0"/>
                <a:cs typeface="Arial" pitchFamily="34" charset="0"/>
              </a:rPr>
              <a:t> Ορού</a:t>
            </a:r>
          </a:p>
          <a:p>
            <a:pPr hangingPunct="1">
              <a:spcBef>
                <a:spcPts val="748"/>
              </a:spcBef>
              <a:spcAft>
                <a:spcPts val="0"/>
              </a:spcAft>
              <a:buSzPct val="90000"/>
            </a:pPr>
            <a:r>
              <a:rPr lang="el-GR" sz="2800" dirty="0">
                <a:latin typeface="Arial" pitchFamily="34" charset="0"/>
                <a:cs typeface="Arial" pitchFamily="34" charset="0"/>
              </a:rPr>
              <a:t>Κατιονικό </a:t>
            </a:r>
            <a:r>
              <a:rPr lang="el-GR" sz="2800" dirty="0" err="1">
                <a:latin typeface="Arial" pitchFamily="34" charset="0"/>
                <a:cs typeface="Arial" pitchFamily="34" charset="0"/>
              </a:rPr>
              <a:t>θρυψινογόνο</a:t>
            </a:r>
            <a:r>
              <a:rPr lang="el-GR" sz="2800" dirty="0">
                <a:latin typeface="Arial" pitchFamily="34" charset="0"/>
                <a:cs typeface="Arial" pitchFamily="34" charset="0"/>
              </a:rPr>
              <a:t> ορού</a:t>
            </a:r>
          </a:p>
          <a:p>
            <a:pPr hangingPunct="1">
              <a:spcBef>
                <a:spcPts val="748"/>
              </a:spcBef>
              <a:spcAft>
                <a:spcPts val="0"/>
              </a:spcAft>
              <a:buSzPct val="90000"/>
            </a:pPr>
            <a:endParaRPr lang="el-GR" sz="2105" dirty="0">
              <a:latin typeface="Calibri" pitchFamily="18"/>
            </a:endParaRPr>
          </a:p>
          <a:p>
            <a:pPr marL="0" indent="0" hangingPunct="1">
              <a:spcBef>
                <a:spcPts val="748"/>
              </a:spcBef>
              <a:spcAft>
                <a:spcPts val="0"/>
              </a:spcAft>
              <a:buSzPct val="90000"/>
              <a:buNone/>
            </a:pPr>
            <a:endParaRPr lang="el-GR" sz="2105" dirty="0">
              <a:latin typeface="Calibri" pitchFamily="18"/>
            </a:endParaRPr>
          </a:p>
        </p:txBody>
      </p:sp>
      <p:pic>
        <p:nvPicPr>
          <p:cNvPr id="20482" name="Picture 2" descr="https://hhp-blog.s3.amazonaws.com/2016/06/Blood-tests-results.jpg"/>
          <p:cNvPicPr>
            <a:picLocks noChangeAspect="1" noChangeArrowheads="1"/>
          </p:cNvPicPr>
          <p:nvPr/>
        </p:nvPicPr>
        <p:blipFill>
          <a:blip r:embed="rId3" cstate="print"/>
          <a:srcRect/>
          <a:stretch>
            <a:fillRect/>
          </a:stretch>
        </p:blipFill>
        <p:spPr bwMode="auto">
          <a:xfrm>
            <a:off x="7501467" y="3506948"/>
            <a:ext cx="4030134" cy="2684383"/>
          </a:xfrm>
          <a:prstGeom prst="rect">
            <a:avLst/>
          </a:prstGeom>
          <a:noFill/>
        </p:spPr>
      </p:pic>
    </p:spTree>
    <p:extLst>
      <p:ext uri="{BB962C8B-B14F-4D97-AF65-F5344CB8AC3E}">
        <p14:creationId xmlns="" xmlns:p14="http://schemas.microsoft.com/office/powerpoint/2010/main" val="24048228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500" y="754888"/>
            <a:ext cx="10972800" cy="642112"/>
          </a:xfrm>
        </p:spPr>
        <p:txBody>
          <a:bodyPr>
            <a:normAutofit fontScale="90000"/>
          </a:bodyPr>
          <a:lstStyle/>
          <a:p>
            <a:pPr algn="ctr"/>
            <a:r>
              <a:rPr lang="el-GR" dirty="0" smtClean="0">
                <a:latin typeface="Arial" pitchFamily="34" charset="0"/>
                <a:cs typeface="Arial" pitchFamily="34" charset="0"/>
              </a:rPr>
              <a:t> Αμυλάση ορού</a:t>
            </a:r>
            <a:endParaRPr lang="el-GR" dirty="0">
              <a:latin typeface="Arial" pitchFamily="34" charset="0"/>
              <a:cs typeface="Arial" pitchFamily="34" charset="0"/>
            </a:endParaRPr>
          </a:p>
        </p:txBody>
      </p:sp>
      <p:sp>
        <p:nvSpPr>
          <p:cNvPr id="4" name="3 - Θέση περιεχομένου"/>
          <p:cNvSpPr>
            <a:spLocks noGrp="1"/>
          </p:cNvSpPr>
          <p:nvPr>
            <p:ph idx="1"/>
          </p:nvPr>
        </p:nvSpPr>
        <p:spPr>
          <a:xfrm>
            <a:off x="404949" y="1852710"/>
            <a:ext cx="10972120" cy="4525821"/>
          </a:xfrm>
        </p:spPr>
        <p:txBody>
          <a:bodyPr>
            <a:noAutofit/>
          </a:bodyPr>
          <a:lstStyle/>
          <a:p>
            <a:pPr>
              <a:buSzPct val="90000"/>
            </a:pPr>
            <a:r>
              <a:rPr lang="el-GR" sz="2800" dirty="0" smtClean="0">
                <a:latin typeface="Arial" pitchFamily="34" charset="0"/>
                <a:cs typeface="Arial" pitchFamily="34" charset="0"/>
              </a:rPr>
              <a:t>Φυσιολογικές τιμές:</a:t>
            </a:r>
          </a:p>
          <a:p>
            <a:pPr>
              <a:buSzPct val="90000"/>
              <a:buNone/>
            </a:pPr>
            <a:r>
              <a:rPr lang="el-GR" sz="2800" dirty="0" smtClean="0">
                <a:latin typeface="Arial" pitchFamily="34" charset="0"/>
                <a:cs typeface="Arial" pitchFamily="34" charset="0"/>
              </a:rPr>
              <a:t> - Νεογνά &lt;0-17 </a:t>
            </a:r>
            <a:r>
              <a:rPr lang="en-US" sz="2800" dirty="0" smtClean="0">
                <a:latin typeface="Arial" pitchFamily="34" charset="0"/>
                <a:cs typeface="Arial" pitchFamily="34" charset="0"/>
              </a:rPr>
              <a:t>U/L</a:t>
            </a:r>
            <a:endParaRPr lang="el-GR" sz="2800" dirty="0" smtClean="0">
              <a:latin typeface="Arial" pitchFamily="34" charset="0"/>
              <a:cs typeface="Arial" pitchFamily="34" charset="0"/>
            </a:endParaRPr>
          </a:p>
          <a:p>
            <a:pPr>
              <a:buSzPct val="90000"/>
              <a:buNone/>
            </a:pPr>
            <a:r>
              <a:rPr lang="el-GR" sz="2800" dirty="0" smtClean="0">
                <a:latin typeface="Arial" pitchFamily="34" charset="0"/>
                <a:cs typeface="Arial" pitchFamily="34" charset="0"/>
              </a:rPr>
              <a:t> - 1-3 ετών &lt;8-79</a:t>
            </a:r>
            <a:r>
              <a:rPr lang="en-US" sz="2800" dirty="0" smtClean="0">
                <a:latin typeface="Arial" pitchFamily="34" charset="0"/>
                <a:cs typeface="Arial" pitchFamily="34" charset="0"/>
              </a:rPr>
              <a:t> U/L</a:t>
            </a:r>
            <a:endParaRPr lang="el-GR" sz="2800" dirty="0" smtClean="0">
              <a:latin typeface="Arial" pitchFamily="34" charset="0"/>
              <a:cs typeface="Arial" pitchFamily="34" charset="0"/>
            </a:endParaRPr>
          </a:p>
          <a:p>
            <a:pPr>
              <a:buSzPct val="90000"/>
              <a:buNone/>
            </a:pPr>
            <a:r>
              <a:rPr lang="el-GR" sz="2800" dirty="0" smtClean="0">
                <a:latin typeface="Arial" pitchFamily="34" charset="0"/>
                <a:cs typeface="Arial" pitchFamily="34" charset="0"/>
              </a:rPr>
              <a:t> - 4-17 ετών &lt;110</a:t>
            </a:r>
            <a:r>
              <a:rPr lang="en-US" sz="2800" dirty="0" smtClean="0">
                <a:latin typeface="Arial" pitchFamily="34" charset="0"/>
                <a:cs typeface="Arial" pitchFamily="34" charset="0"/>
              </a:rPr>
              <a:t> U/L</a:t>
            </a:r>
            <a:endParaRPr lang="el-GR" sz="2800" dirty="0" smtClean="0">
              <a:latin typeface="Arial" pitchFamily="34" charset="0"/>
              <a:cs typeface="Arial" pitchFamily="34" charset="0"/>
            </a:endParaRPr>
          </a:p>
          <a:p>
            <a:pPr>
              <a:buSzPct val="90000"/>
              <a:buNone/>
            </a:pPr>
            <a:endParaRPr lang="el-GR" sz="2800" dirty="0" smtClean="0">
              <a:latin typeface="Arial" pitchFamily="34" charset="0"/>
              <a:cs typeface="Arial" pitchFamily="34" charset="0"/>
            </a:endParaRPr>
          </a:p>
          <a:p>
            <a:pPr>
              <a:buSzPct val="90000"/>
            </a:pPr>
            <a:r>
              <a:rPr lang="el-GR" sz="2800" dirty="0" smtClean="0">
                <a:latin typeface="Arial" pitchFamily="34" charset="0"/>
                <a:cs typeface="Arial" pitchFamily="34" charset="0"/>
              </a:rPr>
              <a:t> Αύξηση της </a:t>
            </a:r>
            <a:r>
              <a:rPr lang="el-GR" sz="2800" dirty="0" err="1" smtClean="0">
                <a:latin typeface="Arial" pitchFamily="34" charset="0"/>
                <a:cs typeface="Arial" pitchFamily="34" charset="0"/>
              </a:rPr>
              <a:t>αμυλάσης</a:t>
            </a:r>
            <a:r>
              <a:rPr lang="el-GR" sz="2800" dirty="0" smtClean="0">
                <a:latin typeface="Arial" pitchFamily="34" charset="0"/>
                <a:cs typeface="Arial" pitchFamily="34" charset="0"/>
              </a:rPr>
              <a:t> ορού τις πρώτες 6-12 ώρες</a:t>
            </a:r>
          </a:p>
          <a:p>
            <a:pPr>
              <a:buSzPct val="90000"/>
              <a:buNone/>
            </a:pPr>
            <a:r>
              <a:rPr lang="el-GR" sz="2800" dirty="0" smtClean="0">
                <a:latin typeface="Arial" pitchFamily="34" charset="0"/>
                <a:cs typeface="Arial" pitchFamily="34" charset="0"/>
              </a:rPr>
              <a:t> - μικρή </a:t>
            </a:r>
            <a:r>
              <a:rPr lang="el-GR" sz="2800" dirty="0" err="1" smtClean="0">
                <a:latin typeface="Arial" pitchFamily="34" charset="0"/>
                <a:cs typeface="Arial" pitchFamily="34" charset="0"/>
              </a:rPr>
              <a:t>ημιπερίοδο</a:t>
            </a:r>
            <a:r>
              <a:rPr lang="el-GR" sz="2800" dirty="0" smtClean="0">
                <a:latin typeface="Arial" pitchFamily="34" charset="0"/>
                <a:cs typeface="Arial" pitchFamily="34" charset="0"/>
              </a:rPr>
              <a:t> ζωής (~130 λεπτά) </a:t>
            </a:r>
          </a:p>
          <a:p>
            <a:pPr>
              <a:buSzPct val="90000"/>
              <a:buNone/>
            </a:pPr>
            <a:r>
              <a:rPr lang="el-GR" sz="2800" dirty="0" smtClean="0">
                <a:latin typeface="Arial" pitchFamily="34" charset="0"/>
                <a:cs typeface="Arial" pitchFamily="34" charset="0"/>
              </a:rPr>
              <a:t> - διατήρηση 3-5 ημέρες.</a:t>
            </a:r>
            <a:endParaRPr lang="el-GR" sz="2800" dirty="0">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527713" y="321951"/>
            <a:ext cx="10972800" cy="1143000"/>
          </a:xfrm>
        </p:spPr>
        <p:txBody>
          <a:bodyPr/>
          <a:lstStyle/>
          <a:p>
            <a:pPr algn="ctr"/>
            <a:r>
              <a:rPr lang="el-GR" sz="4400" dirty="0" smtClean="0">
                <a:latin typeface="Arial" pitchFamily="34" charset="0"/>
                <a:cs typeface="Arial" pitchFamily="34" charset="0"/>
              </a:rPr>
              <a:t>Περιεχόμενα</a:t>
            </a:r>
            <a:endParaRPr lang="el-GR" sz="4400" dirty="0">
              <a:latin typeface="Arial" pitchFamily="34" charset="0"/>
              <a:cs typeface="Arial" pitchFamily="34" charset="0"/>
            </a:endParaRPr>
          </a:p>
        </p:txBody>
      </p:sp>
      <p:sp>
        <p:nvSpPr>
          <p:cNvPr id="3" name="2 - Θέση κειμένου"/>
          <p:cNvSpPr>
            <a:spLocks noGrp="1"/>
          </p:cNvSpPr>
          <p:nvPr>
            <p:ph type="body" idx="4294967295"/>
          </p:nvPr>
        </p:nvSpPr>
        <p:spPr/>
        <p:txBody>
          <a:bodyPr>
            <a:normAutofit/>
          </a:bodyPr>
          <a:lstStyle/>
          <a:p>
            <a:r>
              <a:rPr lang="el-GR" dirty="0" smtClean="0">
                <a:latin typeface="Arial" pitchFamily="34" charset="0"/>
                <a:cs typeface="Arial" pitchFamily="34" charset="0"/>
              </a:rPr>
              <a:t>Ανατομία</a:t>
            </a:r>
          </a:p>
          <a:p>
            <a:r>
              <a:rPr lang="el-GR" dirty="0" smtClean="0">
                <a:latin typeface="Arial" pitchFamily="34" charset="0"/>
                <a:cs typeface="Arial" pitchFamily="34" charset="0"/>
              </a:rPr>
              <a:t>Φυσιολογία</a:t>
            </a:r>
          </a:p>
          <a:p>
            <a:r>
              <a:rPr lang="el-GR" dirty="0" smtClean="0">
                <a:latin typeface="Arial" pitchFamily="34" charset="0"/>
                <a:cs typeface="Arial" pitchFamily="34" charset="0"/>
              </a:rPr>
              <a:t>Ορισμός – Ταξινόμηση</a:t>
            </a:r>
          </a:p>
          <a:p>
            <a:r>
              <a:rPr lang="el-GR" dirty="0" smtClean="0">
                <a:latin typeface="Arial" pitchFamily="34" charset="0"/>
                <a:cs typeface="Arial" pitchFamily="34" charset="0"/>
              </a:rPr>
              <a:t>Αιτιολογία</a:t>
            </a:r>
          </a:p>
          <a:p>
            <a:r>
              <a:rPr lang="el-GR" dirty="0" smtClean="0">
                <a:latin typeface="Arial" pitchFamily="34" charset="0"/>
                <a:cs typeface="Arial" pitchFamily="34" charset="0"/>
              </a:rPr>
              <a:t>Κλινική εικόνα</a:t>
            </a:r>
          </a:p>
          <a:p>
            <a:r>
              <a:rPr lang="el-GR" dirty="0" smtClean="0">
                <a:latin typeface="Arial" pitchFamily="34" charset="0"/>
                <a:cs typeface="Arial" pitchFamily="34" charset="0"/>
              </a:rPr>
              <a:t>Διαγνωστική προσέγγιση</a:t>
            </a:r>
          </a:p>
          <a:p>
            <a:r>
              <a:rPr lang="el-GR" dirty="0" smtClean="0">
                <a:latin typeface="Arial" pitchFamily="34" charset="0"/>
                <a:cs typeface="Arial" pitchFamily="34" charset="0"/>
              </a:rPr>
              <a:t>Θεραπεία</a:t>
            </a:r>
          </a:p>
          <a:p>
            <a:r>
              <a:rPr lang="el-GR" dirty="0" smtClean="0">
                <a:latin typeface="Arial" pitchFamily="34" charset="0"/>
                <a:cs typeface="Arial" pitchFamily="34" charset="0"/>
              </a:rPr>
              <a:t>Επιπλοκές</a:t>
            </a: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txBox="1">
            <a:spLocks noGrp="1"/>
          </p:cNvSpPr>
          <p:nvPr>
            <p:ph type="body" idx="4294967295"/>
          </p:nvPr>
        </p:nvSpPr>
        <p:spPr>
          <a:xfrm>
            <a:off x="1980739" y="1604515"/>
            <a:ext cx="8229954" cy="4525821"/>
          </a:xfrm>
        </p:spPr>
        <p:txBody>
          <a:bodyPr vert="horz" lIns="0" tIns="0" rIns="0" bIns="0" rtlCol="0">
            <a:noAutofit/>
          </a:bodyPr>
          <a:lstStyle/>
          <a:p>
            <a:pPr hangingPunct="0">
              <a:spcBef>
                <a:spcPts val="0"/>
              </a:spcBef>
              <a:spcAft>
                <a:spcPts val="1286"/>
              </a:spcAft>
              <a:buSzPct val="90000"/>
              <a:buFont typeface="StarSymbol"/>
              <a:buChar char="●"/>
            </a:pPr>
            <a:r>
              <a:rPr lang="el-GR" sz="2200" dirty="0">
                <a:latin typeface="Arial" pitchFamily="34" charset="0"/>
                <a:cs typeface="Arial" pitchFamily="34" charset="0"/>
              </a:rPr>
              <a:t>Παρωτίτιδα</a:t>
            </a:r>
          </a:p>
          <a:p>
            <a:pPr hangingPunct="0">
              <a:spcBef>
                <a:spcPts val="0"/>
              </a:spcBef>
              <a:spcAft>
                <a:spcPts val="1286"/>
              </a:spcAft>
              <a:buSzPct val="90000"/>
              <a:buFont typeface="StarSymbol"/>
              <a:buChar char="●"/>
            </a:pPr>
            <a:r>
              <a:rPr lang="el-GR" sz="2200" dirty="0" err="1">
                <a:latin typeface="Arial" pitchFamily="34" charset="0"/>
                <a:cs typeface="Arial" pitchFamily="34" charset="0"/>
              </a:rPr>
              <a:t>Σιελαδενίτιδα</a:t>
            </a:r>
            <a:endParaRPr lang="el-GR" sz="2200" dirty="0">
              <a:latin typeface="Arial" pitchFamily="34" charset="0"/>
              <a:cs typeface="Arial" pitchFamily="34" charset="0"/>
            </a:endParaRPr>
          </a:p>
          <a:p>
            <a:pPr hangingPunct="0">
              <a:spcBef>
                <a:spcPts val="0"/>
              </a:spcBef>
              <a:spcAft>
                <a:spcPts val="1286"/>
              </a:spcAft>
              <a:buSzPct val="90000"/>
              <a:buFont typeface="StarSymbol"/>
              <a:buChar char="●"/>
            </a:pPr>
            <a:r>
              <a:rPr lang="el-GR" sz="2200" dirty="0">
                <a:latin typeface="Arial" pitchFamily="34" charset="0"/>
                <a:cs typeface="Arial" pitchFamily="34" charset="0"/>
              </a:rPr>
              <a:t>Όγκοι παγκρέατος</a:t>
            </a:r>
          </a:p>
          <a:p>
            <a:pPr hangingPunct="0">
              <a:spcBef>
                <a:spcPts val="0"/>
              </a:spcBef>
              <a:spcAft>
                <a:spcPts val="1286"/>
              </a:spcAft>
              <a:buSzPct val="90000"/>
              <a:buFont typeface="StarSymbol"/>
              <a:buChar char="●"/>
            </a:pPr>
            <a:r>
              <a:rPr lang="el-GR" sz="2200" dirty="0">
                <a:latin typeface="Arial" pitchFamily="34" charset="0"/>
                <a:cs typeface="Arial" pitchFamily="34" charset="0"/>
              </a:rPr>
              <a:t>Νοσήματα χοληφόρων</a:t>
            </a:r>
          </a:p>
          <a:p>
            <a:pPr hangingPunct="0">
              <a:spcBef>
                <a:spcPts val="0"/>
              </a:spcBef>
              <a:spcAft>
                <a:spcPts val="1286"/>
              </a:spcAft>
              <a:buSzPct val="90000"/>
              <a:buFont typeface="StarSymbol"/>
              <a:buChar char="●"/>
            </a:pPr>
            <a:r>
              <a:rPr lang="el-GR" sz="2200" dirty="0">
                <a:latin typeface="Arial" pitchFamily="34" charset="0"/>
                <a:cs typeface="Arial" pitchFamily="34" charset="0"/>
              </a:rPr>
              <a:t>Εντερική απόφραξη</a:t>
            </a:r>
          </a:p>
          <a:p>
            <a:pPr hangingPunct="0">
              <a:spcBef>
                <a:spcPts val="0"/>
              </a:spcBef>
              <a:spcAft>
                <a:spcPts val="1286"/>
              </a:spcAft>
              <a:buSzPct val="90000"/>
              <a:buFont typeface="StarSymbol"/>
              <a:buChar char="●"/>
            </a:pPr>
            <a:r>
              <a:rPr lang="el-GR" sz="2200" dirty="0">
                <a:latin typeface="Arial" pitchFamily="34" charset="0"/>
                <a:cs typeface="Arial" pitchFamily="34" charset="0"/>
              </a:rPr>
              <a:t>Διάτρηση πεπτικού έλκους</a:t>
            </a:r>
          </a:p>
          <a:p>
            <a:pPr hangingPunct="0">
              <a:spcBef>
                <a:spcPts val="0"/>
              </a:spcBef>
              <a:spcAft>
                <a:spcPts val="1286"/>
              </a:spcAft>
              <a:buSzPct val="90000"/>
              <a:buFont typeface="StarSymbol"/>
              <a:buChar char="●"/>
            </a:pPr>
            <a:r>
              <a:rPr lang="el-GR" sz="2200" dirty="0">
                <a:latin typeface="Arial" pitchFamily="34" charset="0"/>
                <a:cs typeface="Arial" pitchFamily="34" charset="0"/>
              </a:rPr>
              <a:t>Μειωμένη νεφρική κάθαρση</a:t>
            </a:r>
          </a:p>
          <a:p>
            <a:pPr hangingPunct="0">
              <a:spcBef>
                <a:spcPts val="0"/>
              </a:spcBef>
              <a:spcAft>
                <a:spcPts val="1286"/>
              </a:spcAft>
              <a:buSzPct val="90000"/>
              <a:buFont typeface="StarSymbol"/>
              <a:buChar char="●"/>
            </a:pPr>
            <a:r>
              <a:rPr lang="el-GR" sz="2200" dirty="0" smtClean="0">
                <a:latin typeface="Arial" pitchFamily="34" charset="0"/>
                <a:cs typeface="Arial" pitchFamily="34" charset="0"/>
              </a:rPr>
              <a:t>Εγκαύματα</a:t>
            </a:r>
          </a:p>
          <a:p>
            <a:pPr hangingPunct="0">
              <a:spcBef>
                <a:spcPts val="0"/>
              </a:spcBef>
              <a:spcAft>
                <a:spcPts val="1286"/>
              </a:spcAft>
              <a:buSzPct val="90000"/>
              <a:buFont typeface="StarSymbol"/>
              <a:buChar char="●"/>
            </a:pPr>
            <a:r>
              <a:rPr lang="el-GR" sz="2200" dirty="0" smtClean="0">
                <a:latin typeface="Arial" pitchFamily="34" charset="0"/>
                <a:cs typeface="Arial" pitchFamily="34" charset="0"/>
              </a:rPr>
              <a:t>Τραύμα</a:t>
            </a:r>
          </a:p>
          <a:p>
            <a:pPr hangingPunct="0">
              <a:spcBef>
                <a:spcPts val="0"/>
              </a:spcBef>
              <a:spcAft>
                <a:spcPts val="1286"/>
              </a:spcAft>
              <a:buSzPct val="90000"/>
              <a:buFont typeface="StarSymbol"/>
              <a:buChar char="●"/>
            </a:pPr>
            <a:r>
              <a:rPr lang="el-GR" sz="2200" dirty="0" smtClean="0">
                <a:latin typeface="Arial" pitchFamily="34" charset="0"/>
                <a:cs typeface="Arial" pitchFamily="34" charset="0"/>
              </a:rPr>
              <a:t>Χειρουργικές Επεμβάσεις</a:t>
            </a:r>
            <a:endParaRPr lang="el-GR" sz="2200" dirty="0">
              <a:latin typeface="Arial" pitchFamily="34" charset="0"/>
              <a:cs typeface="Arial" pitchFamily="34" charset="0"/>
            </a:endParaRPr>
          </a:p>
        </p:txBody>
      </p:sp>
      <p:sp>
        <p:nvSpPr>
          <p:cNvPr id="2" name="Τίτλος 1"/>
          <p:cNvSpPr txBox="1">
            <a:spLocks noGrp="1"/>
          </p:cNvSpPr>
          <p:nvPr>
            <p:ph type="title" idx="4294967295"/>
          </p:nvPr>
        </p:nvSpPr>
        <p:spPr>
          <a:xfrm>
            <a:off x="1993802" y="364793"/>
            <a:ext cx="8229954" cy="1144682"/>
          </a:xfrm>
        </p:spPr>
        <p:txBody>
          <a:bodyPr vert="horz" lIns="0" tIns="0" rIns="0" bIns="0" rtlCol="0" anchor="ctr">
            <a:normAutofit/>
          </a:bodyPr>
          <a:lstStyle/>
          <a:p>
            <a:pPr lvl="0" algn="ctr" hangingPunct="0"/>
            <a:r>
              <a:rPr lang="el-GR" sz="4500" dirty="0">
                <a:latin typeface="Arial" pitchFamily="34" charset="0"/>
                <a:cs typeface="Arial" pitchFamily="34" charset="0"/>
              </a:rPr>
              <a:t>Αίτια </a:t>
            </a:r>
            <a:r>
              <a:rPr lang="el-GR" sz="4500" dirty="0" err="1">
                <a:latin typeface="Arial" pitchFamily="34" charset="0"/>
                <a:cs typeface="Arial" pitchFamily="34" charset="0"/>
              </a:rPr>
              <a:t>Υπεραμυλασαιμίας</a:t>
            </a:r>
            <a:endParaRPr lang="el-GR" sz="4500" dirty="0">
              <a:latin typeface="Arial" pitchFamily="34" charset="0"/>
              <a:cs typeface="Arial" pitchFamily="34" charset="0"/>
            </a:endParaRPr>
          </a:p>
        </p:txBody>
      </p:sp>
    </p:spTree>
    <p:extLst>
      <p:ext uri="{BB962C8B-B14F-4D97-AF65-F5344CB8AC3E}">
        <p14:creationId xmlns="" xmlns:p14="http://schemas.microsoft.com/office/powerpoint/2010/main" val="8181492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09600" y="704088"/>
            <a:ext cx="10972800" cy="807212"/>
          </a:xfrm>
        </p:spPr>
        <p:txBody>
          <a:bodyPr>
            <a:normAutofit fontScale="90000"/>
          </a:bodyPr>
          <a:lstStyle/>
          <a:p>
            <a:pPr algn="ctr"/>
            <a:r>
              <a:rPr lang="el-GR" dirty="0" smtClean="0">
                <a:latin typeface="Arial" pitchFamily="34" charset="0"/>
                <a:cs typeface="Arial" pitchFamily="34" charset="0"/>
              </a:rPr>
              <a:t>Αμυλάση ούρων</a:t>
            </a:r>
            <a:endParaRPr lang="el-GR" dirty="0">
              <a:latin typeface="Arial" pitchFamily="34" charset="0"/>
              <a:cs typeface="Arial" pitchFamily="34" charset="0"/>
            </a:endParaRPr>
          </a:p>
        </p:txBody>
      </p:sp>
      <p:sp>
        <p:nvSpPr>
          <p:cNvPr id="3" name="2 - Θέση κειμένου"/>
          <p:cNvSpPr>
            <a:spLocks noGrp="1"/>
          </p:cNvSpPr>
          <p:nvPr>
            <p:ph type="body" idx="4294967295"/>
          </p:nvPr>
        </p:nvSpPr>
        <p:spPr/>
        <p:txBody>
          <a:bodyPr>
            <a:normAutofit/>
          </a:bodyPr>
          <a:lstStyle/>
          <a:p>
            <a:pPr>
              <a:buSzPct val="90000"/>
            </a:pPr>
            <a:r>
              <a:rPr lang="el-GR" sz="2800" dirty="0" smtClean="0">
                <a:latin typeface="Arial" pitchFamily="34" charset="0"/>
                <a:cs typeface="Arial" pitchFamily="34" charset="0"/>
              </a:rPr>
              <a:t>Το 24% της </a:t>
            </a:r>
            <a:r>
              <a:rPr lang="el-GR" sz="2800" dirty="0" err="1" smtClean="0">
                <a:latin typeface="Arial" pitchFamily="34" charset="0"/>
                <a:cs typeface="Arial" pitchFamily="34" charset="0"/>
              </a:rPr>
              <a:t>αμυλάσης</a:t>
            </a:r>
            <a:r>
              <a:rPr lang="el-GR" sz="2800" dirty="0" smtClean="0">
                <a:latin typeface="Arial" pitchFamily="34" charset="0"/>
                <a:cs typeface="Arial" pitchFamily="34" charset="0"/>
              </a:rPr>
              <a:t> του ορού αποβάλλεται αναλλοίωτο μέσω των νεφρών. </a:t>
            </a:r>
          </a:p>
          <a:p>
            <a:pPr>
              <a:buSzPct val="90000"/>
            </a:pPr>
            <a:r>
              <a:rPr lang="el-GR" sz="2800" dirty="0" smtClean="0">
                <a:latin typeface="Arial" pitchFamily="34" charset="0"/>
                <a:cs typeface="Arial" pitchFamily="34" charset="0"/>
              </a:rPr>
              <a:t>Φυσιολογικές τιμές:  35-260 </a:t>
            </a:r>
            <a:r>
              <a:rPr lang="en-US" sz="2800" dirty="0" smtClean="0">
                <a:latin typeface="Arial" pitchFamily="34" charset="0"/>
                <a:cs typeface="Arial" pitchFamily="34" charset="0"/>
              </a:rPr>
              <a:t>U/L</a:t>
            </a:r>
            <a:endParaRPr lang="el-GR" sz="2800" dirty="0" smtClean="0">
              <a:latin typeface="Arial" pitchFamily="34" charset="0"/>
              <a:cs typeface="Arial" pitchFamily="34" charset="0"/>
            </a:endParaRPr>
          </a:p>
          <a:p>
            <a:pPr>
              <a:buSzPct val="90000"/>
              <a:buNone/>
            </a:pPr>
            <a:endParaRPr lang="el-GR" sz="2800" dirty="0" smtClean="0">
              <a:latin typeface="Arial" pitchFamily="34" charset="0"/>
              <a:cs typeface="Arial" pitchFamily="34" charset="0"/>
            </a:endParaRPr>
          </a:p>
          <a:p>
            <a:pPr>
              <a:buSzPct val="90000"/>
            </a:pPr>
            <a:r>
              <a:rPr lang="el-GR" sz="2800" dirty="0" smtClean="0">
                <a:latin typeface="Arial" pitchFamily="34" charset="0"/>
                <a:cs typeface="Arial" pitchFamily="34" charset="0"/>
              </a:rPr>
              <a:t> Αυξημένη κάθαρση της </a:t>
            </a:r>
            <a:r>
              <a:rPr lang="el-GR" sz="2800" dirty="0" err="1" smtClean="0">
                <a:latin typeface="Arial" pitchFamily="34" charset="0"/>
                <a:cs typeface="Arial" pitchFamily="34" charset="0"/>
              </a:rPr>
              <a:t>αμυλάσης</a:t>
            </a:r>
            <a:r>
              <a:rPr lang="el-GR" sz="2800" dirty="0" smtClean="0">
                <a:latin typeface="Arial" pitchFamily="34" charset="0"/>
                <a:cs typeface="Arial" pitchFamily="34" charset="0"/>
              </a:rPr>
              <a:t> λόγω ελάττωσης της </a:t>
            </a:r>
            <a:r>
              <a:rPr lang="el-GR" sz="2800" dirty="0" err="1" smtClean="0">
                <a:latin typeface="Arial" pitchFamily="34" charset="0"/>
                <a:cs typeface="Arial" pitchFamily="34" charset="0"/>
              </a:rPr>
              <a:t>σωληναριακής</a:t>
            </a:r>
            <a:r>
              <a:rPr lang="el-GR" sz="2800" dirty="0" smtClean="0">
                <a:latin typeface="Arial" pitchFamily="34" charset="0"/>
                <a:cs typeface="Arial" pitchFamily="34" charset="0"/>
              </a:rPr>
              <a:t> </a:t>
            </a:r>
            <a:r>
              <a:rPr lang="el-GR" sz="2800" dirty="0" err="1" smtClean="0">
                <a:latin typeface="Arial" pitchFamily="34" charset="0"/>
                <a:cs typeface="Arial" pitchFamily="34" charset="0"/>
              </a:rPr>
              <a:t>επαναρρόφησής</a:t>
            </a:r>
            <a:r>
              <a:rPr lang="el-GR" sz="2800" dirty="0" smtClean="0">
                <a:latin typeface="Arial" pitchFamily="34" charset="0"/>
                <a:cs typeface="Arial" pitchFamily="34" charset="0"/>
              </a:rPr>
              <a:t> της. </a:t>
            </a:r>
            <a:endParaRPr lang="el-GR" sz="2800" dirty="0">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09600" y="704088"/>
            <a:ext cx="10972800" cy="794512"/>
          </a:xfrm>
        </p:spPr>
        <p:txBody>
          <a:bodyPr>
            <a:normAutofit fontScale="90000"/>
          </a:bodyPr>
          <a:lstStyle/>
          <a:p>
            <a:pPr algn="ctr"/>
            <a:r>
              <a:rPr lang="el-GR" dirty="0" err="1" smtClean="0">
                <a:latin typeface="Arial" pitchFamily="34" charset="0"/>
                <a:cs typeface="Arial" pitchFamily="34" charset="0"/>
              </a:rPr>
              <a:t>Λιπάση</a:t>
            </a:r>
            <a:r>
              <a:rPr lang="el-GR" dirty="0" smtClean="0">
                <a:latin typeface="Arial" pitchFamily="34" charset="0"/>
                <a:cs typeface="Arial" pitchFamily="34" charset="0"/>
              </a:rPr>
              <a:t> ορού</a:t>
            </a:r>
            <a:endParaRPr lang="el-GR" dirty="0">
              <a:latin typeface="Arial" pitchFamily="34" charset="0"/>
              <a:cs typeface="Arial" pitchFamily="34" charset="0"/>
            </a:endParaRPr>
          </a:p>
        </p:txBody>
      </p:sp>
      <p:sp>
        <p:nvSpPr>
          <p:cNvPr id="3" name="2 - Θέση κειμένου"/>
          <p:cNvSpPr>
            <a:spLocks noGrp="1"/>
          </p:cNvSpPr>
          <p:nvPr>
            <p:ph type="body" idx="4294967295"/>
          </p:nvPr>
        </p:nvSpPr>
        <p:spPr/>
        <p:txBody>
          <a:bodyPr>
            <a:normAutofit/>
          </a:bodyPr>
          <a:lstStyle/>
          <a:p>
            <a:pPr algn="just">
              <a:buSzPct val="90000"/>
            </a:pPr>
            <a:r>
              <a:rPr lang="el-GR" dirty="0" smtClean="0">
                <a:latin typeface="Arial" pitchFamily="34" charset="0"/>
                <a:cs typeface="Arial" pitchFamily="34" charset="0"/>
              </a:rPr>
              <a:t>Αύξηση της </a:t>
            </a:r>
            <a:r>
              <a:rPr lang="el-GR" dirty="0" err="1" smtClean="0">
                <a:latin typeface="Arial" pitchFamily="34" charset="0"/>
                <a:cs typeface="Arial" pitchFamily="34" charset="0"/>
              </a:rPr>
              <a:t>λιπάσης</a:t>
            </a:r>
            <a:r>
              <a:rPr lang="el-GR" dirty="0" smtClean="0">
                <a:latin typeface="Arial" pitchFamily="34" charset="0"/>
                <a:cs typeface="Arial" pitchFamily="34" charset="0"/>
              </a:rPr>
              <a:t> τις πρώτες 4-8 ώρες</a:t>
            </a:r>
          </a:p>
          <a:p>
            <a:pPr algn="just">
              <a:buSzPct val="90000"/>
              <a:buNone/>
            </a:pPr>
            <a:r>
              <a:rPr lang="el-GR" dirty="0" smtClean="0">
                <a:latin typeface="Arial" pitchFamily="34" charset="0"/>
                <a:cs typeface="Arial" pitchFamily="34" charset="0"/>
              </a:rPr>
              <a:t> - διατήρηση για 8-14 ημέρες</a:t>
            </a:r>
          </a:p>
          <a:p>
            <a:pPr algn="just">
              <a:buSzPct val="90000"/>
            </a:pPr>
            <a:r>
              <a:rPr lang="el-GR" dirty="0" smtClean="0">
                <a:latin typeface="Arial" pitchFamily="34" charset="0"/>
                <a:cs typeface="Arial" pitchFamily="34" charset="0"/>
              </a:rPr>
              <a:t>Σημαντικά υψηλότερη ευαισθησία σε σχέση με την </a:t>
            </a:r>
            <a:r>
              <a:rPr lang="el-GR" dirty="0" err="1" smtClean="0">
                <a:latin typeface="Arial" pitchFamily="34" charset="0"/>
                <a:cs typeface="Arial" pitchFamily="34" charset="0"/>
              </a:rPr>
              <a:t>αμυλάση</a:t>
            </a:r>
            <a:endParaRPr lang="el-GR" dirty="0" smtClean="0">
              <a:latin typeface="Arial" pitchFamily="34" charset="0"/>
              <a:cs typeface="Arial" pitchFamily="34" charset="0"/>
            </a:endParaRPr>
          </a:p>
          <a:p>
            <a:pPr algn="just">
              <a:buSzPct val="90000"/>
              <a:buNone/>
            </a:pPr>
            <a:r>
              <a:rPr lang="el-GR" dirty="0" smtClean="0">
                <a:latin typeface="Arial" pitchFamily="34" charset="0"/>
                <a:cs typeface="Arial" pitchFamily="34" charset="0"/>
              </a:rPr>
              <a:t> - συνδυασμός των δύο προτιμότερος για τη διάγνωση</a:t>
            </a:r>
          </a:p>
          <a:p>
            <a:pPr algn="just">
              <a:buSzPct val="90000"/>
            </a:pPr>
            <a:r>
              <a:rPr lang="el-GR" dirty="0" smtClean="0">
                <a:latin typeface="Arial" pitchFamily="34" charset="0"/>
                <a:cs typeface="Arial" pitchFamily="34" charset="0"/>
              </a:rPr>
              <a:t>Ιδιαιτερότητα σε βρέφη και μικρά παιδιά</a:t>
            </a:r>
          </a:p>
          <a:p>
            <a:pPr>
              <a:buSzPct val="90000"/>
              <a:buNone/>
            </a:pPr>
            <a:endParaRPr lang="el-GR" dirty="0" smtClean="0">
              <a:latin typeface="Arial" pitchFamily="34" charset="0"/>
              <a:cs typeface="Arial" pitchFamily="34" charset="0"/>
            </a:endParaRPr>
          </a:p>
          <a:p>
            <a:pPr algn="just">
              <a:buSzPct val="90000"/>
            </a:pPr>
            <a:r>
              <a:rPr lang="el-GR" dirty="0" smtClean="0">
                <a:solidFill>
                  <a:srgbClr val="C00000"/>
                </a:solidFill>
                <a:latin typeface="Arial" pitchFamily="34" charset="0"/>
                <a:cs typeface="Arial" pitchFamily="34" charset="0"/>
              </a:rPr>
              <a:t>Τιμές &gt;7φορές μεγαλύτερες των φυσιολογικών κατά το πρώτο 24ωρο μπορούν να υποδείξουν τη σοβαρότητα της νόσου.</a:t>
            </a:r>
          </a:p>
          <a:p>
            <a:pPr>
              <a:buSzPct val="90000"/>
              <a:buNone/>
            </a:pPr>
            <a:endParaRPr lang="el-GR" dirty="0">
              <a:latin typeface="Calibri"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09600" y="698500"/>
            <a:ext cx="10972800" cy="787400"/>
          </a:xfrm>
        </p:spPr>
        <p:txBody>
          <a:bodyPr>
            <a:normAutofit fontScale="90000"/>
          </a:bodyPr>
          <a:lstStyle/>
          <a:p>
            <a:pPr algn="ctr"/>
            <a:r>
              <a:rPr lang="el-GR" dirty="0" smtClean="0">
                <a:latin typeface="Arial" pitchFamily="34" charset="0"/>
                <a:cs typeface="Arial" pitchFamily="34" charset="0"/>
              </a:rPr>
              <a:t>Μη ειδικά εργαστηριακά ευρήματα</a:t>
            </a:r>
            <a:endParaRPr lang="el-GR" dirty="0">
              <a:latin typeface="Arial" pitchFamily="34" charset="0"/>
              <a:cs typeface="Arial" pitchFamily="34" charset="0"/>
            </a:endParaRPr>
          </a:p>
        </p:txBody>
      </p:sp>
      <p:sp>
        <p:nvSpPr>
          <p:cNvPr id="3" name="2 - Θέση κειμένου"/>
          <p:cNvSpPr>
            <a:spLocks noGrp="1"/>
          </p:cNvSpPr>
          <p:nvPr>
            <p:ph type="body" idx="4294967295"/>
          </p:nvPr>
        </p:nvSpPr>
        <p:spPr/>
        <p:txBody>
          <a:bodyPr>
            <a:normAutofit/>
          </a:bodyPr>
          <a:lstStyle/>
          <a:p>
            <a:pPr>
              <a:buSzPct val="90000"/>
            </a:pPr>
            <a:r>
              <a:rPr lang="el-GR" dirty="0" err="1" smtClean="0">
                <a:latin typeface="Arial" pitchFamily="34" charset="0"/>
                <a:cs typeface="Arial" pitchFamily="34" charset="0"/>
              </a:rPr>
              <a:t>Λευκοκυττάρωση</a:t>
            </a:r>
            <a:endParaRPr lang="el-GR" dirty="0" smtClean="0">
              <a:latin typeface="Arial" pitchFamily="34" charset="0"/>
              <a:cs typeface="Arial" pitchFamily="34" charset="0"/>
            </a:endParaRPr>
          </a:p>
          <a:p>
            <a:r>
              <a:rPr lang="el-GR" dirty="0" smtClean="0">
                <a:latin typeface="Arial" pitchFamily="34" charset="0"/>
                <a:cs typeface="Arial" pitchFamily="34" charset="0"/>
              </a:rPr>
              <a:t>Αύξηση της </a:t>
            </a:r>
            <a:r>
              <a:rPr lang="en-US" dirty="0" smtClean="0">
                <a:latin typeface="Arial" pitchFamily="34" charset="0"/>
                <a:cs typeface="Arial" pitchFamily="34" charset="0"/>
              </a:rPr>
              <a:t>CRP</a:t>
            </a:r>
            <a:endParaRPr lang="el-GR" dirty="0" smtClean="0">
              <a:latin typeface="Arial" pitchFamily="34" charset="0"/>
              <a:cs typeface="Arial" pitchFamily="34" charset="0"/>
            </a:endParaRPr>
          </a:p>
          <a:p>
            <a:r>
              <a:rPr lang="el-GR" dirty="0" err="1" smtClean="0">
                <a:latin typeface="Arial" pitchFamily="34" charset="0"/>
                <a:cs typeface="Arial" pitchFamily="34" charset="0"/>
              </a:rPr>
              <a:t>Υπασβεστιαιμία</a:t>
            </a:r>
            <a:r>
              <a:rPr lang="el-GR" dirty="0" smtClean="0">
                <a:latin typeface="Arial" pitchFamily="34" charset="0"/>
                <a:cs typeface="Arial" pitchFamily="34" charset="0"/>
              </a:rPr>
              <a:t> </a:t>
            </a:r>
          </a:p>
          <a:p>
            <a:r>
              <a:rPr lang="el-GR" dirty="0" err="1" smtClean="0">
                <a:latin typeface="Arial" pitchFamily="34" charset="0"/>
                <a:cs typeface="Arial" pitchFamily="34" charset="0"/>
              </a:rPr>
              <a:t>Υπερχολερυθριναιμία</a:t>
            </a:r>
            <a:endParaRPr lang="el-GR" dirty="0" smtClean="0">
              <a:latin typeface="Arial" pitchFamily="34" charset="0"/>
              <a:cs typeface="Arial" pitchFamily="34" charset="0"/>
            </a:endParaRPr>
          </a:p>
          <a:p>
            <a:r>
              <a:rPr lang="el-GR" dirty="0" smtClean="0">
                <a:latin typeface="Arial" pitchFamily="34" charset="0"/>
                <a:cs typeface="Arial" pitchFamily="34" charset="0"/>
              </a:rPr>
              <a:t>Υπεργλυκαιμία</a:t>
            </a:r>
          </a:p>
          <a:p>
            <a:r>
              <a:rPr lang="el-GR" dirty="0" smtClean="0">
                <a:latin typeface="Arial" pitchFamily="34" charset="0"/>
                <a:cs typeface="Arial" pitchFamily="34" charset="0"/>
              </a:rPr>
              <a:t>Διαταραχές αιματοκρίτη </a:t>
            </a:r>
          </a:p>
          <a:p>
            <a:r>
              <a:rPr lang="el-GR" dirty="0" smtClean="0">
                <a:latin typeface="Arial" pitchFamily="34" charset="0"/>
                <a:cs typeface="Arial" pitchFamily="34" charset="0"/>
              </a:rPr>
              <a:t>Αυξημένη αλκαλική </a:t>
            </a:r>
            <a:r>
              <a:rPr lang="el-GR" dirty="0" err="1" smtClean="0">
                <a:latin typeface="Arial" pitchFamily="34" charset="0"/>
                <a:cs typeface="Arial" pitchFamily="34" charset="0"/>
              </a:rPr>
              <a:t>φωσφατάση</a:t>
            </a:r>
            <a:r>
              <a:rPr lang="el-GR" dirty="0" smtClean="0">
                <a:latin typeface="Arial" pitchFamily="34" charset="0"/>
                <a:cs typeface="Arial" pitchFamily="34" charset="0"/>
              </a:rPr>
              <a:t>, γ-</a:t>
            </a:r>
            <a:r>
              <a:rPr lang="en-US" dirty="0" smtClean="0">
                <a:latin typeface="Arial" pitchFamily="34" charset="0"/>
                <a:cs typeface="Arial" pitchFamily="34" charset="0"/>
              </a:rPr>
              <a:t>GT, LDH</a:t>
            </a:r>
            <a:r>
              <a:rPr lang="el-GR" dirty="0" smtClean="0">
                <a:latin typeface="Arial" pitchFamily="34" charset="0"/>
                <a:cs typeface="Arial" pitchFamily="34" charset="0"/>
              </a:rPr>
              <a:t>, </a:t>
            </a:r>
            <a:r>
              <a:rPr lang="el-GR" dirty="0" err="1" smtClean="0">
                <a:latin typeface="Arial" pitchFamily="34" charset="0"/>
                <a:cs typeface="Arial" pitchFamily="34" charset="0"/>
              </a:rPr>
              <a:t>τρανσαμινάσες</a:t>
            </a:r>
            <a:endParaRPr lang="el-GR" dirty="0">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4294967295"/>
          </p:nvPr>
        </p:nvSpPr>
        <p:spPr>
          <a:noFill/>
        </p:spPr>
        <p:txBody>
          <a:bodyPr>
            <a:normAutofit/>
          </a:bodyPr>
          <a:lstStyle/>
          <a:p>
            <a:pPr lvl="0" hangingPunct="1">
              <a:spcBef>
                <a:spcPts val="825"/>
              </a:spcBef>
              <a:spcAft>
                <a:spcPts val="0"/>
              </a:spcAft>
              <a:buSzPct val="90000"/>
            </a:pPr>
            <a:r>
              <a:rPr lang="el-GR" sz="3000" dirty="0">
                <a:latin typeface="Arial" pitchFamily="34" charset="0"/>
                <a:cs typeface="Arial" pitchFamily="34" charset="0"/>
              </a:rPr>
              <a:t>Α/α Θώρακα</a:t>
            </a:r>
          </a:p>
          <a:p>
            <a:pPr lvl="0" hangingPunct="1">
              <a:spcBef>
                <a:spcPts val="825"/>
              </a:spcBef>
              <a:spcAft>
                <a:spcPts val="0"/>
              </a:spcAft>
              <a:buSzPct val="90000"/>
            </a:pPr>
            <a:r>
              <a:rPr lang="el-GR" sz="3000" dirty="0">
                <a:latin typeface="Arial" pitchFamily="34" charset="0"/>
                <a:cs typeface="Arial" pitchFamily="34" charset="0"/>
              </a:rPr>
              <a:t>Α/α κοιλίας</a:t>
            </a:r>
          </a:p>
          <a:p>
            <a:pPr lvl="0" hangingPunct="1">
              <a:spcBef>
                <a:spcPts val="825"/>
              </a:spcBef>
              <a:spcAft>
                <a:spcPts val="0"/>
              </a:spcAft>
              <a:buSzPct val="90000"/>
            </a:pPr>
            <a:r>
              <a:rPr lang="el-GR" sz="3000" dirty="0">
                <a:latin typeface="Arial" pitchFamily="34" charset="0"/>
                <a:cs typeface="Arial" pitchFamily="34" charset="0"/>
              </a:rPr>
              <a:t>Υπερηχογράφημα κοιλίας</a:t>
            </a:r>
          </a:p>
          <a:p>
            <a:pPr lvl="0" hangingPunct="1">
              <a:spcBef>
                <a:spcPts val="825"/>
              </a:spcBef>
              <a:spcAft>
                <a:spcPts val="0"/>
              </a:spcAft>
              <a:buSzPct val="90000"/>
            </a:pPr>
            <a:r>
              <a:rPr lang="en-US" sz="3000" dirty="0" smtClean="0">
                <a:latin typeface="Arial" pitchFamily="34" charset="0"/>
                <a:cs typeface="Arial" pitchFamily="34" charset="0"/>
              </a:rPr>
              <a:t>CT</a:t>
            </a:r>
            <a:r>
              <a:rPr lang="el-GR" sz="3000" dirty="0" smtClean="0">
                <a:latin typeface="Arial" pitchFamily="34" charset="0"/>
                <a:cs typeface="Arial" pitchFamily="34" charset="0"/>
              </a:rPr>
              <a:t>/</a:t>
            </a:r>
            <a:r>
              <a:rPr lang="en-US" sz="3000" dirty="0" smtClean="0">
                <a:solidFill>
                  <a:schemeClr val="tx2"/>
                </a:solidFill>
                <a:latin typeface="Arial" pitchFamily="34" charset="0"/>
                <a:cs typeface="Arial" pitchFamily="34" charset="0"/>
              </a:rPr>
              <a:t>CECT</a:t>
            </a:r>
            <a:endParaRPr lang="en-US" sz="3000" dirty="0">
              <a:solidFill>
                <a:schemeClr val="tx2"/>
              </a:solidFill>
              <a:latin typeface="Arial" pitchFamily="34" charset="0"/>
              <a:cs typeface="Arial" pitchFamily="34" charset="0"/>
            </a:endParaRPr>
          </a:p>
          <a:p>
            <a:pPr lvl="0" hangingPunct="1">
              <a:spcBef>
                <a:spcPts val="825"/>
              </a:spcBef>
              <a:spcAft>
                <a:spcPts val="0"/>
              </a:spcAft>
              <a:buSzPct val="90000"/>
            </a:pPr>
            <a:r>
              <a:rPr lang="en-US" sz="3000" dirty="0">
                <a:latin typeface="Arial" pitchFamily="34" charset="0"/>
                <a:cs typeface="Arial" pitchFamily="34" charset="0"/>
              </a:rPr>
              <a:t>ΜRI</a:t>
            </a:r>
          </a:p>
          <a:p>
            <a:pPr lvl="0" hangingPunct="1">
              <a:spcBef>
                <a:spcPts val="825"/>
              </a:spcBef>
              <a:spcAft>
                <a:spcPts val="0"/>
              </a:spcAft>
              <a:buSzPct val="90000"/>
            </a:pPr>
            <a:r>
              <a:rPr lang="en-US" sz="3000" dirty="0">
                <a:latin typeface="Arial" pitchFamily="34" charset="0"/>
                <a:cs typeface="Arial" pitchFamily="34" charset="0"/>
              </a:rPr>
              <a:t>MRCP</a:t>
            </a:r>
          </a:p>
          <a:p>
            <a:pPr lvl="0" hangingPunct="1">
              <a:spcBef>
                <a:spcPts val="825"/>
              </a:spcBef>
              <a:spcAft>
                <a:spcPts val="0"/>
              </a:spcAft>
              <a:buSzPct val="90000"/>
            </a:pPr>
            <a:r>
              <a:rPr lang="en-US" sz="3000" dirty="0">
                <a:latin typeface="Arial" pitchFamily="34" charset="0"/>
                <a:cs typeface="Arial" pitchFamily="34" charset="0"/>
              </a:rPr>
              <a:t>ERCP</a:t>
            </a:r>
          </a:p>
        </p:txBody>
      </p:sp>
      <p:sp>
        <p:nvSpPr>
          <p:cNvPr id="2" name="Τίτλος 1"/>
          <p:cNvSpPr>
            <a:spLocks noGrp="1"/>
          </p:cNvSpPr>
          <p:nvPr>
            <p:ph type="title" idx="4294967295"/>
          </p:nvPr>
        </p:nvSpPr>
        <p:spPr>
          <a:xfrm>
            <a:off x="544247" y="726440"/>
            <a:ext cx="10972120" cy="692562"/>
          </a:xfrm>
        </p:spPr>
        <p:txBody>
          <a:bodyPr>
            <a:normAutofit fontScale="90000"/>
          </a:bodyPr>
          <a:lstStyle/>
          <a:p>
            <a:pPr algn="ctr"/>
            <a:r>
              <a:rPr lang="el-GR" dirty="0">
                <a:latin typeface="Arial" pitchFamily="34" charset="0"/>
                <a:cs typeface="Arial" pitchFamily="34" charset="0"/>
              </a:rPr>
              <a:t>Απεικονιστικός Έλεγχος</a:t>
            </a:r>
          </a:p>
        </p:txBody>
      </p:sp>
      <p:pic>
        <p:nvPicPr>
          <p:cNvPr id="4" name="Εικόνα 3"/>
          <p:cNvPicPr>
            <a:picLocks noChangeAspect="1"/>
          </p:cNvPicPr>
          <p:nvPr/>
        </p:nvPicPr>
        <p:blipFill>
          <a:blip r:embed="rId2" cstate="print"/>
          <a:stretch>
            <a:fillRect/>
          </a:stretch>
        </p:blipFill>
        <p:spPr>
          <a:xfrm>
            <a:off x="2821888" y="3807846"/>
            <a:ext cx="2847079" cy="2316681"/>
          </a:xfrm>
          <a:prstGeom prst="rect">
            <a:avLst/>
          </a:prstGeom>
        </p:spPr>
      </p:pic>
      <p:pic>
        <p:nvPicPr>
          <p:cNvPr id="6" name="Εικόνα 5"/>
          <p:cNvPicPr>
            <a:picLocks noChangeAspect="1"/>
          </p:cNvPicPr>
          <p:nvPr/>
        </p:nvPicPr>
        <p:blipFill>
          <a:blip r:embed="rId3" cstate="print"/>
          <a:stretch>
            <a:fillRect/>
          </a:stretch>
        </p:blipFill>
        <p:spPr>
          <a:xfrm>
            <a:off x="6456652" y="1664551"/>
            <a:ext cx="3468925" cy="2658086"/>
          </a:xfrm>
          <a:prstGeom prst="rect">
            <a:avLst/>
          </a:prstGeom>
        </p:spPr>
      </p:pic>
      <p:pic>
        <p:nvPicPr>
          <p:cNvPr id="5" name="Εικόνα 4"/>
          <p:cNvPicPr>
            <a:picLocks noChangeAspect="1"/>
          </p:cNvPicPr>
          <p:nvPr/>
        </p:nvPicPr>
        <p:blipFill>
          <a:blip r:embed="rId4" cstate="print"/>
          <a:stretch>
            <a:fillRect/>
          </a:stretch>
        </p:blipFill>
        <p:spPr>
          <a:xfrm>
            <a:off x="6599579" y="3537241"/>
            <a:ext cx="3310415" cy="2999492"/>
          </a:xfrm>
          <a:prstGeom prst="rect">
            <a:avLst/>
          </a:prstGeom>
        </p:spPr>
      </p:pic>
      <p:sp>
        <p:nvSpPr>
          <p:cNvPr id="9" name="Ορθογώνιο 1"/>
          <p:cNvSpPr/>
          <p:nvPr/>
        </p:nvSpPr>
        <p:spPr>
          <a:xfrm>
            <a:off x="2204368" y="6488668"/>
            <a:ext cx="9062112" cy="338554"/>
          </a:xfrm>
          <a:prstGeom prst="rect">
            <a:avLst/>
          </a:prstGeom>
        </p:spPr>
        <p:txBody>
          <a:bodyPr wrap="square">
            <a:spAutoFit/>
          </a:bodyPr>
          <a:lstStyle/>
          <a:p>
            <a:r>
              <a:rPr lang="en-US" sz="1600" dirty="0" err="1" smtClean="0">
                <a:latin typeface="Arial" pitchFamily="34" charset="0"/>
                <a:cs typeface="Arial" pitchFamily="34" charset="0"/>
              </a:rPr>
              <a:t>Sathiyasekarani</a:t>
            </a:r>
            <a:r>
              <a:rPr lang="en-US" sz="1600" dirty="0" smtClean="0">
                <a:latin typeface="Arial" pitchFamily="34" charset="0"/>
                <a:cs typeface="Arial" pitchFamily="34" charset="0"/>
              </a:rPr>
              <a:t> et al, (2016)</a:t>
            </a:r>
            <a:r>
              <a:rPr lang="en-US" sz="1600" i="1" dirty="0" smtClean="0">
                <a:latin typeface="Arial" pitchFamily="34" charset="0"/>
                <a:cs typeface="Arial" pitchFamily="34" charset="0"/>
              </a:rPr>
              <a:t> Indian Journal of Pediatrics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doi</a:t>
            </a:r>
            <a:r>
              <a:rPr lang="en-US" sz="1600" dirty="0" smtClean="0">
                <a:latin typeface="Arial" pitchFamily="34" charset="0"/>
                <a:cs typeface="Arial" pitchFamily="34" charset="0"/>
              </a:rPr>
              <a:t>: 10.1007/s12098-016-2115-1. </a:t>
            </a:r>
            <a:endParaRPr lang="el-GR" sz="1600" dirty="0">
              <a:latin typeface="Arial" pitchFamily="34" charset="0"/>
              <a:cs typeface="Arial" pitchFamily="34" charset="0"/>
            </a:endParaRPr>
          </a:p>
        </p:txBody>
      </p:sp>
    </p:spTree>
    <p:extLst>
      <p:ext uri="{BB962C8B-B14F-4D97-AF65-F5344CB8AC3E}">
        <p14:creationId xmlns="" xmlns:p14="http://schemas.microsoft.com/office/powerpoint/2010/main" val="4249262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609600" y="704088"/>
            <a:ext cx="10972800" cy="756412"/>
          </a:xfrm>
        </p:spPr>
        <p:txBody>
          <a:bodyPr>
            <a:normAutofit fontScale="90000"/>
          </a:bodyPr>
          <a:lstStyle/>
          <a:p>
            <a:pPr lvl="0" algn="ctr"/>
            <a:r>
              <a:rPr lang="el-GR" dirty="0">
                <a:latin typeface="Arial" pitchFamily="34" charset="0"/>
                <a:cs typeface="Arial" pitchFamily="34" charset="0"/>
              </a:rPr>
              <a:t>Θεραπεία </a:t>
            </a:r>
            <a:r>
              <a:rPr lang="el-GR" dirty="0" err="1" smtClean="0">
                <a:latin typeface="Arial" pitchFamily="34" charset="0"/>
                <a:cs typeface="Arial" pitchFamily="34" charset="0"/>
              </a:rPr>
              <a:t>Οξέ</a:t>
            </a:r>
            <a:r>
              <a:rPr lang="en-US" dirty="0" smtClean="0">
                <a:latin typeface="Arial" pitchFamily="34" charset="0"/>
                <a:cs typeface="Arial" pitchFamily="34" charset="0"/>
              </a:rPr>
              <a:t>o</a:t>
            </a:r>
            <a:r>
              <a:rPr lang="el-GR" dirty="0" smtClean="0">
                <a:latin typeface="Arial" pitchFamily="34" charset="0"/>
                <a:cs typeface="Arial" pitchFamily="34" charset="0"/>
              </a:rPr>
              <a:t>ς </a:t>
            </a:r>
            <a:r>
              <a:rPr lang="el-GR" dirty="0">
                <a:latin typeface="Arial" pitchFamily="34" charset="0"/>
                <a:cs typeface="Arial" pitchFamily="34" charset="0"/>
              </a:rPr>
              <a:t>Επεισοδίου</a:t>
            </a:r>
          </a:p>
        </p:txBody>
      </p:sp>
      <p:sp>
        <p:nvSpPr>
          <p:cNvPr id="3" name="Θέση περιεχομένου 2"/>
          <p:cNvSpPr txBox="1">
            <a:spLocks noGrp="1"/>
          </p:cNvSpPr>
          <p:nvPr>
            <p:ph idx="1"/>
          </p:nvPr>
        </p:nvSpPr>
        <p:spPr>
          <a:xfrm>
            <a:off x="1320800" y="1828878"/>
            <a:ext cx="10147300" cy="4351425"/>
          </a:xfrm>
        </p:spPr>
        <p:txBody>
          <a:bodyPr vert="horz" lIns="82953" tIns="41476" rIns="82953" bIns="41476" rtlCol="0">
            <a:normAutofit/>
          </a:bodyPr>
          <a:lstStyle/>
          <a:p>
            <a:pPr hangingPunct="1">
              <a:spcBef>
                <a:spcPts val="748"/>
              </a:spcBef>
              <a:spcAft>
                <a:spcPts val="0"/>
              </a:spcAft>
            </a:pPr>
            <a:r>
              <a:rPr lang="el-GR" sz="2400" dirty="0" smtClean="0">
                <a:latin typeface="Arial" pitchFamily="34" charset="0"/>
                <a:cs typeface="Arial" pitchFamily="34" charset="0"/>
              </a:rPr>
              <a:t>Αναλγητικά (</a:t>
            </a:r>
            <a:r>
              <a:rPr lang="el-GR" sz="2400" dirty="0" err="1" smtClean="0">
                <a:latin typeface="Arial" pitchFamily="34" charset="0"/>
                <a:cs typeface="Arial" pitchFamily="34" charset="0"/>
              </a:rPr>
              <a:t>παρακεταμόλη</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ιβουπροφαίνη</a:t>
            </a:r>
            <a:r>
              <a:rPr lang="el-GR" sz="2400" dirty="0" smtClean="0">
                <a:latin typeface="Arial" pitchFamily="34" charset="0"/>
                <a:cs typeface="Arial" pitchFamily="34" charset="0"/>
              </a:rPr>
              <a:t>, μορφίνη, </a:t>
            </a:r>
            <a:r>
              <a:rPr lang="el-GR" sz="2400" dirty="0" err="1" smtClean="0">
                <a:latin typeface="Arial" pitchFamily="34" charset="0"/>
                <a:cs typeface="Arial" pitchFamily="34" charset="0"/>
              </a:rPr>
              <a:t>πεθιδίνη</a:t>
            </a:r>
            <a:r>
              <a:rPr lang="el-GR" sz="2400" dirty="0" smtClean="0">
                <a:latin typeface="Arial" pitchFamily="34" charset="0"/>
                <a:cs typeface="Arial" pitchFamily="34" charset="0"/>
              </a:rPr>
              <a:t>)</a:t>
            </a:r>
          </a:p>
          <a:p>
            <a:pPr hangingPunct="1">
              <a:spcBef>
                <a:spcPts val="748"/>
              </a:spcBef>
              <a:spcAft>
                <a:spcPts val="0"/>
              </a:spcAft>
            </a:pPr>
            <a:r>
              <a:rPr lang="el-GR" sz="2400" dirty="0" smtClean="0">
                <a:latin typeface="Arial" pitchFamily="34" charset="0"/>
                <a:cs typeface="Arial" pitchFamily="34" charset="0"/>
              </a:rPr>
              <a:t>Τοποθέτηση </a:t>
            </a:r>
            <a:r>
              <a:rPr lang="el-GR" sz="2400" dirty="0" err="1">
                <a:latin typeface="Arial" pitchFamily="34" charset="0"/>
                <a:cs typeface="Arial" pitchFamily="34" charset="0"/>
              </a:rPr>
              <a:t>Ρινογαστρικού</a:t>
            </a:r>
            <a:r>
              <a:rPr lang="el-GR" sz="2400" dirty="0">
                <a:latin typeface="Arial" pitchFamily="34" charset="0"/>
                <a:cs typeface="Arial" pitchFamily="34" charset="0"/>
              </a:rPr>
              <a:t> Καθετήρα</a:t>
            </a:r>
          </a:p>
          <a:p>
            <a:pPr hangingPunct="1">
              <a:spcBef>
                <a:spcPts val="748"/>
              </a:spcBef>
              <a:spcAft>
                <a:spcPts val="0"/>
              </a:spcAft>
            </a:pPr>
            <a:r>
              <a:rPr lang="en-US" sz="2400" dirty="0" smtClean="0">
                <a:latin typeface="Arial" pitchFamily="34" charset="0"/>
                <a:cs typeface="Arial" pitchFamily="34" charset="0"/>
              </a:rPr>
              <a:t>IV </a:t>
            </a:r>
            <a:r>
              <a:rPr lang="el-GR" sz="2400" dirty="0">
                <a:latin typeface="Arial" pitchFamily="34" charset="0"/>
                <a:cs typeface="Arial" pitchFamily="34" charset="0"/>
              </a:rPr>
              <a:t>υγρά και ηλεκτρολύτες</a:t>
            </a:r>
          </a:p>
          <a:p>
            <a:pPr hangingPunct="1">
              <a:spcBef>
                <a:spcPts val="748"/>
              </a:spcBef>
              <a:spcAft>
                <a:spcPts val="0"/>
              </a:spcAft>
            </a:pPr>
            <a:r>
              <a:rPr lang="el-GR" sz="2400" dirty="0" err="1">
                <a:latin typeface="Arial" pitchFamily="34" charset="0"/>
                <a:cs typeface="Arial" pitchFamily="34" charset="0"/>
              </a:rPr>
              <a:t>Επανασίτιση</a:t>
            </a:r>
            <a:r>
              <a:rPr lang="el-GR" sz="2400" dirty="0">
                <a:latin typeface="Arial" pitchFamily="34" charset="0"/>
                <a:cs typeface="Arial" pitchFamily="34" charset="0"/>
              </a:rPr>
              <a:t> με </a:t>
            </a:r>
            <a:r>
              <a:rPr lang="el-GR" sz="2400" dirty="0" err="1">
                <a:latin typeface="Arial" pitchFamily="34" charset="0"/>
                <a:cs typeface="Arial" pitchFamily="34" charset="0"/>
              </a:rPr>
              <a:t>ρινογαστρικό</a:t>
            </a:r>
            <a:r>
              <a:rPr lang="el-GR" sz="2400" dirty="0">
                <a:latin typeface="Arial" pitchFamily="34" charset="0"/>
                <a:cs typeface="Arial" pitchFamily="34" charset="0"/>
              </a:rPr>
              <a:t> ή </a:t>
            </a:r>
            <a:r>
              <a:rPr lang="el-GR" sz="2400" dirty="0" err="1">
                <a:latin typeface="Arial" pitchFamily="34" charset="0"/>
                <a:cs typeface="Arial" pitchFamily="34" charset="0"/>
              </a:rPr>
              <a:t>ρινονηστιδικό</a:t>
            </a:r>
            <a:r>
              <a:rPr lang="el-GR" sz="2400" dirty="0">
                <a:latin typeface="Arial" pitchFamily="34" charset="0"/>
                <a:cs typeface="Arial" pitchFamily="34" charset="0"/>
              </a:rPr>
              <a:t> καθετήρα</a:t>
            </a:r>
          </a:p>
          <a:p>
            <a:pPr hangingPunct="1">
              <a:spcBef>
                <a:spcPts val="748"/>
              </a:spcBef>
              <a:spcAft>
                <a:spcPts val="0"/>
              </a:spcAft>
            </a:pPr>
            <a:r>
              <a:rPr lang="el-GR" sz="2400" dirty="0">
                <a:latin typeface="Arial" pitchFamily="34" charset="0"/>
                <a:cs typeface="Arial" pitchFamily="34" charset="0"/>
              </a:rPr>
              <a:t>Αντιβιοτικά (ένδειξη μόνο σε επιμόλυνση νεκρωτικών ιστών)</a:t>
            </a:r>
          </a:p>
          <a:p>
            <a:pPr hangingPunct="1">
              <a:spcBef>
                <a:spcPts val="748"/>
              </a:spcBef>
              <a:spcAft>
                <a:spcPts val="0"/>
              </a:spcAft>
            </a:pPr>
            <a:r>
              <a:rPr lang="el-GR" sz="2400" dirty="0">
                <a:latin typeface="Arial" pitchFamily="34" charset="0"/>
                <a:cs typeface="Arial" pitchFamily="34" charset="0"/>
              </a:rPr>
              <a:t>Ενδοσκοπικές Τεχνικές (τοποθέτηση </a:t>
            </a:r>
            <a:r>
              <a:rPr lang="el-GR" sz="2400" dirty="0" err="1">
                <a:latin typeface="Arial" pitchFamily="34" charset="0"/>
                <a:cs typeface="Arial" pitchFamily="34" charset="0"/>
              </a:rPr>
              <a:t>stent</a:t>
            </a:r>
            <a:r>
              <a:rPr lang="el-GR" sz="2400" dirty="0">
                <a:latin typeface="Arial" pitchFamily="34" charset="0"/>
                <a:cs typeface="Arial" pitchFamily="34" charset="0"/>
              </a:rPr>
              <a:t>, παροχέτευση </a:t>
            </a:r>
            <a:r>
              <a:rPr lang="el-GR" sz="2400" dirty="0" err="1">
                <a:latin typeface="Arial" pitchFamily="34" charset="0"/>
                <a:cs typeface="Arial" pitchFamily="34" charset="0"/>
              </a:rPr>
              <a:t>ψευδοκύστης</a:t>
            </a:r>
            <a:r>
              <a:rPr lang="el-GR" sz="2400" dirty="0">
                <a:latin typeface="Arial" pitchFamily="34" charset="0"/>
                <a:cs typeface="Arial" pitchFamily="34" charset="0"/>
              </a:rPr>
              <a:t>, </a:t>
            </a:r>
            <a:r>
              <a:rPr lang="el-GR" sz="2400" dirty="0" smtClean="0">
                <a:latin typeface="Arial" pitchFamily="34" charset="0"/>
                <a:cs typeface="Arial" pitchFamily="34" charset="0"/>
              </a:rPr>
              <a:t>ERCP)</a:t>
            </a:r>
            <a:endParaRPr lang="el-GR" sz="2400" dirty="0">
              <a:latin typeface="Arial" pitchFamily="34" charset="0"/>
              <a:cs typeface="Arial" pitchFamily="34" charset="0"/>
            </a:endParaRPr>
          </a:p>
          <a:p>
            <a:pPr hangingPunct="1">
              <a:spcBef>
                <a:spcPts val="748"/>
              </a:spcBef>
              <a:spcAft>
                <a:spcPts val="0"/>
              </a:spcAft>
            </a:pPr>
            <a:r>
              <a:rPr lang="el-GR" sz="2400" dirty="0">
                <a:latin typeface="Arial" pitchFamily="34" charset="0"/>
                <a:cs typeface="Arial" pitchFamily="34" charset="0"/>
              </a:rPr>
              <a:t>Χειρουργική Αντιμετώπιση</a:t>
            </a:r>
          </a:p>
          <a:p>
            <a:pPr hangingPunct="1">
              <a:spcBef>
                <a:spcPts val="748"/>
              </a:spcBef>
              <a:spcAft>
                <a:spcPts val="0"/>
              </a:spcAft>
            </a:pPr>
            <a:endParaRPr lang="el-GR" sz="2400" dirty="0">
              <a:latin typeface="Calibri" pitchFamily="18"/>
            </a:endParaRPr>
          </a:p>
        </p:txBody>
      </p:sp>
    </p:spTree>
    <p:extLst>
      <p:ext uri="{BB962C8B-B14F-4D97-AF65-F5344CB8AC3E}">
        <p14:creationId xmlns="" xmlns:p14="http://schemas.microsoft.com/office/powerpoint/2010/main" val="31900661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 Ομάδα"/>
          <p:cNvGrpSpPr/>
          <p:nvPr/>
        </p:nvGrpSpPr>
        <p:grpSpPr>
          <a:xfrm>
            <a:off x="4259214" y="1797964"/>
            <a:ext cx="2489352" cy="959438"/>
            <a:chOff x="802604" y="2312"/>
            <a:chExt cx="2252136" cy="1220901"/>
          </a:xfrm>
        </p:grpSpPr>
        <p:sp>
          <p:nvSpPr>
            <p:cNvPr id="8" name="7 - Στρογγυλεμένο ορθογώνιο"/>
            <p:cNvSpPr/>
            <p:nvPr/>
          </p:nvSpPr>
          <p:spPr>
            <a:xfrm>
              <a:off x="802604" y="2312"/>
              <a:ext cx="2252136" cy="12209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Στρογγυλεμένο ορθογώνιο 4"/>
            <p:cNvSpPr/>
            <p:nvPr/>
          </p:nvSpPr>
          <p:spPr>
            <a:xfrm>
              <a:off x="838363" y="38071"/>
              <a:ext cx="2180618" cy="11493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400" kern="1200" dirty="0" smtClean="0">
                  <a:latin typeface="+mj-lt"/>
                </a:rPr>
                <a:t>Πλήρες ιστορικό και  φυσική εξέτα</a:t>
              </a:r>
              <a:r>
                <a:rPr lang="el-GR" sz="1400" dirty="0" smtClean="0">
                  <a:latin typeface="+mj-lt"/>
                </a:rPr>
                <a:t>σ</a:t>
              </a:r>
              <a:r>
                <a:rPr lang="el-GR" sz="1400" kern="1200" dirty="0" smtClean="0">
                  <a:latin typeface="+mj-lt"/>
                </a:rPr>
                <a:t>η</a:t>
              </a:r>
              <a:endParaRPr lang="el-GR" sz="1400" kern="1200" dirty="0">
                <a:latin typeface="+mj-lt"/>
              </a:endParaRPr>
            </a:p>
          </p:txBody>
        </p:sp>
      </p:grpSp>
      <p:grpSp>
        <p:nvGrpSpPr>
          <p:cNvPr id="10" name="9 - Ομάδα"/>
          <p:cNvGrpSpPr/>
          <p:nvPr/>
        </p:nvGrpSpPr>
        <p:grpSpPr>
          <a:xfrm>
            <a:off x="7653107" y="1844973"/>
            <a:ext cx="2169995" cy="1105469"/>
            <a:chOff x="3966396" y="194898"/>
            <a:chExt cx="1704804" cy="881962"/>
          </a:xfrm>
        </p:grpSpPr>
        <p:sp>
          <p:nvSpPr>
            <p:cNvPr id="11" name="10 - Στρογγυλεμένο ορθογώνιο"/>
            <p:cNvSpPr/>
            <p:nvPr/>
          </p:nvSpPr>
          <p:spPr>
            <a:xfrm>
              <a:off x="3966396" y="194898"/>
              <a:ext cx="1704804" cy="881962"/>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sp>
        <p:sp>
          <p:nvSpPr>
            <p:cNvPr id="12" name="Στρογγυλεμένο ορθογώνιο 4"/>
            <p:cNvSpPr/>
            <p:nvPr/>
          </p:nvSpPr>
          <p:spPr>
            <a:xfrm>
              <a:off x="3992228" y="220730"/>
              <a:ext cx="1653140" cy="8302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200" kern="1200" dirty="0" smtClean="0">
                  <a:latin typeface="+mj-lt"/>
                </a:rPr>
                <a:t>Παχυσαρκία: Μείωση βάρους</a:t>
              </a:r>
            </a:p>
            <a:p>
              <a:pPr lvl="0" algn="ctr" defTabSz="444500">
                <a:lnSpc>
                  <a:spcPct val="90000"/>
                </a:lnSpc>
                <a:spcBef>
                  <a:spcPct val="0"/>
                </a:spcBef>
                <a:spcAft>
                  <a:spcPct val="35000"/>
                </a:spcAft>
              </a:pPr>
              <a:r>
                <a:rPr lang="el-GR" sz="1200" dirty="0" smtClean="0">
                  <a:latin typeface="+mj-lt"/>
                </a:rPr>
                <a:t>Φ</a:t>
              </a:r>
              <a:r>
                <a:rPr lang="el-GR" sz="1200" kern="1200" dirty="0" smtClean="0">
                  <a:latin typeface="+mj-lt"/>
                </a:rPr>
                <a:t>άρμακα: </a:t>
              </a:r>
              <a:r>
                <a:rPr lang="el-GR" sz="1200" dirty="0" smtClean="0">
                  <a:latin typeface="+mj-lt"/>
                </a:rPr>
                <a:t>Διακοπή </a:t>
              </a:r>
              <a:r>
                <a:rPr lang="el-GR" sz="1200" kern="1200" dirty="0" smtClean="0">
                  <a:latin typeface="+mj-lt"/>
                </a:rPr>
                <a:t>χρήσης</a:t>
              </a:r>
              <a:endParaRPr lang="el-GR" sz="1200" kern="1200" dirty="0">
                <a:latin typeface="+mj-lt"/>
              </a:endParaRPr>
            </a:p>
          </p:txBody>
        </p:sp>
      </p:grpSp>
      <p:grpSp>
        <p:nvGrpSpPr>
          <p:cNvPr id="13" name="12 - Ομάδα"/>
          <p:cNvGrpSpPr/>
          <p:nvPr/>
        </p:nvGrpSpPr>
        <p:grpSpPr>
          <a:xfrm>
            <a:off x="4200892" y="2895600"/>
            <a:ext cx="2640174" cy="1413071"/>
            <a:chOff x="591924" y="1775487"/>
            <a:chExt cx="2364380" cy="1343017"/>
          </a:xfrm>
        </p:grpSpPr>
        <p:sp>
          <p:nvSpPr>
            <p:cNvPr id="14" name="13 - Στρογγυλεμένο ορθογώνιο"/>
            <p:cNvSpPr/>
            <p:nvPr/>
          </p:nvSpPr>
          <p:spPr>
            <a:xfrm>
              <a:off x="591924" y="1775487"/>
              <a:ext cx="2364380" cy="134301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Στρογγυλεμένο ορθογώνιο 4"/>
            <p:cNvSpPr/>
            <p:nvPr/>
          </p:nvSpPr>
          <p:spPr>
            <a:xfrm>
              <a:off x="704033" y="1861206"/>
              <a:ext cx="2133610" cy="1206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400" kern="1200" dirty="0" smtClean="0">
                  <a:latin typeface="+mj-lt"/>
                </a:rPr>
                <a:t>Επίπεδο – Ι </a:t>
              </a:r>
            </a:p>
            <a:p>
              <a:pPr lvl="0" algn="ctr" defTabSz="533400">
                <a:lnSpc>
                  <a:spcPct val="90000"/>
                </a:lnSpc>
                <a:spcBef>
                  <a:spcPct val="0"/>
                </a:spcBef>
                <a:spcAft>
                  <a:spcPct val="35000"/>
                </a:spcAft>
              </a:pPr>
              <a:r>
                <a:rPr lang="el-GR" sz="1400" dirty="0" smtClean="0">
                  <a:latin typeface="+mj-lt"/>
                </a:rPr>
                <a:t>Έλεγχος ηπατικής λειτουργίας</a:t>
              </a:r>
              <a:r>
                <a:rPr lang="en-US" sz="1400" kern="1200" dirty="0" smtClean="0">
                  <a:latin typeface="+mj-lt"/>
                </a:rPr>
                <a:t>, </a:t>
              </a:r>
              <a:r>
                <a:rPr lang="el-GR" sz="1400" kern="1200" dirty="0" smtClean="0">
                  <a:latin typeface="+mj-lt"/>
                </a:rPr>
                <a:t>λιπιδίων, ασβεστίου</a:t>
              </a:r>
            </a:p>
            <a:p>
              <a:pPr lvl="0" algn="ctr" defTabSz="533400">
                <a:lnSpc>
                  <a:spcPct val="90000"/>
                </a:lnSpc>
                <a:spcBef>
                  <a:spcPct val="0"/>
                </a:spcBef>
                <a:spcAft>
                  <a:spcPct val="35000"/>
                </a:spcAft>
              </a:pPr>
              <a:r>
                <a:rPr lang="el-GR" sz="1400" kern="1200" dirty="0" smtClean="0">
                  <a:latin typeface="+mj-lt"/>
                </a:rPr>
                <a:t>Επανάληψη </a:t>
              </a:r>
              <a:r>
                <a:rPr lang="en-US" sz="1400" kern="1200" dirty="0" smtClean="0">
                  <a:latin typeface="+mj-lt"/>
                </a:rPr>
                <a:t>USG </a:t>
              </a:r>
              <a:r>
                <a:rPr lang="el-GR" sz="1400" kern="1200" dirty="0" smtClean="0">
                  <a:latin typeface="+mj-lt"/>
                </a:rPr>
                <a:t>στην κοιλιά</a:t>
              </a:r>
              <a:endParaRPr lang="el-GR" sz="1400" kern="1200" dirty="0">
                <a:latin typeface="+mj-lt"/>
              </a:endParaRPr>
            </a:p>
          </p:txBody>
        </p:sp>
      </p:grpSp>
      <p:grpSp>
        <p:nvGrpSpPr>
          <p:cNvPr id="16" name="15 - Ομάδα"/>
          <p:cNvGrpSpPr/>
          <p:nvPr/>
        </p:nvGrpSpPr>
        <p:grpSpPr>
          <a:xfrm>
            <a:off x="502112" y="2621608"/>
            <a:ext cx="2758440" cy="1539240"/>
            <a:chOff x="3824297" y="1995894"/>
            <a:chExt cx="1799086" cy="973607"/>
          </a:xfrm>
        </p:grpSpPr>
        <p:sp>
          <p:nvSpPr>
            <p:cNvPr id="17" name="16 - Στρογγυλεμένο ορθογώνιο"/>
            <p:cNvSpPr/>
            <p:nvPr/>
          </p:nvSpPr>
          <p:spPr>
            <a:xfrm>
              <a:off x="3824297" y="1995894"/>
              <a:ext cx="1799086" cy="973607"/>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sp>
        <p:sp>
          <p:nvSpPr>
            <p:cNvPr id="18" name="Στρογγυλεμένο ορθογώνιο 4"/>
            <p:cNvSpPr/>
            <p:nvPr/>
          </p:nvSpPr>
          <p:spPr>
            <a:xfrm>
              <a:off x="3852813" y="2024410"/>
              <a:ext cx="1742054" cy="9165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l-GR" sz="1200" kern="1200" dirty="0" smtClean="0">
                  <a:latin typeface="+mj-lt"/>
                </a:rPr>
                <a:t>Μεταβολική: Κατάλληλη αγωγή</a:t>
              </a:r>
            </a:p>
            <a:p>
              <a:pPr lvl="0" algn="ctr" defTabSz="355600">
                <a:lnSpc>
                  <a:spcPct val="90000"/>
                </a:lnSpc>
                <a:spcBef>
                  <a:spcPct val="0"/>
                </a:spcBef>
                <a:spcAft>
                  <a:spcPct val="35000"/>
                </a:spcAft>
              </a:pPr>
              <a:r>
                <a:rPr lang="el-GR" sz="1200" kern="1200" dirty="0" err="1" smtClean="0">
                  <a:latin typeface="+mj-lt"/>
                </a:rPr>
                <a:t>Μικρολιθίαση</a:t>
              </a:r>
              <a:r>
                <a:rPr lang="el-GR" sz="1200" kern="1200" dirty="0" smtClean="0">
                  <a:latin typeface="+mj-lt"/>
                </a:rPr>
                <a:t> (Χολικές πέτρες &lt; 3</a:t>
              </a:r>
              <a:r>
                <a:rPr lang="en-US" sz="1200" kern="1200" dirty="0" smtClean="0">
                  <a:latin typeface="+mj-lt"/>
                </a:rPr>
                <a:t> mm): </a:t>
              </a:r>
              <a:r>
                <a:rPr lang="el-GR" sz="1200" kern="1200" dirty="0" err="1" smtClean="0">
                  <a:latin typeface="+mj-lt"/>
                </a:rPr>
                <a:t>Σφιγκτηροτομή</a:t>
              </a:r>
              <a:endParaRPr lang="el-GR" sz="1200" kern="1200" dirty="0">
                <a:latin typeface="+mj-lt"/>
              </a:endParaRPr>
            </a:p>
          </p:txBody>
        </p:sp>
      </p:grpSp>
      <p:grpSp>
        <p:nvGrpSpPr>
          <p:cNvPr id="19" name="18 - Ομάδα"/>
          <p:cNvGrpSpPr/>
          <p:nvPr/>
        </p:nvGrpSpPr>
        <p:grpSpPr>
          <a:xfrm>
            <a:off x="4324749" y="4310645"/>
            <a:ext cx="2362199" cy="1280159"/>
            <a:chOff x="555537" y="3742182"/>
            <a:chExt cx="2188546" cy="1108398"/>
          </a:xfrm>
        </p:grpSpPr>
        <p:sp>
          <p:nvSpPr>
            <p:cNvPr id="20" name="19 - Στρογγυλεμένο ορθογώνιο"/>
            <p:cNvSpPr/>
            <p:nvPr/>
          </p:nvSpPr>
          <p:spPr>
            <a:xfrm>
              <a:off x="555537" y="3742182"/>
              <a:ext cx="2188546" cy="11083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Στρογγυλεμένο ορθογώνιο 4"/>
            <p:cNvSpPr/>
            <p:nvPr/>
          </p:nvSpPr>
          <p:spPr>
            <a:xfrm>
              <a:off x="588001" y="3774646"/>
              <a:ext cx="2123618" cy="1043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400" kern="1200" dirty="0" smtClean="0">
                  <a:latin typeface="+mj-lt"/>
                </a:rPr>
                <a:t>Επίπεδο – ΙΙ </a:t>
              </a:r>
              <a:endParaRPr lang="en-US" sz="1400" kern="1200" dirty="0" smtClean="0">
                <a:latin typeface="+mj-lt"/>
              </a:endParaRPr>
            </a:p>
            <a:p>
              <a:pPr lvl="0" algn="ctr" defTabSz="488950">
                <a:lnSpc>
                  <a:spcPct val="90000"/>
                </a:lnSpc>
                <a:spcBef>
                  <a:spcPct val="0"/>
                </a:spcBef>
                <a:spcAft>
                  <a:spcPct val="35000"/>
                </a:spcAft>
              </a:pPr>
              <a:r>
                <a:rPr lang="el-GR" sz="1400" kern="1200" dirty="0" smtClean="0">
                  <a:latin typeface="+mj-lt"/>
                </a:rPr>
                <a:t>Μέτρηση κλασμάτων </a:t>
              </a:r>
              <a:r>
                <a:rPr lang="en-US" sz="1400" kern="1200" dirty="0" err="1" smtClean="0">
                  <a:latin typeface="+mj-lt"/>
                </a:rPr>
                <a:t>IgG</a:t>
              </a:r>
              <a:r>
                <a:rPr lang="en-US" sz="1400" kern="1200" dirty="0" smtClean="0">
                  <a:latin typeface="+mj-lt"/>
                </a:rPr>
                <a:t> </a:t>
              </a:r>
              <a:endParaRPr lang="el-GR" sz="1400" kern="1200" dirty="0" smtClean="0">
                <a:latin typeface="+mj-lt"/>
              </a:endParaRPr>
            </a:p>
            <a:p>
              <a:pPr lvl="0" algn="ctr" defTabSz="488950">
                <a:lnSpc>
                  <a:spcPct val="90000"/>
                </a:lnSpc>
                <a:spcBef>
                  <a:spcPct val="0"/>
                </a:spcBef>
                <a:spcAft>
                  <a:spcPct val="35000"/>
                </a:spcAft>
              </a:pPr>
              <a:r>
                <a:rPr lang="en-US" sz="1400" kern="1200" dirty="0" smtClean="0">
                  <a:latin typeface="+mj-lt"/>
                </a:rPr>
                <a:t>MRCP, ERCP, EUS</a:t>
              </a:r>
            </a:p>
          </p:txBody>
        </p:sp>
      </p:grpSp>
      <p:grpSp>
        <p:nvGrpSpPr>
          <p:cNvPr id="22" name="21 - Ομάδα"/>
          <p:cNvGrpSpPr/>
          <p:nvPr/>
        </p:nvGrpSpPr>
        <p:grpSpPr>
          <a:xfrm>
            <a:off x="7593083" y="4257545"/>
            <a:ext cx="2697480" cy="1310640"/>
            <a:chOff x="3332059" y="3855399"/>
            <a:chExt cx="1469938" cy="881962"/>
          </a:xfrm>
        </p:grpSpPr>
        <p:sp>
          <p:nvSpPr>
            <p:cNvPr id="23" name="22 - Στρογγυλεμένο ορθογώνιο"/>
            <p:cNvSpPr/>
            <p:nvPr/>
          </p:nvSpPr>
          <p:spPr>
            <a:xfrm>
              <a:off x="3332059" y="3855399"/>
              <a:ext cx="1469938" cy="881962"/>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sp>
        <p:sp>
          <p:nvSpPr>
            <p:cNvPr id="24" name="Στρογγυλεμένο ορθογώνιο 4"/>
            <p:cNvSpPr/>
            <p:nvPr/>
          </p:nvSpPr>
          <p:spPr>
            <a:xfrm>
              <a:off x="3357891" y="3881231"/>
              <a:ext cx="1418274" cy="8302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200" kern="1200" dirty="0" smtClean="0">
                  <a:latin typeface="+mj-lt"/>
                </a:rPr>
                <a:t>Αυτοάνοση: Στεροειδή</a:t>
              </a:r>
            </a:p>
            <a:p>
              <a:pPr lvl="0" algn="ctr" defTabSz="488950">
                <a:lnSpc>
                  <a:spcPct val="90000"/>
                </a:lnSpc>
                <a:spcBef>
                  <a:spcPct val="0"/>
                </a:spcBef>
                <a:spcAft>
                  <a:spcPct val="35000"/>
                </a:spcAft>
              </a:pPr>
              <a:r>
                <a:rPr lang="el-GR" sz="1200" dirty="0" smtClean="0">
                  <a:latin typeface="+mj-lt"/>
                </a:rPr>
                <a:t>Δισχιδές πάγκρεας:  </a:t>
              </a:r>
              <a:r>
                <a:rPr lang="el-GR" sz="1200" dirty="0" err="1" smtClean="0">
                  <a:latin typeface="+mj-lt"/>
                </a:rPr>
                <a:t>Θηλοτομή</a:t>
              </a:r>
              <a:endParaRPr lang="el-GR" sz="1200" dirty="0" smtClean="0">
                <a:latin typeface="+mj-lt"/>
              </a:endParaRPr>
            </a:p>
            <a:p>
              <a:pPr lvl="0" algn="ctr" defTabSz="488950">
                <a:lnSpc>
                  <a:spcPct val="90000"/>
                </a:lnSpc>
                <a:spcBef>
                  <a:spcPct val="0"/>
                </a:spcBef>
                <a:spcAft>
                  <a:spcPct val="35000"/>
                </a:spcAft>
              </a:pPr>
              <a:r>
                <a:rPr lang="el-GR" sz="1200" kern="1200" dirty="0" smtClean="0">
                  <a:latin typeface="+mj-lt"/>
                </a:rPr>
                <a:t>Κύστεις χοληδόχου πόρου: Πλήρης </a:t>
              </a:r>
              <a:r>
                <a:rPr lang="el-GR" sz="1200" kern="1200" dirty="0" err="1" smtClean="0">
                  <a:latin typeface="+mj-lt"/>
                </a:rPr>
                <a:t>εκτομή</a:t>
              </a:r>
              <a:r>
                <a:rPr lang="el-GR" sz="1200" kern="1200" dirty="0" smtClean="0">
                  <a:latin typeface="+mj-lt"/>
                </a:rPr>
                <a:t>  </a:t>
              </a:r>
            </a:p>
            <a:p>
              <a:pPr lvl="0" algn="ctr" defTabSz="488950">
                <a:lnSpc>
                  <a:spcPct val="90000"/>
                </a:lnSpc>
                <a:spcBef>
                  <a:spcPct val="0"/>
                </a:spcBef>
                <a:spcAft>
                  <a:spcPct val="35000"/>
                </a:spcAft>
              </a:pPr>
              <a:r>
                <a:rPr lang="el-GR" sz="1200" kern="1200" dirty="0" smtClean="0">
                  <a:latin typeface="+mj-lt"/>
                </a:rPr>
                <a:t> </a:t>
              </a:r>
              <a:endParaRPr lang="el-GR" sz="1200" kern="1200" dirty="0">
                <a:latin typeface="+mj-lt"/>
              </a:endParaRPr>
            </a:p>
          </p:txBody>
        </p:sp>
      </p:grpSp>
      <p:grpSp>
        <p:nvGrpSpPr>
          <p:cNvPr id="25" name="24 - Ομάδα"/>
          <p:cNvGrpSpPr/>
          <p:nvPr/>
        </p:nvGrpSpPr>
        <p:grpSpPr>
          <a:xfrm>
            <a:off x="4370467" y="5621866"/>
            <a:ext cx="2318199" cy="922461"/>
            <a:chOff x="744483" y="5438555"/>
            <a:chExt cx="1999601" cy="1119951"/>
          </a:xfrm>
        </p:grpSpPr>
        <p:sp>
          <p:nvSpPr>
            <p:cNvPr id="26" name="25 - Στρογγυλεμένο ορθογώνιο"/>
            <p:cNvSpPr/>
            <p:nvPr/>
          </p:nvSpPr>
          <p:spPr>
            <a:xfrm>
              <a:off x="744483" y="5438555"/>
              <a:ext cx="1999601" cy="11199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Στρογγυλεμένο ορθογώνιο 4"/>
            <p:cNvSpPr/>
            <p:nvPr/>
          </p:nvSpPr>
          <p:spPr>
            <a:xfrm>
              <a:off x="777285" y="5471357"/>
              <a:ext cx="1933997" cy="1054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400" kern="1200" dirty="0" smtClean="0">
                  <a:latin typeface="+mj-lt"/>
                </a:rPr>
                <a:t>Επίπεδο – ΙΙΙ  </a:t>
              </a:r>
            </a:p>
            <a:p>
              <a:pPr lvl="0" algn="ctr" defTabSz="488950">
                <a:lnSpc>
                  <a:spcPct val="90000"/>
                </a:lnSpc>
                <a:spcBef>
                  <a:spcPct val="0"/>
                </a:spcBef>
                <a:spcAft>
                  <a:spcPct val="35000"/>
                </a:spcAft>
              </a:pPr>
              <a:r>
                <a:rPr lang="el-GR" sz="1400" kern="1200" dirty="0" smtClean="0">
                  <a:latin typeface="+mj-lt"/>
                </a:rPr>
                <a:t>Γενετικές μελέτες</a:t>
              </a:r>
              <a:endParaRPr lang="el-GR" sz="1400" kern="1200" dirty="0">
                <a:latin typeface="+mj-lt"/>
              </a:endParaRPr>
            </a:p>
          </p:txBody>
        </p:sp>
      </p:grpSp>
      <p:grpSp>
        <p:nvGrpSpPr>
          <p:cNvPr id="28" name="27 - Ομάδα"/>
          <p:cNvGrpSpPr/>
          <p:nvPr/>
        </p:nvGrpSpPr>
        <p:grpSpPr>
          <a:xfrm>
            <a:off x="1222839" y="5404513"/>
            <a:ext cx="2209800" cy="1066800"/>
            <a:chOff x="3332059" y="5557550"/>
            <a:chExt cx="1469938" cy="881962"/>
          </a:xfrm>
        </p:grpSpPr>
        <p:sp>
          <p:nvSpPr>
            <p:cNvPr id="29" name="28 - Στρογγυλεμένο ορθογώνιο"/>
            <p:cNvSpPr/>
            <p:nvPr/>
          </p:nvSpPr>
          <p:spPr>
            <a:xfrm>
              <a:off x="3332059" y="5557550"/>
              <a:ext cx="1469938" cy="881962"/>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sp>
        <p:sp>
          <p:nvSpPr>
            <p:cNvPr id="30" name="Στρογγυλεμένο ορθογώνιο 4"/>
            <p:cNvSpPr/>
            <p:nvPr/>
          </p:nvSpPr>
          <p:spPr>
            <a:xfrm>
              <a:off x="3357891" y="5583382"/>
              <a:ext cx="1418274" cy="8302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200" kern="1200" dirty="0" smtClean="0">
                  <a:latin typeface="+mj-lt"/>
                </a:rPr>
                <a:t>Ταυτοποίηση μεταλλάξεων:  Παρακολούθηση για χρόνια </a:t>
              </a:r>
              <a:r>
                <a:rPr lang="el-GR" sz="1200" kern="1200" dirty="0" err="1" smtClean="0">
                  <a:latin typeface="+mj-lt"/>
                </a:rPr>
                <a:t>πακρεατίτιδα</a:t>
              </a:r>
              <a:endParaRPr lang="el-GR" sz="1200" kern="1200" dirty="0">
                <a:latin typeface="+mj-lt"/>
              </a:endParaRPr>
            </a:p>
          </p:txBody>
        </p:sp>
      </p:grpSp>
      <p:sp>
        <p:nvSpPr>
          <p:cNvPr id="31" name="30 - Βέλος προς τα κάτω"/>
          <p:cNvSpPr/>
          <p:nvPr/>
        </p:nvSpPr>
        <p:spPr>
          <a:xfrm>
            <a:off x="5321237" y="2735289"/>
            <a:ext cx="457200" cy="213360"/>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31 - Βέλος προς τα κάτω"/>
          <p:cNvSpPr/>
          <p:nvPr/>
        </p:nvSpPr>
        <p:spPr>
          <a:xfrm>
            <a:off x="5316359" y="4263839"/>
            <a:ext cx="457200" cy="213360"/>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32 - Βέλος προς τα κάτω"/>
          <p:cNvSpPr/>
          <p:nvPr/>
        </p:nvSpPr>
        <p:spPr>
          <a:xfrm>
            <a:off x="5314666" y="5539399"/>
            <a:ext cx="457200" cy="213360"/>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33 - Βέλος προς τα κάτω"/>
          <p:cNvSpPr/>
          <p:nvPr/>
        </p:nvSpPr>
        <p:spPr>
          <a:xfrm rot="5400000" flipV="1">
            <a:off x="6968181" y="1924347"/>
            <a:ext cx="472440" cy="762000"/>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35 - Βέλος προς τα κάτω"/>
          <p:cNvSpPr/>
          <p:nvPr/>
        </p:nvSpPr>
        <p:spPr>
          <a:xfrm rot="16200000" flipV="1">
            <a:off x="3506627" y="3144508"/>
            <a:ext cx="472440" cy="762000"/>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36 - Βέλος προς τα κάτω"/>
          <p:cNvSpPr/>
          <p:nvPr/>
        </p:nvSpPr>
        <p:spPr>
          <a:xfrm rot="5400000" flipV="1">
            <a:off x="6889200" y="4578230"/>
            <a:ext cx="472440" cy="762000"/>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37 - Βέλος προς τα κάτω"/>
          <p:cNvSpPr/>
          <p:nvPr/>
        </p:nvSpPr>
        <p:spPr>
          <a:xfrm rot="16200000" flipV="1">
            <a:off x="3655667" y="5567718"/>
            <a:ext cx="472440" cy="762000"/>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41 - Τίτλος"/>
          <p:cNvSpPr>
            <a:spLocks noGrp="1"/>
          </p:cNvSpPr>
          <p:nvPr>
            <p:ph type="title"/>
          </p:nvPr>
        </p:nvSpPr>
        <p:spPr>
          <a:xfrm>
            <a:off x="500419" y="642672"/>
            <a:ext cx="11074400" cy="1143000"/>
          </a:xfrm>
        </p:spPr>
        <p:txBody>
          <a:bodyPr>
            <a:normAutofit fontScale="90000"/>
          </a:bodyPr>
          <a:lstStyle/>
          <a:p>
            <a:pPr lvl="0" algn="ctr"/>
            <a:r>
              <a:rPr lang="el-GR" sz="4400" dirty="0" smtClean="0"/>
              <a:t>Διαγνωστικός και θεραπευτικός αλγόριθμος</a:t>
            </a:r>
            <a:r>
              <a:rPr lang="en-US" sz="4400" dirty="0" smtClean="0"/>
              <a:t> </a:t>
            </a:r>
            <a:r>
              <a:rPr lang="el-GR" sz="4400" dirty="0" smtClean="0"/>
              <a:t>με βάση τα κριτήρια </a:t>
            </a:r>
            <a:r>
              <a:rPr lang="en-US" sz="4400" dirty="0" smtClean="0"/>
              <a:t>INSPPIRE</a:t>
            </a:r>
            <a:endParaRPr lang="el-GR" dirty="0"/>
          </a:p>
        </p:txBody>
      </p:sp>
      <p:sp>
        <p:nvSpPr>
          <p:cNvPr id="35" name="Ορθογώνιο 1"/>
          <p:cNvSpPr/>
          <p:nvPr/>
        </p:nvSpPr>
        <p:spPr>
          <a:xfrm>
            <a:off x="3685654" y="6519446"/>
            <a:ext cx="8506346" cy="338554"/>
          </a:xfrm>
          <a:prstGeom prst="rect">
            <a:avLst/>
          </a:prstGeom>
        </p:spPr>
        <p:txBody>
          <a:bodyPr wrap="square">
            <a:spAutoFit/>
          </a:bodyPr>
          <a:lstStyle/>
          <a:p>
            <a:r>
              <a:rPr lang="en-US" sz="1600" dirty="0" err="1" smtClean="0">
                <a:latin typeface="Arial" pitchFamily="34" charset="0"/>
                <a:cs typeface="Arial" pitchFamily="34" charset="0"/>
              </a:rPr>
              <a:t>Sathiyasekarani</a:t>
            </a:r>
            <a:r>
              <a:rPr lang="en-US" sz="1600" dirty="0" smtClean="0">
                <a:latin typeface="Arial" pitchFamily="34" charset="0"/>
                <a:cs typeface="Arial" pitchFamily="34" charset="0"/>
              </a:rPr>
              <a:t> et al, (2016)</a:t>
            </a:r>
            <a:r>
              <a:rPr lang="en-US" sz="1600" i="1" dirty="0" smtClean="0">
                <a:latin typeface="Arial" pitchFamily="34" charset="0"/>
                <a:cs typeface="Arial" pitchFamily="34" charset="0"/>
              </a:rPr>
              <a:t> Indian Journal of Pediatrics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doi</a:t>
            </a:r>
            <a:r>
              <a:rPr lang="en-US" sz="1600" dirty="0" smtClean="0">
                <a:latin typeface="Arial" pitchFamily="34" charset="0"/>
                <a:cs typeface="Arial" pitchFamily="34" charset="0"/>
              </a:rPr>
              <a:t>: 10.1007/s12098-016-2115-1. </a:t>
            </a:r>
            <a:endParaRPr lang="el-GR" sz="1600" dirty="0">
              <a:latin typeface="Arial" pitchFamily="34" charset="0"/>
              <a:cs typeface="Arial" pitchFamily="34" charset="0"/>
            </a:endParaRPr>
          </a:p>
        </p:txBody>
      </p:sp>
    </p:spTree>
    <p:extLst>
      <p:ext uri="{BB962C8B-B14F-4D97-AF65-F5344CB8AC3E}">
        <p14:creationId xmlns="" xmlns:p14="http://schemas.microsoft.com/office/powerpoint/2010/main" val="32215329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txBox="1">
            <a:spLocks noGrp="1"/>
          </p:cNvSpPr>
          <p:nvPr>
            <p:ph type="body" idx="4294967295"/>
          </p:nvPr>
        </p:nvSpPr>
        <p:spPr>
          <a:xfrm>
            <a:off x="1110307" y="2183671"/>
            <a:ext cx="8846493" cy="3594829"/>
          </a:xfrm>
        </p:spPr>
        <p:txBody>
          <a:bodyPr/>
          <a:lstStyle/>
          <a:p>
            <a:pPr lvl="0"/>
            <a:r>
              <a:rPr lang="el-GR" dirty="0">
                <a:latin typeface="Arial" pitchFamily="34" charset="0"/>
                <a:cs typeface="Arial" pitchFamily="34" charset="0"/>
              </a:rPr>
              <a:t>Αναλγητικά(</a:t>
            </a:r>
            <a:r>
              <a:rPr lang="el-GR" dirty="0" err="1">
                <a:latin typeface="Arial" pitchFamily="34" charset="0"/>
                <a:cs typeface="Arial" pitchFamily="34" charset="0"/>
              </a:rPr>
              <a:t>ακετομινοφαίνη</a:t>
            </a:r>
            <a:r>
              <a:rPr lang="el-GR" dirty="0">
                <a:latin typeface="Arial" pitchFamily="34" charset="0"/>
                <a:cs typeface="Arial" pitchFamily="34" charset="0"/>
              </a:rPr>
              <a:t>, </a:t>
            </a:r>
            <a:r>
              <a:rPr lang="el-GR" dirty="0" err="1">
                <a:latin typeface="Arial" pitchFamily="34" charset="0"/>
                <a:cs typeface="Arial" pitchFamily="34" charset="0"/>
              </a:rPr>
              <a:t>ιβουπροφαίνη</a:t>
            </a:r>
            <a:r>
              <a:rPr lang="el-GR" dirty="0">
                <a:latin typeface="Arial" pitchFamily="34" charset="0"/>
                <a:cs typeface="Arial" pitchFamily="34" charset="0"/>
              </a:rPr>
              <a:t>)</a:t>
            </a:r>
          </a:p>
          <a:p>
            <a:pPr lvl="0"/>
            <a:r>
              <a:rPr lang="el-GR" dirty="0">
                <a:latin typeface="Arial" pitchFamily="34" charset="0"/>
                <a:cs typeface="Arial" pitchFamily="34" charset="0"/>
              </a:rPr>
              <a:t>Παγκρεατικά Ένζυμα</a:t>
            </a:r>
          </a:p>
          <a:p>
            <a:pPr lvl="0"/>
            <a:r>
              <a:rPr lang="el-GR" dirty="0" err="1">
                <a:latin typeface="Arial" pitchFamily="34" charset="0"/>
                <a:cs typeface="Arial" pitchFamily="34" charset="0"/>
              </a:rPr>
              <a:t>Αντιόξινα</a:t>
            </a:r>
            <a:endParaRPr lang="el-GR" dirty="0">
              <a:latin typeface="Arial" pitchFamily="34" charset="0"/>
              <a:cs typeface="Arial" pitchFamily="34" charset="0"/>
            </a:endParaRPr>
          </a:p>
          <a:p>
            <a:pPr lvl="0"/>
            <a:r>
              <a:rPr lang="el-GR" dirty="0">
                <a:latin typeface="Arial" pitchFamily="34" charset="0"/>
                <a:cs typeface="Arial" pitchFamily="34" charset="0"/>
              </a:rPr>
              <a:t>Βιταμίνες(</a:t>
            </a:r>
            <a:r>
              <a:rPr lang="en-US" dirty="0">
                <a:latin typeface="Arial" pitchFamily="34" charset="0"/>
                <a:cs typeface="Arial" pitchFamily="34" charset="0"/>
              </a:rPr>
              <a:t>A,D,E,K)</a:t>
            </a:r>
          </a:p>
          <a:p>
            <a:pPr lvl="0"/>
            <a:r>
              <a:rPr lang="en-US" dirty="0">
                <a:latin typeface="Arial" pitchFamily="34" charset="0"/>
                <a:cs typeface="Arial" pitchFamily="34" charset="0"/>
              </a:rPr>
              <a:t>ERCP</a:t>
            </a:r>
          </a:p>
          <a:p>
            <a:pPr lvl="0"/>
            <a:r>
              <a:rPr lang="el-GR" dirty="0">
                <a:latin typeface="Arial" pitchFamily="34" charset="0"/>
                <a:cs typeface="Arial" pitchFamily="34" charset="0"/>
              </a:rPr>
              <a:t>Χειρουργική αντιμετώπιση</a:t>
            </a:r>
          </a:p>
        </p:txBody>
      </p:sp>
      <p:sp>
        <p:nvSpPr>
          <p:cNvPr id="2" name="Τίτλος 1"/>
          <p:cNvSpPr txBox="1">
            <a:spLocks noGrp="1"/>
          </p:cNvSpPr>
          <p:nvPr>
            <p:ph type="title" idx="4294967295"/>
          </p:nvPr>
        </p:nvSpPr>
        <p:spPr>
          <a:xfrm>
            <a:off x="1201003" y="869168"/>
            <a:ext cx="9574085" cy="1145009"/>
          </a:xfrm>
        </p:spPr>
        <p:txBody>
          <a:bodyPr>
            <a:normAutofit fontScale="90000"/>
          </a:bodyPr>
          <a:lstStyle/>
          <a:p>
            <a:pPr lvl="0" algn="ctr"/>
            <a:r>
              <a:rPr lang="el-GR" dirty="0">
                <a:latin typeface="Arial" pitchFamily="34" charset="0"/>
                <a:cs typeface="Arial" pitchFamily="34" charset="0"/>
              </a:rPr>
              <a:t>Θεραπεία οξείας υποτροπιάζουσας παγκρεατίτιδας</a:t>
            </a:r>
          </a:p>
        </p:txBody>
      </p:sp>
    </p:spTree>
    <p:extLst>
      <p:ext uri="{BB962C8B-B14F-4D97-AF65-F5344CB8AC3E}">
        <p14:creationId xmlns="" xmlns:p14="http://schemas.microsoft.com/office/powerpoint/2010/main" val="7436158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1050877" y="272866"/>
          <a:ext cx="10072048" cy="6346298"/>
        </p:xfrm>
        <a:graphic>
          <a:graphicData uri="http://schemas.openxmlformats.org/drawingml/2006/table">
            <a:tbl>
              <a:tblPr firstRow="1" bandRow="1">
                <a:tableStyleId>{5C22544A-7EE6-4342-B048-85BDC9FD1C3A}</a:tableStyleId>
              </a:tblPr>
              <a:tblGrid>
                <a:gridCol w="5791425"/>
                <a:gridCol w="2006017"/>
                <a:gridCol w="2274606"/>
              </a:tblGrid>
              <a:tr h="305823">
                <a:tc>
                  <a:txBody>
                    <a:bodyPr/>
                    <a:lstStyle/>
                    <a:p>
                      <a:r>
                        <a:rPr lang="el-GR" sz="1400" dirty="0" smtClean="0">
                          <a:latin typeface="Arial" pitchFamily="34" charset="0"/>
                          <a:cs typeface="Arial" pitchFamily="34" charset="0"/>
                        </a:rPr>
                        <a:t>Θεραπεία</a:t>
                      </a:r>
                      <a:endParaRPr lang="el-GR"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APR</a:t>
                      </a:r>
                      <a:r>
                        <a:rPr lang="el-GR" sz="1400" dirty="0" smtClean="0">
                          <a:latin typeface="Arial" pitchFamily="34" charset="0"/>
                          <a:cs typeface="Arial" pitchFamily="34" charset="0"/>
                        </a:rPr>
                        <a:t>%</a:t>
                      </a:r>
                      <a:endParaRPr lang="el-GR"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CP</a:t>
                      </a:r>
                      <a:r>
                        <a:rPr lang="el-GR" sz="1400" dirty="0" smtClean="0">
                          <a:latin typeface="Arial" pitchFamily="34" charset="0"/>
                          <a:cs typeface="Arial" pitchFamily="34" charset="0"/>
                        </a:rPr>
                        <a:t>%</a:t>
                      </a:r>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Φάρμακα</a:t>
                      </a:r>
                      <a:endParaRPr lang="el-GR" sz="1400" dirty="0">
                        <a:latin typeface="Arial" pitchFamily="34" charset="0"/>
                        <a:cs typeface="Arial" pitchFamily="34" charset="0"/>
                      </a:endParaRPr>
                    </a:p>
                  </a:txBody>
                  <a:tcPr/>
                </a:tc>
                <a:tc>
                  <a:txBody>
                    <a:bodyPr/>
                    <a:lstStyle/>
                    <a:p>
                      <a:endParaRPr lang="el-GR" sz="1400" dirty="0">
                        <a:latin typeface="Arial" pitchFamily="34" charset="0"/>
                        <a:cs typeface="Arial" pitchFamily="34" charset="0"/>
                      </a:endParaRPr>
                    </a:p>
                  </a:txBody>
                  <a:tcPr/>
                </a:tc>
                <a:tc>
                  <a:txBody>
                    <a:bodyPr/>
                    <a:lstStyle/>
                    <a:p>
                      <a:endParaRPr lang="el-GR" sz="140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  Αναλγητικά</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36</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57</a:t>
                      </a:r>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  Παγκρεατικά ένζυμα</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21</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59</a:t>
                      </a:r>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  Βιταμίνες ή </a:t>
                      </a:r>
                      <a:r>
                        <a:rPr lang="el-GR" sz="1400" dirty="0" err="1" smtClean="0">
                          <a:latin typeface="Arial" pitchFamily="34" charset="0"/>
                          <a:cs typeface="Arial" pitchFamily="34" charset="0"/>
                        </a:rPr>
                        <a:t>αντιόξινα</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8</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15</a:t>
                      </a:r>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  Στεροειδή</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0</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6</a:t>
                      </a:r>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  </a:t>
                      </a:r>
                      <a:r>
                        <a:rPr lang="el-GR" sz="1400" dirty="0" err="1" smtClean="0">
                          <a:latin typeface="Arial" pitchFamily="34" charset="0"/>
                          <a:cs typeface="Arial" pitchFamily="34" charset="0"/>
                        </a:rPr>
                        <a:t>Οκτρεοτίδη</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1</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4</a:t>
                      </a:r>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Ενδοσκοπικές τεχνικές</a:t>
                      </a:r>
                      <a:endParaRPr lang="el-GR" sz="1400" dirty="0">
                        <a:latin typeface="Arial" pitchFamily="34" charset="0"/>
                        <a:cs typeface="Arial" pitchFamily="34" charset="0"/>
                      </a:endParaRPr>
                    </a:p>
                  </a:txBody>
                  <a:tcPr/>
                </a:tc>
                <a:tc>
                  <a:txBody>
                    <a:bodyPr/>
                    <a:lstStyle/>
                    <a:p>
                      <a:endParaRPr lang="el-GR" sz="1400">
                        <a:latin typeface="Arial" pitchFamily="34" charset="0"/>
                        <a:cs typeface="Arial" pitchFamily="34" charset="0"/>
                      </a:endParaRPr>
                    </a:p>
                  </a:txBody>
                  <a:tcPr/>
                </a:tc>
                <a:tc>
                  <a:txBody>
                    <a:bodyPr/>
                    <a:lstStyle/>
                    <a:p>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  </a:t>
                      </a:r>
                      <a:r>
                        <a:rPr lang="en-US" sz="1400" dirty="0" smtClean="0">
                          <a:latin typeface="Arial" pitchFamily="34" charset="0"/>
                          <a:cs typeface="Arial" pitchFamily="34" charset="0"/>
                        </a:rPr>
                        <a:t>ERCP</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14</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68</a:t>
                      </a:r>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  </a:t>
                      </a:r>
                      <a:r>
                        <a:rPr lang="el-GR" sz="1400" dirty="0" err="1" smtClean="0">
                          <a:latin typeface="Arial" pitchFamily="34" charset="0"/>
                          <a:cs typeface="Arial" pitchFamily="34" charset="0"/>
                        </a:rPr>
                        <a:t>Σφιγκτηροτομή</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7</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26</a:t>
                      </a:r>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  </a:t>
                      </a:r>
                      <a:r>
                        <a:rPr lang="en-US" sz="1400" dirty="0" smtClean="0">
                          <a:latin typeface="Arial" pitchFamily="34" charset="0"/>
                          <a:cs typeface="Arial" pitchFamily="34" charset="0"/>
                        </a:rPr>
                        <a:t>Stent </a:t>
                      </a:r>
                      <a:r>
                        <a:rPr lang="el-GR" sz="1400" dirty="0" smtClean="0">
                          <a:latin typeface="Arial" pitchFamily="34" charset="0"/>
                          <a:cs typeface="Arial" pitchFamily="34" charset="0"/>
                        </a:rPr>
                        <a:t>παγκρεατικού πόρου</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4</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44</a:t>
                      </a:r>
                      <a:endParaRPr lang="el-GR" sz="1400" dirty="0">
                        <a:latin typeface="Arial" pitchFamily="34" charset="0"/>
                        <a:cs typeface="Arial" pitchFamily="34" charset="0"/>
                      </a:endParaRPr>
                    </a:p>
                  </a:txBody>
                  <a:tcPr/>
                </a:tc>
              </a:tr>
              <a:tr h="305823">
                <a:tc>
                  <a:txBody>
                    <a:bodyPr/>
                    <a:lstStyle/>
                    <a:p>
                      <a:r>
                        <a:rPr lang="en-US" sz="1400" dirty="0" smtClean="0">
                          <a:latin typeface="Arial" pitchFamily="34" charset="0"/>
                          <a:cs typeface="Arial" pitchFamily="34" charset="0"/>
                        </a:rPr>
                        <a:t> </a:t>
                      </a:r>
                      <a:r>
                        <a:rPr lang="el-GR" sz="1400" dirty="0" smtClean="0">
                          <a:latin typeface="Arial" pitchFamily="34" charset="0"/>
                          <a:cs typeface="Arial" pitchFamily="34" charset="0"/>
                        </a:rPr>
                        <a:t> </a:t>
                      </a:r>
                      <a:r>
                        <a:rPr lang="en-US" sz="1400" dirty="0" smtClean="0">
                          <a:latin typeface="Arial" pitchFamily="34" charset="0"/>
                          <a:cs typeface="Arial" pitchFamily="34" charset="0"/>
                        </a:rPr>
                        <a:t>Stent </a:t>
                      </a:r>
                      <a:r>
                        <a:rPr lang="el-GR" sz="1400" dirty="0" smtClean="0">
                          <a:latin typeface="Arial" pitchFamily="34" charset="0"/>
                          <a:cs typeface="Arial" pitchFamily="34" charset="0"/>
                        </a:rPr>
                        <a:t>χοληδόχου πόρου</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1</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8</a:t>
                      </a:r>
                      <a:endParaRPr lang="el-GR" sz="1400" dirty="0">
                        <a:latin typeface="Arial" pitchFamily="34" charset="0"/>
                        <a:cs typeface="Arial" pitchFamily="34" charset="0"/>
                      </a:endParaRPr>
                    </a:p>
                  </a:txBody>
                  <a:tcPr/>
                </a:tc>
              </a:tr>
              <a:tr h="449268">
                <a:tc>
                  <a:txBody>
                    <a:bodyPr/>
                    <a:lstStyle/>
                    <a:p>
                      <a:r>
                        <a:rPr lang="el-GR" sz="1400" dirty="0" smtClean="0">
                          <a:latin typeface="Arial" pitchFamily="34" charset="0"/>
                          <a:cs typeface="Arial" pitchFamily="34" charset="0"/>
                        </a:rPr>
                        <a:t> </a:t>
                      </a:r>
                      <a:r>
                        <a:rPr lang="el-GR" sz="1400" baseline="0" dirty="0" smtClean="0">
                          <a:latin typeface="Arial" pitchFamily="34" charset="0"/>
                          <a:cs typeface="Arial" pitchFamily="34" charset="0"/>
                        </a:rPr>
                        <a:t> Αφαίρεση λίθων του παγκρεατικού πόρου</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1</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22</a:t>
                      </a:r>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Χειρουργικές τεχνικές</a:t>
                      </a:r>
                      <a:endParaRPr lang="el-GR" sz="1400" dirty="0">
                        <a:latin typeface="Arial" pitchFamily="34" charset="0"/>
                        <a:cs typeface="Arial" pitchFamily="34" charset="0"/>
                      </a:endParaRPr>
                    </a:p>
                  </a:txBody>
                  <a:tcPr/>
                </a:tc>
                <a:tc>
                  <a:txBody>
                    <a:bodyPr/>
                    <a:lstStyle/>
                    <a:p>
                      <a:endParaRPr lang="el-GR" sz="1400">
                        <a:latin typeface="Arial" pitchFamily="34" charset="0"/>
                        <a:cs typeface="Arial" pitchFamily="34" charset="0"/>
                      </a:endParaRPr>
                    </a:p>
                  </a:txBody>
                  <a:tcPr/>
                </a:tc>
                <a:tc>
                  <a:txBody>
                    <a:bodyPr/>
                    <a:lstStyle/>
                    <a:p>
                      <a:endParaRPr lang="el-GR" sz="140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  </a:t>
                      </a:r>
                      <a:r>
                        <a:rPr lang="el-GR" sz="1400" dirty="0" err="1" smtClean="0">
                          <a:latin typeface="Arial" pitchFamily="34" charset="0"/>
                          <a:cs typeface="Arial" pitchFamily="34" charset="0"/>
                        </a:rPr>
                        <a:t>Χολοκυστεκτομή</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10</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20</a:t>
                      </a:r>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  Αφαίρεση κύστης</a:t>
                      </a:r>
                      <a:r>
                        <a:rPr lang="el-GR" sz="1400" baseline="0" dirty="0" smtClean="0">
                          <a:latin typeface="Arial" pitchFamily="34" charset="0"/>
                          <a:cs typeface="Arial" pitchFamily="34" charset="0"/>
                        </a:rPr>
                        <a:t> ή </a:t>
                      </a:r>
                      <a:r>
                        <a:rPr lang="el-GR" sz="1400" baseline="0" dirty="0" err="1" smtClean="0">
                          <a:latin typeface="Arial" pitchFamily="34" charset="0"/>
                          <a:cs typeface="Arial" pitchFamily="34" charset="0"/>
                        </a:rPr>
                        <a:t>ψευδοκύστης</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2</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4</a:t>
                      </a:r>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  Απονεύρωση του κοιλιακού πλέγματος</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0</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3</a:t>
                      </a:r>
                      <a:endParaRPr lang="el-GR" sz="1400" dirty="0">
                        <a:latin typeface="Arial" pitchFamily="34" charset="0"/>
                        <a:cs typeface="Arial" pitchFamily="34" charset="0"/>
                      </a:endParaRPr>
                    </a:p>
                  </a:txBody>
                  <a:tcPr/>
                </a:tc>
              </a:tr>
              <a:tr h="305823">
                <a:tc>
                  <a:txBody>
                    <a:bodyPr/>
                    <a:lstStyle/>
                    <a:p>
                      <a:r>
                        <a:rPr lang="el-GR" sz="1400" baseline="0" dirty="0" smtClean="0">
                          <a:latin typeface="Arial" pitchFamily="34" charset="0"/>
                          <a:cs typeface="Arial" pitchFamily="34" charset="0"/>
                        </a:rPr>
                        <a:t>  </a:t>
                      </a:r>
                      <a:r>
                        <a:rPr lang="el-GR" sz="1400" baseline="0" dirty="0" err="1" smtClean="0">
                          <a:latin typeface="Arial" pitchFamily="34" charset="0"/>
                          <a:cs typeface="Arial" pitchFamily="34" charset="0"/>
                        </a:rPr>
                        <a:t>Παγκρεατοδωδεκαδακτυλεκτομή</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0</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9</a:t>
                      </a:r>
                      <a:endParaRPr lang="el-GR" sz="1400" dirty="0">
                        <a:latin typeface="Arial" pitchFamily="34" charset="0"/>
                        <a:cs typeface="Arial" pitchFamily="34" charset="0"/>
                      </a:endParaRPr>
                    </a:p>
                  </a:txBody>
                  <a:tcPr/>
                </a:tc>
              </a:tr>
              <a:tr h="305823">
                <a:tc>
                  <a:txBody>
                    <a:bodyPr/>
                    <a:lstStyle/>
                    <a:p>
                      <a:r>
                        <a:rPr lang="el-GR" sz="1400" dirty="0" smtClean="0">
                          <a:latin typeface="Arial" pitchFamily="34" charset="0"/>
                          <a:cs typeface="Arial" pitchFamily="34" charset="0"/>
                        </a:rPr>
                        <a:t>  </a:t>
                      </a:r>
                      <a:r>
                        <a:rPr lang="el-GR" sz="1400" dirty="0" err="1" smtClean="0">
                          <a:latin typeface="Arial" pitchFamily="34" charset="0"/>
                          <a:cs typeface="Arial" pitchFamily="34" charset="0"/>
                        </a:rPr>
                        <a:t>Υφολική</a:t>
                      </a:r>
                      <a:r>
                        <a:rPr lang="el-GR" sz="1400" dirty="0" smtClean="0">
                          <a:latin typeface="Arial" pitchFamily="34" charset="0"/>
                          <a:cs typeface="Arial" pitchFamily="34" charset="0"/>
                        </a:rPr>
                        <a:t> </a:t>
                      </a:r>
                      <a:r>
                        <a:rPr lang="el-GR" sz="1400" dirty="0" err="1" smtClean="0">
                          <a:latin typeface="Arial" pitchFamily="34" charset="0"/>
                          <a:cs typeface="Arial" pitchFamily="34" charset="0"/>
                        </a:rPr>
                        <a:t>παγκρεατεκτομή</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0</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1</a:t>
                      </a:r>
                      <a:endParaRPr lang="el-GR" sz="1400" dirty="0">
                        <a:latin typeface="Arial" pitchFamily="34" charset="0"/>
                        <a:cs typeface="Arial" pitchFamily="34" charset="0"/>
                      </a:endParaRPr>
                    </a:p>
                  </a:txBody>
                  <a:tcPr/>
                </a:tc>
              </a:tr>
              <a:tr h="392216">
                <a:tc>
                  <a:txBody>
                    <a:bodyPr/>
                    <a:lstStyle/>
                    <a:p>
                      <a:r>
                        <a:rPr lang="el-GR" sz="1400" dirty="0" smtClean="0">
                          <a:latin typeface="Arial" pitchFamily="34" charset="0"/>
                          <a:cs typeface="Arial" pitchFamily="34" charset="0"/>
                        </a:rPr>
                        <a:t>  Ολική</a:t>
                      </a:r>
                      <a:r>
                        <a:rPr lang="el-GR" sz="1400" baseline="0" dirty="0" smtClean="0">
                          <a:latin typeface="Arial" pitchFamily="34" charset="0"/>
                          <a:cs typeface="Arial" pitchFamily="34" charset="0"/>
                        </a:rPr>
                        <a:t> </a:t>
                      </a:r>
                      <a:r>
                        <a:rPr lang="el-GR" sz="1400" baseline="0" dirty="0" err="1" smtClean="0">
                          <a:latin typeface="Arial" pitchFamily="34" charset="0"/>
                          <a:cs typeface="Arial" pitchFamily="34" charset="0"/>
                        </a:rPr>
                        <a:t>παγκρεατεκτομή</a:t>
                      </a:r>
                      <a:r>
                        <a:rPr lang="el-GR" sz="1400" baseline="0" dirty="0" smtClean="0">
                          <a:latin typeface="Arial" pitchFamily="34" charset="0"/>
                          <a:cs typeface="Arial" pitchFamily="34" charset="0"/>
                        </a:rPr>
                        <a:t> με </a:t>
                      </a:r>
                      <a:r>
                        <a:rPr lang="el-GR" sz="1400" baseline="0" dirty="0" err="1" smtClean="0">
                          <a:latin typeface="Arial" pitchFamily="34" charset="0"/>
                          <a:cs typeface="Arial" pitchFamily="34" charset="0"/>
                        </a:rPr>
                        <a:t>αυτομεταμόσχευση</a:t>
                      </a:r>
                      <a:r>
                        <a:rPr lang="el-GR" sz="1400" baseline="0" dirty="0" smtClean="0">
                          <a:latin typeface="Arial" pitchFamily="34" charset="0"/>
                          <a:cs typeface="Arial" pitchFamily="34" charset="0"/>
                        </a:rPr>
                        <a:t> κυψελιδικών κυττάρων</a:t>
                      </a:r>
                      <a:endParaRPr lang="el-GR" sz="1400" dirty="0">
                        <a:latin typeface="Arial" pitchFamily="34" charset="0"/>
                        <a:cs typeface="Arial" pitchFamily="34" charset="0"/>
                      </a:endParaRPr>
                    </a:p>
                  </a:txBody>
                  <a:tcPr marT="36000" marB="36000"/>
                </a:tc>
                <a:tc>
                  <a:txBody>
                    <a:bodyPr/>
                    <a:lstStyle/>
                    <a:p>
                      <a:r>
                        <a:rPr lang="el-GR" sz="1400" dirty="0" smtClean="0">
                          <a:latin typeface="Arial" pitchFamily="34" charset="0"/>
                          <a:cs typeface="Arial" pitchFamily="34" charset="0"/>
                        </a:rPr>
                        <a:t>0</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20</a:t>
                      </a:r>
                      <a:endParaRPr lang="el-GR" sz="1400" dirty="0">
                        <a:latin typeface="Arial" pitchFamily="34" charset="0"/>
                        <a:cs typeface="Arial" pitchFamily="34" charset="0"/>
                      </a:endParaRPr>
                    </a:p>
                  </a:txBody>
                  <a:tcPr/>
                </a:tc>
              </a:tr>
            </a:tbl>
          </a:graphicData>
        </a:graphic>
      </p:graphicFrame>
      <p:sp>
        <p:nvSpPr>
          <p:cNvPr id="4" name="3 - Ορθογώνιο"/>
          <p:cNvSpPr/>
          <p:nvPr/>
        </p:nvSpPr>
        <p:spPr>
          <a:xfrm>
            <a:off x="6350000" y="6519446"/>
            <a:ext cx="6417734" cy="338554"/>
          </a:xfrm>
          <a:prstGeom prst="rect">
            <a:avLst/>
          </a:prstGeom>
        </p:spPr>
        <p:txBody>
          <a:bodyPr wrap="square">
            <a:spAutoFit/>
          </a:bodyPr>
          <a:lstStyle/>
          <a:p>
            <a:pPr>
              <a:buNone/>
            </a:pPr>
            <a:r>
              <a:rPr lang="en-US" sz="1600" dirty="0" smtClean="0">
                <a:latin typeface="Arial" pitchFamily="34" charset="0"/>
                <a:cs typeface="Arial" pitchFamily="34" charset="0"/>
              </a:rPr>
              <a:t>Kumar</a:t>
            </a:r>
            <a:r>
              <a:rPr lang="en-US" sz="1600" dirty="0" smtClean="0">
                <a:latin typeface="Arial" pitchFamily="34" charset="0"/>
                <a:cs typeface="Arial" pitchFamily="34" charset="0"/>
              </a:rPr>
              <a:t> </a:t>
            </a:r>
            <a:r>
              <a:rPr lang="en-US" sz="1600" dirty="0" smtClean="0">
                <a:latin typeface="Arial" pitchFamily="34" charset="0"/>
                <a:cs typeface="Arial" pitchFamily="34" charset="0"/>
              </a:rPr>
              <a:t>et al, </a:t>
            </a:r>
            <a:r>
              <a:rPr lang="en-US" sz="1600" dirty="0" smtClean="0">
                <a:latin typeface="Arial" pitchFamily="34" charset="0"/>
                <a:cs typeface="Arial" pitchFamily="34" charset="0"/>
              </a:rPr>
              <a:t>(</a:t>
            </a:r>
            <a:r>
              <a:rPr lang="en-US" sz="1600" dirty="0" smtClean="0">
                <a:latin typeface="Arial" pitchFamily="34" charset="0"/>
                <a:cs typeface="Arial" pitchFamily="34" charset="0"/>
              </a:rPr>
              <a:t>2016) </a:t>
            </a:r>
            <a:r>
              <a:rPr lang="en-US" sz="1600" i="1" dirty="0" smtClean="0">
                <a:latin typeface="Arial" pitchFamily="34" charset="0"/>
                <a:cs typeface="Arial" pitchFamily="34" charset="0"/>
              </a:rPr>
              <a:t>JAMA </a:t>
            </a:r>
            <a:r>
              <a:rPr lang="en-US" sz="1600" i="1" dirty="0" smtClean="0">
                <a:latin typeface="Arial" pitchFamily="34" charset="0"/>
                <a:cs typeface="Arial" pitchFamily="34" charset="0"/>
              </a:rPr>
              <a:t>Pediatrics</a:t>
            </a:r>
            <a:r>
              <a:rPr lang="en-US" sz="1600" dirty="0" smtClean="0">
                <a:latin typeface="Arial" pitchFamily="34" charset="0"/>
                <a:cs typeface="Arial" pitchFamily="34" charset="0"/>
              </a:rPr>
              <a:t>, 170 (60), pp. 562-569. </a:t>
            </a:r>
            <a:endParaRPr lang="el-GR" sz="1600" dirty="0">
              <a:latin typeface="Arial" pitchFamily="34" charset="0"/>
              <a:cs typeface="Arial" pitchFamily="34" charset="0"/>
            </a:endParaRPr>
          </a:p>
        </p:txBody>
      </p:sp>
    </p:spTree>
    <p:extLst>
      <p:ext uri="{BB962C8B-B14F-4D97-AF65-F5344CB8AC3E}">
        <p14:creationId xmlns="" xmlns:p14="http://schemas.microsoft.com/office/powerpoint/2010/main" val="31948002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1223" y="784026"/>
            <a:ext cx="10972800" cy="621694"/>
          </a:xfrm>
        </p:spPr>
        <p:txBody>
          <a:bodyPr>
            <a:normAutofit fontScale="90000"/>
          </a:bodyPr>
          <a:lstStyle/>
          <a:p>
            <a:pPr algn="ctr"/>
            <a:r>
              <a:rPr lang="el-GR" dirty="0" smtClean="0">
                <a:latin typeface="Arial" pitchFamily="34" charset="0"/>
                <a:cs typeface="Arial" pitchFamily="34" charset="0"/>
              </a:rPr>
              <a:t>Επιπλοκές</a:t>
            </a:r>
            <a:endParaRPr lang="el-GR" dirty="0">
              <a:latin typeface="Arial" pitchFamily="34" charset="0"/>
              <a:cs typeface="Arial" pitchFamily="34" charset="0"/>
            </a:endParaRPr>
          </a:p>
        </p:txBody>
      </p:sp>
      <p:sp>
        <p:nvSpPr>
          <p:cNvPr id="6" name="5 - Θέση κειμένου"/>
          <p:cNvSpPr>
            <a:spLocks noGrp="1"/>
          </p:cNvSpPr>
          <p:nvPr>
            <p:ph type="body" idx="1"/>
          </p:nvPr>
        </p:nvSpPr>
        <p:spPr/>
        <p:txBody>
          <a:bodyPr/>
          <a:lstStyle/>
          <a:p>
            <a:r>
              <a:rPr lang="el-GR" dirty="0" smtClean="0">
                <a:latin typeface="Arial" pitchFamily="34" charset="0"/>
                <a:cs typeface="Arial" pitchFamily="34" charset="0"/>
              </a:rPr>
              <a:t>Τοπικές</a:t>
            </a:r>
            <a:endParaRPr lang="el-GR" dirty="0">
              <a:latin typeface="Arial" pitchFamily="34" charset="0"/>
              <a:cs typeface="Arial" pitchFamily="34" charset="0"/>
            </a:endParaRPr>
          </a:p>
        </p:txBody>
      </p:sp>
      <p:sp>
        <p:nvSpPr>
          <p:cNvPr id="7" name="6 - Θέση κειμένου"/>
          <p:cNvSpPr>
            <a:spLocks noGrp="1"/>
          </p:cNvSpPr>
          <p:nvPr>
            <p:ph type="body" sz="half" idx="3"/>
          </p:nvPr>
        </p:nvSpPr>
        <p:spPr/>
        <p:txBody>
          <a:bodyPr/>
          <a:lstStyle/>
          <a:p>
            <a:r>
              <a:rPr lang="el-GR" dirty="0" smtClean="0">
                <a:latin typeface="Arial" pitchFamily="34" charset="0"/>
                <a:cs typeface="Arial" pitchFamily="34" charset="0"/>
              </a:rPr>
              <a:t>Συστηματικές</a:t>
            </a:r>
            <a:endParaRPr lang="el-GR" dirty="0">
              <a:latin typeface="Arial" pitchFamily="34" charset="0"/>
              <a:cs typeface="Arial" pitchFamily="34" charset="0"/>
            </a:endParaRPr>
          </a:p>
        </p:txBody>
      </p:sp>
      <p:sp>
        <p:nvSpPr>
          <p:cNvPr id="4" name="3 - Θέση περιεχομένου"/>
          <p:cNvSpPr>
            <a:spLocks noGrp="1"/>
          </p:cNvSpPr>
          <p:nvPr>
            <p:ph sz="quarter" idx="2"/>
          </p:nvPr>
        </p:nvSpPr>
        <p:spPr/>
        <p:txBody>
          <a:bodyPr/>
          <a:lstStyle/>
          <a:p>
            <a:r>
              <a:rPr lang="el-GR" dirty="0" smtClean="0">
                <a:latin typeface="Arial" pitchFamily="34" charset="0"/>
                <a:cs typeface="Arial" pitchFamily="34" charset="0"/>
              </a:rPr>
              <a:t>Απόστημα</a:t>
            </a:r>
          </a:p>
          <a:p>
            <a:r>
              <a:rPr lang="el-GR" dirty="0" smtClean="0">
                <a:latin typeface="Arial" pitchFamily="34" charset="0"/>
                <a:cs typeface="Arial" pitchFamily="34" charset="0"/>
              </a:rPr>
              <a:t>Ψευδοκύστη</a:t>
            </a:r>
          </a:p>
          <a:p>
            <a:r>
              <a:rPr lang="el-GR" dirty="0" smtClean="0">
                <a:latin typeface="Arial" pitchFamily="34" charset="0"/>
                <a:cs typeface="Arial" pitchFamily="34" charset="0"/>
              </a:rPr>
              <a:t>Παγκρεατικός ασκίτης</a:t>
            </a:r>
          </a:p>
          <a:p>
            <a:r>
              <a:rPr lang="el-GR" dirty="0" smtClean="0">
                <a:latin typeface="Arial" pitchFamily="34" charset="0"/>
                <a:cs typeface="Arial" pitchFamily="34" charset="0"/>
              </a:rPr>
              <a:t>Παγκρεατική νέκρωση</a:t>
            </a:r>
            <a:endParaRPr lang="el-GR" dirty="0">
              <a:latin typeface="Arial" pitchFamily="34" charset="0"/>
              <a:cs typeface="Arial" pitchFamily="34" charset="0"/>
            </a:endParaRPr>
          </a:p>
        </p:txBody>
      </p:sp>
      <p:sp>
        <p:nvSpPr>
          <p:cNvPr id="8" name="7 - Θέση περιεχομένου"/>
          <p:cNvSpPr>
            <a:spLocks noGrp="1"/>
          </p:cNvSpPr>
          <p:nvPr>
            <p:ph sz="quarter" idx="4"/>
          </p:nvPr>
        </p:nvSpPr>
        <p:spPr/>
        <p:txBody>
          <a:bodyPr/>
          <a:lstStyle/>
          <a:p>
            <a:r>
              <a:rPr lang="el-GR" dirty="0" smtClean="0">
                <a:latin typeface="Arial" pitchFamily="34" charset="0"/>
                <a:cs typeface="Arial" pitchFamily="34" charset="0"/>
              </a:rPr>
              <a:t>Σηπτική καταπληξία</a:t>
            </a:r>
          </a:p>
          <a:p>
            <a:r>
              <a:rPr lang="el-GR" dirty="0" err="1" smtClean="0">
                <a:latin typeface="Arial" pitchFamily="34" charset="0"/>
                <a:cs typeface="Arial" pitchFamily="34" charset="0"/>
              </a:rPr>
              <a:t>Πολυοργανική</a:t>
            </a:r>
            <a:r>
              <a:rPr lang="el-GR" dirty="0" smtClean="0">
                <a:latin typeface="Arial" pitchFamily="34" charset="0"/>
                <a:cs typeface="Arial" pitchFamily="34" charset="0"/>
              </a:rPr>
              <a:t> ανεπάρκεια</a:t>
            </a:r>
          </a:p>
          <a:p>
            <a:r>
              <a:rPr lang="el-GR" dirty="0" smtClean="0">
                <a:latin typeface="Arial" pitchFamily="34" charset="0"/>
                <a:cs typeface="Arial" pitchFamily="34" charset="0"/>
              </a:rPr>
              <a:t>ΣΑΔ</a:t>
            </a:r>
          </a:p>
          <a:p>
            <a:r>
              <a:rPr lang="el-GR" dirty="0" smtClean="0">
                <a:latin typeface="Arial" pitchFamily="34" charset="0"/>
                <a:cs typeface="Arial" pitchFamily="34" charset="0"/>
              </a:rPr>
              <a:t>Αιμορραγία από το πεπτικό</a:t>
            </a:r>
          </a:p>
          <a:p>
            <a:r>
              <a:rPr lang="el-GR" dirty="0" smtClean="0">
                <a:latin typeface="Arial" pitchFamily="34" charset="0"/>
                <a:cs typeface="Arial" pitchFamily="34" charset="0"/>
              </a:rPr>
              <a:t>Πλευριτική συλλογή</a:t>
            </a:r>
          </a:p>
          <a:p>
            <a:r>
              <a:rPr lang="el-GR" dirty="0" smtClean="0">
                <a:latin typeface="Arial" pitchFamily="34" charset="0"/>
                <a:cs typeface="Arial" pitchFamily="34" charset="0"/>
              </a:rPr>
              <a:t>Διαταραχές πήξης</a:t>
            </a:r>
          </a:p>
          <a:p>
            <a:r>
              <a:rPr lang="el-GR" dirty="0" smtClean="0">
                <a:latin typeface="Arial" pitchFamily="34" charset="0"/>
                <a:cs typeface="Arial" pitchFamily="34" charset="0"/>
              </a:rPr>
              <a:t>Υπεργλυκαιμία</a:t>
            </a:r>
          </a:p>
          <a:p>
            <a:r>
              <a:rPr lang="el-GR" dirty="0" smtClean="0">
                <a:latin typeface="Arial" pitchFamily="34" charset="0"/>
                <a:cs typeface="Arial" pitchFamily="34" charset="0"/>
              </a:rPr>
              <a:t>Θρόμβωση της σπληνικής φλέβας</a:t>
            </a:r>
            <a:endParaRPr lang="el-GR"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1689100" y="609599"/>
            <a:ext cx="8229600" cy="830263"/>
          </a:xfrm>
        </p:spPr>
        <p:txBody>
          <a:bodyPr/>
          <a:lstStyle/>
          <a:p>
            <a:pPr lvl="0" algn="ctr"/>
            <a:r>
              <a:rPr lang="el-GR" sz="4500" dirty="0" smtClean="0">
                <a:latin typeface="Arial" pitchFamily="34" charset="0"/>
                <a:cs typeface="Arial" pitchFamily="34" charset="0"/>
              </a:rPr>
              <a:t>Ανατομία</a:t>
            </a:r>
            <a:endParaRPr lang="el-GR" sz="4500" dirty="0">
              <a:latin typeface="Arial" pitchFamily="34" charset="0"/>
              <a:cs typeface="Arial" pitchFamily="34" charset="0"/>
            </a:endParaRPr>
          </a:p>
        </p:txBody>
      </p:sp>
      <p:pic>
        <p:nvPicPr>
          <p:cNvPr id="3" name="Εικόνα 3">
            <a:extLst>
              <a:ext uri="{FF2B5EF4-FFF2-40B4-BE49-F238E27FC236}">
                <a16:creationId xmlns="" xmlns:a16="http://schemas.microsoft.com/office/drawing/2014/main" id="{00000000-0000-0000-0000-000000000000}"/>
              </a:ext>
            </a:extLst>
          </p:cNvPr>
          <p:cNvPicPr>
            <a:picLocks noChangeAspect="1"/>
          </p:cNvPicPr>
          <p:nvPr/>
        </p:nvPicPr>
        <p:blipFill>
          <a:blip r:embed="rId3" cstate="print"/>
          <a:srcRect t="15388" b="3880"/>
          <a:stretch>
            <a:fillRect/>
          </a:stretch>
        </p:blipFill>
        <p:spPr>
          <a:xfrm>
            <a:off x="2265529" y="1648806"/>
            <a:ext cx="7746146" cy="4711050"/>
          </a:xfrm>
          <a:prstGeom prst="rect">
            <a:avLst/>
          </a:prstGeom>
          <a:noFill/>
          <a:ln cap="flat">
            <a:noFill/>
          </a:ln>
        </p:spPr>
      </p:pic>
    </p:spTree>
    <p:extLst>
      <p:ext uri="{BB962C8B-B14F-4D97-AF65-F5344CB8AC3E}">
        <p14:creationId xmlns="" xmlns:p14="http://schemas.microsoft.com/office/powerpoint/2010/main" val="23818414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κειμένου"/>
          <p:cNvSpPr>
            <a:spLocks noGrp="1"/>
          </p:cNvSpPr>
          <p:nvPr>
            <p:ph type="body" idx="4294967295"/>
          </p:nvPr>
        </p:nvSpPr>
        <p:spPr/>
        <p:txBody>
          <a:bodyPr>
            <a:normAutofit fontScale="92500" lnSpcReduction="20000"/>
          </a:bodyPr>
          <a:lstStyle/>
          <a:p>
            <a:r>
              <a:rPr lang="el-GR" sz="3000" dirty="0" smtClean="0">
                <a:latin typeface="Arial" pitchFamily="34" charset="0"/>
                <a:cs typeface="Arial" pitchFamily="34" charset="0"/>
              </a:rPr>
              <a:t>Οι έρευνες για την οξεία υποτροπιάζουσα παγκρεατίτιδα βρίσκονται ακόμα στα σπάργανα</a:t>
            </a:r>
            <a:r>
              <a:rPr lang="en-US" sz="3000" dirty="0" smtClean="0">
                <a:latin typeface="Arial" pitchFamily="34" charset="0"/>
                <a:cs typeface="Arial" pitchFamily="34" charset="0"/>
              </a:rPr>
              <a:t>.</a:t>
            </a:r>
            <a:endParaRPr lang="el-GR" sz="3000" dirty="0" smtClean="0">
              <a:latin typeface="Arial" pitchFamily="34" charset="0"/>
              <a:cs typeface="Arial" pitchFamily="34" charset="0"/>
            </a:endParaRPr>
          </a:p>
          <a:p>
            <a:r>
              <a:rPr lang="el-GR" sz="3000" dirty="0" smtClean="0">
                <a:latin typeface="Arial" pitchFamily="34" charset="0"/>
                <a:cs typeface="Arial" pitchFamily="34" charset="0"/>
              </a:rPr>
              <a:t>9-35% των παιδιών με οξεία παγκρεατίτιδα θα εμφανίσουν οξεία υποτροπιάζουσα παγκρεατίτιδα και ένα μεγάλο ποσοστό θα μεταβεί σε χρόνια</a:t>
            </a:r>
            <a:r>
              <a:rPr lang="en-US" sz="3000" dirty="0" smtClean="0">
                <a:latin typeface="Arial" pitchFamily="34" charset="0"/>
                <a:cs typeface="Arial" pitchFamily="34" charset="0"/>
              </a:rPr>
              <a:t>.</a:t>
            </a:r>
            <a:endParaRPr lang="el-GR" sz="3000" dirty="0" smtClean="0">
              <a:latin typeface="Arial" pitchFamily="34" charset="0"/>
              <a:cs typeface="Arial" pitchFamily="34" charset="0"/>
            </a:endParaRPr>
          </a:p>
          <a:p>
            <a:r>
              <a:rPr lang="el-GR" sz="3000" dirty="0" smtClean="0">
                <a:latin typeface="Arial" pitchFamily="34" charset="0"/>
                <a:cs typeface="Arial" pitchFamily="34" charset="0"/>
              </a:rPr>
              <a:t>Τα δύο κυριότερα αίτια είναι οι γονιδιακές μεταλλάξεις και οι ανατομικές ανωμαλίες</a:t>
            </a:r>
            <a:r>
              <a:rPr lang="en-US" sz="3000" dirty="0" smtClean="0">
                <a:latin typeface="Arial" pitchFamily="34" charset="0"/>
                <a:cs typeface="Arial" pitchFamily="34" charset="0"/>
              </a:rPr>
              <a:t>.</a:t>
            </a:r>
            <a:endParaRPr lang="el-GR" sz="3000" dirty="0" smtClean="0">
              <a:latin typeface="Arial" pitchFamily="34" charset="0"/>
              <a:cs typeface="Arial" pitchFamily="34" charset="0"/>
            </a:endParaRPr>
          </a:p>
          <a:p>
            <a:r>
              <a:rPr lang="el-GR" sz="3000" dirty="0" smtClean="0">
                <a:latin typeface="Arial" pitchFamily="34" charset="0"/>
                <a:cs typeface="Arial" pitchFamily="34" charset="0"/>
              </a:rPr>
              <a:t>Συνδυασμός κλινικής εικόνας, εργαστηριακών και απεικονιστικών ευρημάτων</a:t>
            </a:r>
            <a:r>
              <a:rPr lang="en-US" sz="3000" dirty="0" smtClean="0">
                <a:latin typeface="Arial" pitchFamily="34" charset="0"/>
                <a:cs typeface="Arial" pitchFamily="34" charset="0"/>
              </a:rPr>
              <a:t>.</a:t>
            </a:r>
            <a:endParaRPr lang="el-GR" sz="3000" dirty="0" smtClean="0">
              <a:latin typeface="Arial" pitchFamily="34" charset="0"/>
              <a:cs typeface="Arial" pitchFamily="34" charset="0"/>
            </a:endParaRPr>
          </a:p>
          <a:p>
            <a:r>
              <a:rPr lang="el-GR" sz="3000" dirty="0" smtClean="0">
                <a:latin typeface="Arial" pitchFamily="34" charset="0"/>
                <a:cs typeface="Arial" pitchFamily="34" charset="0"/>
              </a:rPr>
              <a:t>Χορήγηση αναλγητικών, παγκρεατικών ενζύμων και λιποδιαλυτών βιταμινών</a:t>
            </a:r>
            <a:r>
              <a:rPr lang="en-US" sz="3000" dirty="0" smtClean="0">
                <a:latin typeface="Arial" pitchFamily="34" charset="0"/>
                <a:cs typeface="Arial" pitchFamily="34" charset="0"/>
              </a:rPr>
              <a:t>.</a:t>
            </a:r>
            <a:endParaRPr lang="el-GR" sz="3000" dirty="0" smtClean="0">
              <a:latin typeface="Arial" pitchFamily="34" charset="0"/>
              <a:cs typeface="Arial" pitchFamily="34" charset="0"/>
            </a:endParaRPr>
          </a:p>
          <a:p>
            <a:endParaRPr lang="el-GR" sz="2800" dirty="0" smtClean="0"/>
          </a:p>
          <a:p>
            <a:endParaRPr lang="el-GR" sz="2800" dirty="0" smtClean="0"/>
          </a:p>
          <a:p>
            <a:endParaRPr lang="el-GR" dirty="0" smtClean="0"/>
          </a:p>
          <a:p>
            <a:endParaRPr lang="el-GR" dirty="0"/>
          </a:p>
        </p:txBody>
      </p:sp>
      <p:sp>
        <p:nvSpPr>
          <p:cNvPr id="7" name="6 - Τίτλος"/>
          <p:cNvSpPr>
            <a:spLocks noGrp="1"/>
          </p:cNvSpPr>
          <p:nvPr>
            <p:ph type="title" idx="4294967295"/>
          </p:nvPr>
        </p:nvSpPr>
        <p:spPr>
          <a:xfrm>
            <a:off x="609600" y="704088"/>
            <a:ext cx="10972800" cy="781812"/>
          </a:xfrm>
        </p:spPr>
        <p:txBody>
          <a:bodyPr>
            <a:normAutofit fontScale="90000"/>
          </a:bodyPr>
          <a:lstStyle/>
          <a:p>
            <a:pPr algn="ctr"/>
            <a:r>
              <a:rPr lang="el-GR" dirty="0" smtClean="0">
                <a:latin typeface="Arial" pitchFamily="34" charset="0"/>
                <a:cs typeface="Arial" pitchFamily="34" charset="0"/>
              </a:rPr>
              <a:t>Συμπεράσματα</a:t>
            </a:r>
            <a:endParaRPr lang="el-GR"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09600" y="704088"/>
            <a:ext cx="10972800" cy="769112"/>
          </a:xfrm>
        </p:spPr>
        <p:txBody>
          <a:bodyPr>
            <a:normAutofit fontScale="90000"/>
          </a:bodyPr>
          <a:lstStyle/>
          <a:p>
            <a:pPr algn="ctr"/>
            <a:r>
              <a:rPr lang="el-GR" dirty="0" smtClean="0">
                <a:latin typeface="Arial" pitchFamily="34" charset="0"/>
                <a:cs typeface="Arial" pitchFamily="34" charset="0"/>
              </a:rPr>
              <a:t>Βιβλιογραφία</a:t>
            </a:r>
            <a:endParaRPr lang="el-GR" dirty="0">
              <a:latin typeface="Arial" pitchFamily="34" charset="0"/>
              <a:cs typeface="Arial" pitchFamily="34" charset="0"/>
            </a:endParaRPr>
          </a:p>
        </p:txBody>
      </p:sp>
      <p:sp>
        <p:nvSpPr>
          <p:cNvPr id="3" name="2 - Θέση κειμένου"/>
          <p:cNvSpPr>
            <a:spLocks noGrp="1"/>
          </p:cNvSpPr>
          <p:nvPr>
            <p:ph type="body" idx="4294967295"/>
          </p:nvPr>
        </p:nvSpPr>
        <p:spPr>
          <a:xfrm>
            <a:off x="643466" y="1529080"/>
            <a:ext cx="10972800" cy="4922520"/>
          </a:xfrm>
        </p:spPr>
        <p:txBody>
          <a:bodyPr>
            <a:normAutofit fontScale="92500" lnSpcReduction="10000"/>
          </a:bodyPr>
          <a:lstStyle/>
          <a:p>
            <a:pPr>
              <a:buNone/>
            </a:pPr>
            <a:r>
              <a:rPr lang="en-US" sz="2000" dirty="0" smtClean="0">
                <a:latin typeface="Arial" pitchFamily="34" charset="0"/>
                <a:cs typeface="Arial" pitchFamily="34" charset="0"/>
              </a:rPr>
              <a:t>Sultan, M., </a:t>
            </a:r>
            <a:r>
              <a:rPr lang="en-US" sz="2000" dirty="0" err="1" smtClean="0">
                <a:latin typeface="Arial" pitchFamily="34" charset="0"/>
                <a:cs typeface="Arial" pitchFamily="34" charset="0"/>
              </a:rPr>
              <a:t>Werlin</a:t>
            </a:r>
            <a:r>
              <a:rPr lang="en-US" sz="2000" dirty="0" smtClean="0">
                <a:latin typeface="Arial" pitchFamily="34" charset="0"/>
                <a:cs typeface="Arial" pitchFamily="34" charset="0"/>
              </a:rPr>
              <a:t>, S., </a:t>
            </a:r>
            <a:r>
              <a:rPr lang="en-US" sz="2000" dirty="0" err="1" smtClean="0">
                <a:latin typeface="Arial" pitchFamily="34" charset="0"/>
                <a:cs typeface="Arial" pitchFamily="34" charset="0"/>
              </a:rPr>
              <a:t>Venkatasubramani</a:t>
            </a:r>
            <a:r>
              <a:rPr lang="en-US" sz="2000" dirty="0" smtClean="0">
                <a:latin typeface="Arial" pitchFamily="34" charset="0"/>
                <a:cs typeface="Arial" pitchFamily="34" charset="0"/>
              </a:rPr>
              <a:t>, N. (2012) Genetic Prevalence and Characteristics in Children With Recurrent Pancreatitis. </a:t>
            </a:r>
            <a:r>
              <a:rPr lang="en-US" sz="2000" i="1" dirty="0" smtClean="0">
                <a:latin typeface="Arial" pitchFamily="34" charset="0"/>
                <a:cs typeface="Arial" pitchFamily="34" charset="0"/>
              </a:rPr>
              <a:t>Journal of Pediatric Gastroenterology and Nutrition</a:t>
            </a:r>
            <a:r>
              <a:rPr lang="en-US" sz="2000" dirty="0" smtClean="0">
                <a:latin typeface="Arial" pitchFamily="34" charset="0"/>
                <a:cs typeface="Arial" pitchFamily="34" charset="0"/>
              </a:rPr>
              <a:t>, 54 (5), pp. 645-650.</a:t>
            </a:r>
          </a:p>
          <a:p>
            <a:pPr>
              <a:buNone/>
            </a:pPr>
            <a:r>
              <a:rPr lang="en-US" sz="2000" dirty="0" err="1" smtClean="0">
                <a:latin typeface="Arial" pitchFamily="34" charset="0"/>
                <a:cs typeface="Arial" pitchFamily="34" charset="0"/>
              </a:rPr>
              <a:t>Minen</a:t>
            </a:r>
            <a:r>
              <a:rPr lang="en-US" sz="2000" dirty="0" smtClean="0">
                <a:latin typeface="Arial" pitchFamily="34" charset="0"/>
                <a:cs typeface="Arial" pitchFamily="34" charset="0"/>
              </a:rPr>
              <a:t>, F., De </a:t>
            </a:r>
            <a:r>
              <a:rPr lang="en-US" sz="2000" dirty="0" err="1" smtClean="0">
                <a:latin typeface="Arial" pitchFamily="34" charset="0"/>
                <a:cs typeface="Arial" pitchFamily="34" charset="0"/>
              </a:rPr>
              <a:t>Cunto</a:t>
            </a:r>
            <a:r>
              <a:rPr lang="en-US" sz="2000" dirty="0" smtClean="0">
                <a:latin typeface="Arial" pitchFamily="34" charset="0"/>
                <a:cs typeface="Arial" pitchFamily="34" charset="0"/>
              </a:rPr>
              <a:t>, A., </a:t>
            </a:r>
            <a:r>
              <a:rPr lang="en-US" sz="2000" dirty="0" err="1" smtClean="0">
                <a:latin typeface="Arial" pitchFamily="34" charset="0"/>
                <a:cs typeface="Arial" pitchFamily="34" charset="0"/>
              </a:rPr>
              <a:t>Martelossi</a:t>
            </a:r>
            <a:r>
              <a:rPr lang="en-US" sz="2000" dirty="0" smtClean="0">
                <a:latin typeface="Arial" pitchFamily="34" charset="0"/>
                <a:cs typeface="Arial" pitchFamily="34" charset="0"/>
              </a:rPr>
              <a:t>, S., Ventura, A. (2012) Acute and recurrent pancreatitis in children: exploring etiological factors. </a:t>
            </a:r>
            <a:r>
              <a:rPr lang="en-US" sz="2000" i="1" dirty="0" smtClean="0">
                <a:latin typeface="Arial" pitchFamily="34" charset="0"/>
                <a:cs typeface="Arial" pitchFamily="34" charset="0"/>
              </a:rPr>
              <a:t>Scandinavian Journal of Gastroenterology</a:t>
            </a:r>
            <a:r>
              <a:rPr lang="en-US" sz="2000" dirty="0" smtClean="0">
                <a:latin typeface="Arial" pitchFamily="34" charset="0"/>
                <a:cs typeface="Arial" pitchFamily="34" charset="0"/>
              </a:rPr>
              <a:t>, 47, pp. 1501-1504.</a:t>
            </a:r>
          </a:p>
          <a:p>
            <a:pPr>
              <a:buNone/>
            </a:pPr>
            <a:r>
              <a:rPr lang="en-US" sz="2000" dirty="0" err="1" smtClean="0">
                <a:latin typeface="Arial" pitchFamily="34" charset="0"/>
                <a:cs typeface="Arial" pitchFamily="34" charset="0"/>
              </a:rPr>
              <a:t>Poddar</a:t>
            </a:r>
            <a:r>
              <a:rPr lang="en-US" sz="2000" dirty="0" smtClean="0">
                <a:latin typeface="Arial" pitchFamily="34" charset="0"/>
                <a:cs typeface="Arial" pitchFamily="34" charset="0"/>
              </a:rPr>
              <a:t>, U., Kumar </a:t>
            </a:r>
            <a:r>
              <a:rPr lang="en-US" sz="2000" dirty="0" err="1" smtClean="0">
                <a:latin typeface="Arial" pitchFamily="34" charset="0"/>
                <a:cs typeface="Arial" pitchFamily="34" charset="0"/>
              </a:rPr>
              <a:t>Yachha</a:t>
            </a:r>
            <a:r>
              <a:rPr lang="en-US" sz="2000" dirty="0" smtClean="0">
                <a:latin typeface="Arial" pitchFamily="34" charset="0"/>
                <a:cs typeface="Arial" pitchFamily="34" charset="0"/>
              </a:rPr>
              <a:t>, S., Mathias, A., </a:t>
            </a:r>
            <a:r>
              <a:rPr lang="en-US" sz="2000" dirty="0" err="1" smtClean="0">
                <a:latin typeface="Arial" pitchFamily="34" charset="0"/>
                <a:cs typeface="Arial" pitchFamily="34" charset="0"/>
              </a:rPr>
              <a:t>Choudhuri</a:t>
            </a:r>
            <a:r>
              <a:rPr lang="en-US" sz="2000" dirty="0" smtClean="0">
                <a:latin typeface="Arial" pitchFamily="34" charset="0"/>
                <a:cs typeface="Arial" pitchFamily="34" charset="0"/>
              </a:rPr>
              <a:t>, G. (2015) Genetic predisposition and its impact on natural history of idiopathic acute and acute recurrent pancreatitis in children. </a:t>
            </a:r>
            <a:r>
              <a:rPr lang="en-US" sz="2000" i="1" dirty="0" smtClean="0">
                <a:latin typeface="Arial" pitchFamily="34" charset="0"/>
                <a:cs typeface="Arial" pitchFamily="34" charset="0"/>
              </a:rPr>
              <a:t>Digestive and Liver Disease</a:t>
            </a:r>
            <a:r>
              <a:rPr lang="en-US" sz="2000" dirty="0" smtClean="0">
                <a:latin typeface="Arial" pitchFamily="34" charset="0"/>
                <a:cs typeface="Arial" pitchFamily="34" charset="0"/>
              </a:rPr>
              <a:t>, 47, pp. 709-714.</a:t>
            </a:r>
          </a:p>
          <a:p>
            <a:pPr>
              <a:buNone/>
            </a:pPr>
            <a:r>
              <a:rPr lang="en-US" sz="2000" dirty="0" err="1" smtClean="0">
                <a:latin typeface="Arial" pitchFamily="34" charset="0"/>
                <a:cs typeface="Arial" pitchFamily="34" charset="0"/>
              </a:rPr>
              <a:t>Lucidi</a:t>
            </a:r>
            <a:r>
              <a:rPr lang="en-US" sz="2000" dirty="0" smtClean="0">
                <a:latin typeface="Arial" pitchFamily="34" charset="0"/>
                <a:cs typeface="Arial" pitchFamily="34" charset="0"/>
              </a:rPr>
              <a:t>, V., </a:t>
            </a:r>
            <a:r>
              <a:rPr lang="en-US" sz="2000" dirty="0" err="1" smtClean="0">
                <a:latin typeface="Arial" pitchFamily="34" charset="0"/>
                <a:cs typeface="Arial" pitchFamily="34" charset="0"/>
              </a:rPr>
              <a:t>Alghisi</a:t>
            </a:r>
            <a:r>
              <a:rPr lang="en-US" sz="2000" dirty="0" smtClean="0">
                <a:latin typeface="Arial" pitchFamily="34" charset="0"/>
                <a:cs typeface="Arial" pitchFamily="34" charset="0"/>
              </a:rPr>
              <a:t>, F., </a:t>
            </a:r>
            <a:r>
              <a:rPr lang="en-US" sz="2000" dirty="0" err="1" smtClean="0">
                <a:latin typeface="Arial" pitchFamily="34" charset="0"/>
                <a:cs typeface="Arial" pitchFamily="34" charset="0"/>
              </a:rPr>
              <a:t>Dall’Oglio</a:t>
            </a:r>
            <a:r>
              <a:rPr lang="en-US" sz="2000" dirty="0" smtClean="0">
                <a:latin typeface="Arial" pitchFamily="34" charset="0"/>
                <a:cs typeface="Arial" pitchFamily="34" charset="0"/>
              </a:rPr>
              <a:t>, L., </a:t>
            </a:r>
            <a:r>
              <a:rPr lang="en-US" sz="2000" dirty="0" err="1" smtClean="0">
                <a:latin typeface="Arial" pitchFamily="34" charset="0"/>
                <a:cs typeface="Arial" pitchFamily="34" charset="0"/>
              </a:rPr>
              <a:t>D’Apice</a:t>
            </a:r>
            <a:r>
              <a:rPr lang="en-US" sz="2000" dirty="0" smtClean="0">
                <a:latin typeface="Arial" pitchFamily="34" charset="0"/>
                <a:cs typeface="Arial" pitchFamily="34" charset="0"/>
              </a:rPr>
              <a:t>, M.R., </a:t>
            </a:r>
            <a:r>
              <a:rPr lang="en-US" sz="2000" dirty="0" err="1" smtClean="0">
                <a:latin typeface="Arial" pitchFamily="34" charset="0"/>
                <a:cs typeface="Arial" pitchFamily="34" charset="0"/>
              </a:rPr>
              <a:t>Monti</a:t>
            </a:r>
            <a:r>
              <a:rPr lang="en-US" sz="2000" dirty="0" smtClean="0">
                <a:latin typeface="Arial" pitchFamily="34" charset="0"/>
                <a:cs typeface="Arial" pitchFamily="34" charset="0"/>
              </a:rPr>
              <a:t>, L., De Angelis, P., Gambardella, S., </a:t>
            </a:r>
            <a:r>
              <a:rPr lang="en-US" sz="2000" dirty="0" err="1" smtClean="0">
                <a:latin typeface="Arial" pitchFamily="34" charset="0"/>
                <a:cs typeface="Arial" pitchFamily="34" charset="0"/>
              </a:rPr>
              <a:t>Angioni</a:t>
            </a:r>
            <a:r>
              <a:rPr lang="en-US" sz="2000" dirty="0" smtClean="0">
                <a:latin typeface="Arial" pitchFamily="34" charset="0"/>
                <a:cs typeface="Arial" pitchFamily="34" charset="0"/>
              </a:rPr>
              <a:t>, A., </a:t>
            </a:r>
            <a:r>
              <a:rPr lang="en-US" sz="2000" dirty="0" err="1" smtClean="0">
                <a:latin typeface="Arial" pitchFamily="34" charset="0"/>
                <a:cs typeface="Arial" pitchFamily="34" charset="0"/>
              </a:rPr>
              <a:t>Novelli</a:t>
            </a:r>
            <a:r>
              <a:rPr lang="en-US" sz="2000" dirty="0" smtClean="0">
                <a:latin typeface="Arial" pitchFamily="34" charset="0"/>
                <a:cs typeface="Arial" pitchFamily="34" charset="0"/>
              </a:rPr>
              <a:t>, G. (2011) The Etiology of Acute Recurrent Pancreatitis in Children: A Challenge for Pediatricians. </a:t>
            </a:r>
            <a:r>
              <a:rPr lang="en-US" sz="2000" i="1" dirty="0" smtClean="0">
                <a:latin typeface="Arial" pitchFamily="34" charset="0"/>
                <a:cs typeface="Arial" pitchFamily="34" charset="0"/>
              </a:rPr>
              <a:t>Pancreas</a:t>
            </a:r>
            <a:r>
              <a:rPr lang="en-US" sz="2000" dirty="0" smtClean="0">
                <a:latin typeface="Arial" pitchFamily="34" charset="0"/>
                <a:cs typeface="Arial" pitchFamily="34" charset="0"/>
              </a:rPr>
              <a:t>, 40 (4), pp. 517-521. </a:t>
            </a:r>
          </a:p>
          <a:p>
            <a:pPr>
              <a:buNone/>
            </a:pPr>
            <a:r>
              <a:rPr lang="en-US" sz="2000" dirty="0" smtClean="0">
                <a:latin typeface="Arial" pitchFamily="34" charset="0"/>
                <a:cs typeface="Arial" pitchFamily="34" charset="0"/>
              </a:rPr>
              <a:t>Kumar, S., </a:t>
            </a:r>
            <a:r>
              <a:rPr lang="en-US" sz="2000" dirty="0" err="1" smtClean="0">
                <a:latin typeface="Arial" pitchFamily="34" charset="0"/>
                <a:cs typeface="Arial" pitchFamily="34" charset="0"/>
              </a:rPr>
              <a:t>Ool</a:t>
            </a:r>
            <a:r>
              <a:rPr lang="en-US" sz="2000" dirty="0" smtClean="0">
                <a:latin typeface="Arial" pitchFamily="34" charset="0"/>
                <a:cs typeface="Arial" pitchFamily="34" charset="0"/>
              </a:rPr>
              <a:t>, C.Y., </a:t>
            </a:r>
            <a:r>
              <a:rPr lang="en-US" sz="2000" dirty="0" err="1" smtClean="0">
                <a:latin typeface="Arial" pitchFamily="34" charset="0"/>
                <a:cs typeface="Arial" pitchFamily="34" charset="0"/>
              </a:rPr>
              <a:t>Werlin</a:t>
            </a:r>
            <a:r>
              <a:rPr lang="en-US" sz="2000" dirty="0" smtClean="0">
                <a:latin typeface="Arial" pitchFamily="34" charset="0"/>
                <a:cs typeface="Arial" pitchFamily="34" charset="0"/>
              </a:rPr>
              <a:t>, S., Abu-El-</a:t>
            </a:r>
            <a:r>
              <a:rPr lang="en-US" sz="2000" dirty="0" err="1" smtClean="0">
                <a:latin typeface="Arial" pitchFamily="34" charset="0"/>
                <a:cs typeface="Arial" pitchFamily="34" charset="0"/>
              </a:rPr>
              <a:t>Haija</a:t>
            </a:r>
            <a:r>
              <a:rPr lang="en-US" sz="2000" dirty="0" smtClean="0">
                <a:latin typeface="Arial" pitchFamily="34" charset="0"/>
                <a:cs typeface="Arial" pitchFamily="34" charset="0"/>
              </a:rPr>
              <a:t>, M., Barth, B., </a:t>
            </a:r>
            <a:r>
              <a:rPr lang="en-US" sz="2000" dirty="0" err="1" smtClean="0">
                <a:latin typeface="Arial" pitchFamily="34" charset="0"/>
                <a:cs typeface="Arial" pitchFamily="34" charset="0"/>
              </a:rPr>
              <a:t>Bellin</a:t>
            </a:r>
            <a:r>
              <a:rPr lang="en-US" sz="2000" dirty="0" smtClean="0">
                <a:latin typeface="Arial" pitchFamily="34" charset="0"/>
                <a:cs typeface="Arial" pitchFamily="34" charset="0"/>
              </a:rPr>
              <a:t>, M.D., </a:t>
            </a:r>
            <a:r>
              <a:rPr lang="en-US" sz="2000" dirty="0" err="1" smtClean="0">
                <a:latin typeface="Arial" pitchFamily="34" charset="0"/>
                <a:cs typeface="Arial" pitchFamily="34" charset="0"/>
              </a:rPr>
              <a:t>Durie</a:t>
            </a:r>
            <a:r>
              <a:rPr lang="en-US" sz="2000" dirty="0" smtClean="0">
                <a:latin typeface="Arial" pitchFamily="34" charset="0"/>
                <a:cs typeface="Arial" pitchFamily="34" charset="0"/>
              </a:rPr>
              <a:t>, P.R., Fishman, D.S., Freedman, S.D., </a:t>
            </a:r>
            <a:r>
              <a:rPr lang="en-US" sz="2000" dirty="0" err="1" smtClean="0">
                <a:latin typeface="Arial" pitchFamily="34" charset="0"/>
                <a:cs typeface="Arial" pitchFamily="34" charset="0"/>
              </a:rPr>
              <a:t>Gariepy</a:t>
            </a:r>
            <a:r>
              <a:rPr lang="en-US" sz="2000" dirty="0" smtClean="0">
                <a:latin typeface="Arial" pitchFamily="34" charset="0"/>
                <a:cs typeface="Arial" pitchFamily="34" charset="0"/>
              </a:rPr>
              <a:t>, C., </a:t>
            </a:r>
            <a:r>
              <a:rPr lang="en-US" sz="2000" dirty="0" err="1" smtClean="0">
                <a:latin typeface="Arial" pitchFamily="34" charset="0"/>
                <a:cs typeface="Arial" pitchFamily="34" charset="0"/>
              </a:rPr>
              <a:t>Giefer</a:t>
            </a:r>
            <a:r>
              <a:rPr lang="en-US" sz="2000" dirty="0" smtClean="0">
                <a:latin typeface="Arial" pitchFamily="34" charset="0"/>
                <a:cs typeface="Arial" pitchFamily="34" charset="0"/>
              </a:rPr>
              <a:t>, M.J., </a:t>
            </a:r>
            <a:r>
              <a:rPr lang="en-US" sz="2000" dirty="0" err="1" smtClean="0">
                <a:latin typeface="Arial" pitchFamily="34" charset="0"/>
                <a:cs typeface="Arial" pitchFamily="34" charset="0"/>
              </a:rPr>
              <a:t>Gonska</a:t>
            </a:r>
            <a:r>
              <a:rPr lang="en-US" sz="2000" dirty="0" smtClean="0">
                <a:latin typeface="Arial" pitchFamily="34" charset="0"/>
                <a:cs typeface="Arial" pitchFamily="34" charset="0"/>
              </a:rPr>
              <a:t>, T., </a:t>
            </a:r>
            <a:r>
              <a:rPr lang="en-US" sz="2000" dirty="0" err="1" smtClean="0">
                <a:latin typeface="Arial" pitchFamily="34" charset="0"/>
                <a:cs typeface="Arial" pitchFamily="34" charset="0"/>
              </a:rPr>
              <a:t>Heyman</a:t>
            </a:r>
            <a:r>
              <a:rPr lang="en-US" sz="2000" dirty="0" smtClean="0">
                <a:latin typeface="Arial" pitchFamily="34" charset="0"/>
                <a:cs typeface="Arial" pitchFamily="34" charset="0"/>
              </a:rPr>
              <a:t>, M.B., Himes, R., Husain, S.Z., Lin, T.K., Lowe, M.E., </a:t>
            </a:r>
            <a:r>
              <a:rPr lang="en-US" sz="2000" dirty="0" err="1" smtClean="0">
                <a:latin typeface="Arial" pitchFamily="34" charset="0"/>
                <a:cs typeface="Arial" pitchFamily="34" charset="0"/>
              </a:rPr>
              <a:t>Morinville</a:t>
            </a:r>
            <a:r>
              <a:rPr lang="en-US" sz="2000" dirty="0" smtClean="0">
                <a:latin typeface="Arial" pitchFamily="34" charset="0"/>
                <a:cs typeface="Arial" pitchFamily="34" charset="0"/>
              </a:rPr>
              <a:t>, V., Palermo, J.J., Pohl, J.F., </a:t>
            </a:r>
            <a:r>
              <a:rPr lang="en-US" sz="2000" dirty="0" err="1" smtClean="0">
                <a:latin typeface="Arial" pitchFamily="34" charset="0"/>
                <a:cs typeface="Arial" pitchFamily="34" charset="0"/>
              </a:rPr>
              <a:t>Schwarzenberg</a:t>
            </a:r>
            <a:r>
              <a:rPr lang="en-US" sz="2000" dirty="0" smtClean="0">
                <a:latin typeface="Arial" pitchFamily="34" charset="0"/>
                <a:cs typeface="Arial" pitchFamily="34" charset="0"/>
              </a:rPr>
              <a:t>, S.J., </a:t>
            </a:r>
            <a:r>
              <a:rPr lang="en-US" sz="2000" dirty="0" err="1" smtClean="0">
                <a:latin typeface="Arial" pitchFamily="34" charset="0"/>
                <a:cs typeface="Arial" pitchFamily="34" charset="0"/>
              </a:rPr>
              <a:t>Troendle</a:t>
            </a:r>
            <a:r>
              <a:rPr lang="en-US" sz="2000" dirty="0" smtClean="0">
                <a:latin typeface="Arial" pitchFamily="34" charset="0"/>
                <a:cs typeface="Arial" pitchFamily="34" charset="0"/>
              </a:rPr>
              <a:t>, D., </a:t>
            </a:r>
            <a:r>
              <a:rPr lang="en-US" sz="2000" dirty="0" err="1" smtClean="0">
                <a:latin typeface="Arial" pitchFamily="34" charset="0"/>
                <a:cs typeface="Arial" pitchFamily="34" charset="0"/>
              </a:rPr>
              <a:t>Wilschanski</a:t>
            </a:r>
            <a:r>
              <a:rPr lang="en-US" sz="2000" dirty="0" smtClean="0">
                <a:latin typeface="Arial" pitchFamily="34" charset="0"/>
                <a:cs typeface="Arial" pitchFamily="34" charset="0"/>
              </a:rPr>
              <a:t>, M., Zimmerman, M.B., </a:t>
            </a:r>
            <a:r>
              <a:rPr lang="en-US" sz="2000" dirty="0" err="1" smtClean="0">
                <a:latin typeface="Arial" pitchFamily="34" charset="0"/>
                <a:cs typeface="Arial" pitchFamily="34" charset="0"/>
              </a:rPr>
              <a:t>Uc</a:t>
            </a:r>
            <a:r>
              <a:rPr lang="en-US" sz="2000" dirty="0" smtClean="0">
                <a:latin typeface="Arial" pitchFamily="34" charset="0"/>
                <a:cs typeface="Arial" pitchFamily="34" charset="0"/>
              </a:rPr>
              <a:t> A. (2016)</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Risk Factors Associated With Pediatric Acute Recurrent and Chronic Pancreatitis. </a:t>
            </a:r>
            <a:r>
              <a:rPr lang="en-US" sz="2000" i="1" dirty="0" smtClean="0">
                <a:latin typeface="Arial" pitchFamily="34" charset="0"/>
                <a:cs typeface="Arial" pitchFamily="34" charset="0"/>
              </a:rPr>
              <a:t>JAMA Pediatrics</a:t>
            </a:r>
            <a:r>
              <a:rPr lang="en-US" sz="2000" dirty="0" smtClean="0">
                <a:latin typeface="Arial" pitchFamily="34" charset="0"/>
                <a:cs typeface="Arial" pitchFamily="34" charset="0"/>
              </a:rPr>
              <a:t>, 170 (60), pp. 562-569. </a:t>
            </a:r>
            <a:endParaRPr lang="el-GR" sz="2000" dirty="0">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4294967295"/>
          </p:nvPr>
        </p:nvSpPr>
        <p:spPr/>
        <p:txBody>
          <a:bodyPr>
            <a:normAutofit/>
          </a:bodyPr>
          <a:lstStyle/>
          <a:p>
            <a:pPr>
              <a:buNone/>
            </a:pPr>
            <a:r>
              <a:rPr lang="en-US" sz="2000" dirty="0" err="1" smtClean="0">
                <a:latin typeface="Arial" pitchFamily="34" charset="0"/>
                <a:cs typeface="Arial" pitchFamily="34" charset="0"/>
              </a:rPr>
              <a:t>Párniczky</a:t>
            </a:r>
            <a:r>
              <a:rPr lang="en-US" sz="2000" dirty="0" smtClean="0">
                <a:latin typeface="Arial" pitchFamily="34" charset="0"/>
                <a:cs typeface="Arial" pitchFamily="34" charset="0"/>
              </a:rPr>
              <a:t>, A., Abu-El-</a:t>
            </a:r>
            <a:r>
              <a:rPr lang="en-US" sz="2000" dirty="0" err="1" smtClean="0">
                <a:latin typeface="Arial" pitchFamily="34" charset="0"/>
                <a:cs typeface="Arial" pitchFamily="34" charset="0"/>
              </a:rPr>
              <a:t>Haija</a:t>
            </a:r>
            <a:r>
              <a:rPr lang="en-US" sz="2000" dirty="0" smtClean="0">
                <a:latin typeface="Arial" pitchFamily="34" charset="0"/>
                <a:cs typeface="Arial" pitchFamily="34" charset="0"/>
              </a:rPr>
              <a:t>, M., Husain, S., Lowe, M., </a:t>
            </a:r>
            <a:r>
              <a:rPr lang="en-US" sz="2000" dirty="0" err="1" smtClean="0">
                <a:latin typeface="Arial" pitchFamily="34" charset="0"/>
                <a:cs typeface="Arial" pitchFamily="34" charset="0"/>
              </a:rPr>
              <a:t>Oracz</a:t>
            </a:r>
            <a:r>
              <a:rPr lang="en-US" sz="2000" dirty="0" smtClean="0">
                <a:latin typeface="Arial" pitchFamily="34" charset="0"/>
                <a:cs typeface="Arial" pitchFamily="34" charset="0"/>
              </a:rPr>
              <a:t>, G., </a:t>
            </a:r>
            <a:r>
              <a:rPr lang="en-US" sz="2000" dirty="0" err="1" smtClean="0">
                <a:latin typeface="Arial" pitchFamily="34" charset="0"/>
                <a:cs typeface="Arial" pitchFamily="34" charset="0"/>
              </a:rPr>
              <a:t>Sahin-Tóth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Mikló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Szabó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FlóK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Uc</a:t>
            </a:r>
            <a:r>
              <a:rPr lang="en-US" sz="2000" dirty="0" smtClean="0">
                <a:latin typeface="Arial" pitchFamily="34" charset="0"/>
                <a:cs typeface="Arial" pitchFamily="34" charset="0"/>
              </a:rPr>
              <a:t> A., </a:t>
            </a:r>
            <a:r>
              <a:rPr lang="en-US" sz="2000" dirty="0" err="1" smtClean="0">
                <a:latin typeface="Arial" pitchFamily="34" charset="0"/>
                <a:cs typeface="Arial" pitchFamily="34" charset="0"/>
              </a:rPr>
              <a:t>Wilschanski</a:t>
            </a:r>
            <a:r>
              <a:rPr lang="en-US" sz="2000" dirty="0" smtClean="0">
                <a:latin typeface="Arial" pitchFamily="34" charset="0"/>
                <a:cs typeface="Arial" pitchFamily="34" charset="0"/>
              </a:rPr>
              <a:t>, M., Witt, H., </a:t>
            </a:r>
            <a:r>
              <a:rPr lang="en-US" sz="2000" dirty="0" err="1" smtClean="0">
                <a:latin typeface="Arial" pitchFamily="34" charset="0"/>
                <a:cs typeface="Arial" pitchFamily="34" charset="0"/>
              </a:rPr>
              <a:t>Czakó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Láó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Grammatikopoulos</a:t>
            </a:r>
            <a:r>
              <a:rPr lang="en-US" sz="2000" dirty="0" smtClean="0">
                <a:latin typeface="Arial" pitchFamily="34" charset="0"/>
                <a:cs typeface="Arial" pitchFamily="34" charset="0"/>
              </a:rPr>
              <a:t> T., Rasmussen, I.C., Sutton, R., </a:t>
            </a:r>
            <a:r>
              <a:rPr lang="en-US" sz="2000" dirty="0" err="1" smtClean="0">
                <a:latin typeface="Arial" pitchFamily="34" charset="0"/>
                <a:cs typeface="Arial" pitchFamily="34" charset="0"/>
              </a:rPr>
              <a:t>Hegyi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Pé</a:t>
            </a:r>
            <a:r>
              <a:rPr lang="en-US" sz="2000" dirty="0" smtClean="0">
                <a:latin typeface="Arial" pitchFamily="34" charset="0"/>
                <a:cs typeface="Arial" pitchFamily="34" charset="0"/>
              </a:rPr>
              <a:t>. (2018) EPC/HPSG evidence-based guidelines for the management of pediatric pancreatitis. </a:t>
            </a:r>
            <a:r>
              <a:rPr lang="en-US" sz="2000" i="1" dirty="0" err="1" smtClean="0">
                <a:latin typeface="Arial" pitchFamily="34" charset="0"/>
                <a:cs typeface="Arial" pitchFamily="34" charset="0"/>
              </a:rPr>
              <a:t>Pancreatology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doi</a:t>
            </a:r>
            <a:r>
              <a:rPr lang="en-US" sz="2000" dirty="0" smtClean="0">
                <a:latin typeface="Arial" pitchFamily="34" charset="0"/>
                <a:cs typeface="Arial" pitchFamily="34" charset="0"/>
              </a:rPr>
              <a:t>: 10.1016/j.pan.2018.01.001.</a:t>
            </a:r>
          </a:p>
          <a:p>
            <a:pPr>
              <a:buNone/>
            </a:pPr>
            <a:r>
              <a:rPr lang="en-US" sz="2000" dirty="0" smtClean="0">
                <a:latin typeface="Arial" pitchFamily="34" charset="0"/>
                <a:cs typeface="Arial" pitchFamily="34" charset="0"/>
              </a:rPr>
              <a:t>Pohl, J.F. &amp; </a:t>
            </a:r>
            <a:r>
              <a:rPr lang="en-US" sz="2000" dirty="0" err="1" smtClean="0">
                <a:latin typeface="Arial" pitchFamily="34" charset="0"/>
                <a:cs typeface="Arial" pitchFamily="34" charset="0"/>
              </a:rPr>
              <a:t>Uc</a:t>
            </a:r>
            <a:r>
              <a:rPr lang="en-US" sz="2000" dirty="0" smtClean="0">
                <a:latin typeface="Arial" pitchFamily="34" charset="0"/>
                <a:cs typeface="Arial" pitchFamily="34" charset="0"/>
              </a:rPr>
              <a:t>, A. (2015) </a:t>
            </a:r>
            <a:r>
              <a:rPr lang="en-US" sz="2000" dirty="0" err="1" smtClean="0">
                <a:latin typeface="Arial" pitchFamily="34" charset="0"/>
                <a:cs typeface="Arial" pitchFamily="34" charset="0"/>
              </a:rPr>
              <a:t>Peadiatric</a:t>
            </a:r>
            <a:r>
              <a:rPr lang="en-US" sz="2000" dirty="0" smtClean="0">
                <a:latin typeface="Arial" pitchFamily="34" charset="0"/>
                <a:cs typeface="Arial" pitchFamily="34" charset="0"/>
              </a:rPr>
              <a:t> pancreatitis. </a:t>
            </a:r>
            <a:r>
              <a:rPr lang="en-US" sz="2000" i="1" dirty="0" smtClean="0">
                <a:latin typeface="Arial" pitchFamily="34" charset="0"/>
                <a:cs typeface="Arial" pitchFamily="34" charset="0"/>
              </a:rPr>
              <a:t>Pancreas</a:t>
            </a:r>
            <a:r>
              <a:rPr lang="en-US" sz="2000" dirty="0" smtClean="0">
                <a:latin typeface="Arial" pitchFamily="34" charset="0"/>
                <a:cs typeface="Arial" pitchFamily="34" charset="0"/>
              </a:rPr>
              <a:t>, 31 (5), pp. 380-386. </a:t>
            </a:r>
          </a:p>
          <a:p>
            <a:pPr>
              <a:buNone/>
            </a:pPr>
            <a:r>
              <a:rPr lang="en-US" sz="2000" dirty="0" err="1" smtClean="0">
                <a:latin typeface="Arial" pitchFamily="34" charset="0"/>
                <a:cs typeface="Arial" pitchFamily="34" charset="0"/>
              </a:rPr>
              <a:t>Sathiyasekaran</a:t>
            </a:r>
            <a:r>
              <a:rPr lang="en-US" sz="2000" dirty="0" smtClean="0">
                <a:latin typeface="Arial" pitchFamily="34" charset="0"/>
                <a:cs typeface="Arial" pitchFamily="34" charset="0"/>
              </a:rPr>
              <a:t>, M., </a:t>
            </a:r>
            <a:r>
              <a:rPr lang="en-US" sz="2000" dirty="0" err="1" smtClean="0">
                <a:latin typeface="Arial" pitchFamily="34" charset="0"/>
                <a:cs typeface="Arial" pitchFamily="34" charset="0"/>
              </a:rPr>
              <a:t>Biradar</a:t>
            </a:r>
            <a:r>
              <a:rPr lang="en-US" sz="2000" dirty="0" smtClean="0">
                <a:latin typeface="Arial" pitchFamily="34" charset="0"/>
                <a:cs typeface="Arial" pitchFamily="34" charset="0"/>
              </a:rPr>
              <a:t>, V., </a:t>
            </a:r>
            <a:r>
              <a:rPr lang="en-US" sz="2000" dirty="0" err="1" smtClean="0">
                <a:latin typeface="Arial" pitchFamily="34" charset="0"/>
                <a:cs typeface="Arial" pitchFamily="34" charset="0"/>
              </a:rPr>
              <a:t>Ramaswamy</a:t>
            </a:r>
            <a:r>
              <a:rPr lang="en-US" sz="2000" dirty="0" smtClean="0">
                <a:latin typeface="Arial" pitchFamily="34" charset="0"/>
                <a:cs typeface="Arial" pitchFamily="34" charset="0"/>
              </a:rPr>
              <a:t>, G., </a:t>
            </a:r>
            <a:r>
              <a:rPr lang="en-US" sz="2000" dirty="0" err="1" smtClean="0">
                <a:latin typeface="Arial" pitchFamily="34" charset="0"/>
                <a:cs typeface="Arial" pitchFamily="34" charset="0"/>
              </a:rPr>
              <a:t>Srinivas</a:t>
            </a:r>
            <a:r>
              <a:rPr lang="en-US" sz="2000" dirty="0" smtClean="0">
                <a:latin typeface="Arial" pitchFamily="34" charset="0"/>
                <a:cs typeface="Arial" pitchFamily="34" charset="0"/>
              </a:rPr>
              <a:t>, S., </a:t>
            </a:r>
            <a:r>
              <a:rPr lang="en-US" sz="2000" dirty="0" err="1" smtClean="0">
                <a:latin typeface="Arial" pitchFamily="34" charset="0"/>
                <a:cs typeface="Arial" pitchFamily="34" charset="0"/>
              </a:rPr>
              <a:t>Ashish</a:t>
            </a:r>
            <a:r>
              <a:rPr lang="en-US" sz="2000" dirty="0" smtClean="0">
                <a:latin typeface="Arial" pitchFamily="34" charset="0"/>
                <a:cs typeface="Arial" pitchFamily="34" charset="0"/>
              </a:rPr>
              <a:t>, B., </a:t>
            </a:r>
            <a:r>
              <a:rPr lang="en-US" sz="2000" dirty="0" err="1" smtClean="0">
                <a:latin typeface="Arial" pitchFamily="34" charset="0"/>
                <a:cs typeface="Arial" pitchFamily="34" charset="0"/>
              </a:rPr>
              <a:t>Sumathi</a:t>
            </a:r>
            <a:r>
              <a:rPr lang="en-US" sz="2000" dirty="0" smtClean="0">
                <a:latin typeface="Arial" pitchFamily="34" charset="0"/>
                <a:cs typeface="Arial" pitchFamily="34" charset="0"/>
              </a:rPr>
              <a:t>, B., </a:t>
            </a:r>
            <a:r>
              <a:rPr lang="en-US" sz="2000" dirty="0" err="1" smtClean="0">
                <a:latin typeface="Arial" pitchFamily="34" charset="0"/>
                <a:cs typeface="Arial" pitchFamily="34" charset="0"/>
              </a:rPr>
              <a:t>Nirmala</a:t>
            </a:r>
            <a:r>
              <a:rPr lang="en-US" sz="2000" dirty="0" smtClean="0">
                <a:latin typeface="Arial" pitchFamily="34" charset="0"/>
                <a:cs typeface="Arial" pitchFamily="34" charset="0"/>
              </a:rPr>
              <a:t>, D., </a:t>
            </a:r>
            <a:r>
              <a:rPr lang="en-US" sz="2000" dirty="0" err="1" smtClean="0">
                <a:latin typeface="Arial" pitchFamily="34" charset="0"/>
                <a:cs typeface="Arial" pitchFamily="34" charset="0"/>
              </a:rPr>
              <a:t>Geetha</a:t>
            </a:r>
            <a:r>
              <a:rPr lang="en-US" sz="2000" dirty="0" smtClean="0">
                <a:latin typeface="Arial" pitchFamily="34" charset="0"/>
                <a:cs typeface="Arial" pitchFamily="34" charset="0"/>
              </a:rPr>
              <a:t>, M. (2016) Pancreatitis in Children</a:t>
            </a:r>
            <a:r>
              <a:rPr lang="en-US" sz="2000" i="1" dirty="0" smtClean="0">
                <a:latin typeface="Arial" pitchFamily="34" charset="0"/>
                <a:cs typeface="Arial" pitchFamily="34" charset="0"/>
              </a:rPr>
              <a:t>. Indian Journal of Pediatrics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doi</a:t>
            </a:r>
            <a:r>
              <a:rPr lang="en-US" sz="2000" dirty="0" smtClean="0">
                <a:latin typeface="Arial" pitchFamily="34" charset="0"/>
                <a:cs typeface="Arial" pitchFamily="34" charset="0"/>
              </a:rPr>
              <a:t>: 10.1007/s12098-016-2115-1.</a:t>
            </a:r>
          </a:p>
          <a:p>
            <a:pPr>
              <a:buNone/>
            </a:pPr>
            <a:r>
              <a:rPr lang="en-US" sz="2000" dirty="0" err="1" smtClean="0">
                <a:latin typeface="Arial" pitchFamily="34" charset="0"/>
                <a:cs typeface="Arial" pitchFamily="34" charset="0"/>
              </a:rPr>
              <a:t>Kliegman</a:t>
            </a:r>
            <a:r>
              <a:rPr lang="en-US" sz="2000" dirty="0" smtClean="0">
                <a:latin typeface="Arial" pitchFamily="34" charset="0"/>
                <a:cs typeface="Arial" pitchFamily="34" charset="0"/>
              </a:rPr>
              <a:t>, R.M., Stanton, B.F., St </a:t>
            </a:r>
            <a:r>
              <a:rPr lang="en-US" sz="2000" dirty="0" err="1" smtClean="0">
                <a:latin typeface="Arial" pitchFamily="34" charset="0"/>
                <a:cs typeface="Arial" pitchFamily="34" charset="0"/>
              </a:rPr>
              <a:t>Geme</a:t>
            </a:r>
            <a:r>
              <a:rPr lang="en-US" sz="2000" dirty="0" smtClean="0">
                <a:latin typeface="Arial" pitchFamily="34" charset="0"/>
                <a:cs typeface="Arial" pitchFamily="34" charset="0"/>
              </a:rPr>
              <a:t>, J.W., </a:t>
            </a:r>
            <a:r>
              <a:rPr lang="en-US" sz="2000" dirty="0" err="1" smtClean="0">
                <a:latin typeface="Arial" pitchFamily="34" charset="0"/>
                <a:cs typeface="Arial" pitchFamily="34" charset="0"/>
              </a:rPr>
              <a:t>Schor</a:t>
            </a:r>
            <a:r>
              <a:rPr lang="en-US" sz="2000" dirty="0" smtClean="0">
                <a:latin typeface="Arial" pitchFamily="34" charset="0"/>
                <a:cs typeface="Arial" pitchFamily="34" charset="0"/>
              </a:rPr>
              <a:t>, N.F. (2016) </a:t>
            </a:r>
            <a:r>
              <a:rPr lang="en-US" sz="2000" i="1" dirty="0" smtClean="0">
                <a:latin typeface="Arial" pitchFamily="34" charset="0"/>
                <a:cs typeface="Arial" pitchFamily="34" charset="0"/>
              </a:rPr>
              <a:t>Nelson Textbook of Pediatrics</a:t>
            </a:r>
            <a:r>
              <a:rPr lang="en-US" sz="2000" dirty="0" smtClean="0">
                <a:latin typeface="Arial" pitchFamily="34" charset="0"/>
                <a:cs typeface="Arial" pitchFamily="34" charset="0"/>
              </a:rPr>
              <a:t>, 20</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Ed., R.E. Behrman, Canada.</a:t>
            </a:r>
          </a:p>
          <a:p>
            <a:pPr>
              <a:buNone/>
            </a:pPr>
            <a:r>
              <a:rPr lang="en-US" sz="2000" dirty="0" smtClean="0">
                <a:latin typeface="Arial" pitchFamily="34" charset="0"/>
                <a:cs typeface="Arial" pitchFamily="34" charset="0"/>
              </a:rPr>
              <a:t>Wyllie, R., </a:t>
            </a:r>
            <a:r>
              <a:rPr lang="en-US" sz="2000" dirty="0" err="1" smtClean="0">
                <a:latin typeface="Arial" pitchFamily="34" charset="0"/>
                <a:cs typeface="Arial" pitchFamily="34" charset="0"/>
              </a:rPr>
              <a:t>Hyams</a:t>
            </a:r>
            <a:r>
              <a:rPr lang="en-US" sz="2000" dirty="0" smtClean="0">
                <a:latin typeface="Arial" pitchFamily="34" charset="0"/>
                <a:cs typeface="Arial" pitchFamily="34" charset="0"/>
              </a:rPr>
              <a:t>, J.S., Kay, M. (2016) </a:t>
            </a:r>
            <a:r>
              <a:rPr lang="en-US" sz="2000" i="1" dirty="0" smtClean="0">
                <a:latin typeface="Arial" pitchFamily="34" charset="0"/>
                <a:cs typeface="Arial" pitchFamily="34" charset="0"/>
              </a:rPr>
              <a:t>Pediatric Gastrointestinal and Liver Disease</a:t>
            </a:r>
            <a:r>
              <a:rPr lang="en-US" sz="2000" dirty="0" smtClean="0">
                <a:latin typeface="Arial" pitchFamily="34" charset="0"/>
                <a:cs typeface="Arial" pitchFamily="34" charset="0"/>
              </a:rPr>
              <a:t>, 5</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Ed., Elsevier, United States of America. </a:t>
            </a:r>
            <a:endParaRPr lang="el-GR" sz="2000" dirty="0">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09600" y="704088"/>
            <a:ext cx="10972800" cy="687984"/>
          </a:xfrm>
        </p:spPr>
        <p:txBody>
          <a:bodyPr>
            <a:normAutofit fontScale="90000"/>
          </a:bodyPr>
          <a:lstStyle/>
          <a:p>
            <a:pPr algn="ctr"/>
            <a:r>
              <a:rPr lang="el-GR" dirty="0" smtClean="0">
                <a:latin typeface="Arial" pitchFamily="34" charset="0"/>
                <a:cs typeface="Arial" pitchFamily="34" charset="0"/>
              </a:rPr>
              <a:t>Σας ευχαριστούμε!</a:t>
            </a:r>
            <a:endParaRPr lang="el-GR" dirty="0">
              <a:latin typeface="Arial" pitchFamily="34" charset="0"/>
              <a:cs typeface="Arial" pitchFamily="34" charset="0"/>
            </a:endParaRPr>
          </a:p>
        </p:txBody>
      </p:sp>
      <p:pic>
        <p:nvPicPr>
          <p:cNvPr id="4" name="Εικόνα 4"/>
          <p:cNvPicPr>
            <a:picLocks noChangeAspect="1"/>
          </p:cNvPicPr>
          <p:nvPr/>
        </p:nvPicPr>
        <p:blipFill>
          <a:blip r:embed="rId2" cstate="print"/>
          <a:srcRect r="3295"/>
          <a:stretch>
            <a:fillRect/>
          </a:stretch>
        </p:blipFill>
        <p:spPr>
          <a:xfrm>
            <a:off x="2431836" y="1571482"/>
            <a:ext cx="7490087" cy="448094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492035" y="168510"/>
            <a:ext cx="10972800" cy="1143000"/>
          </a:xfrm>
        </p:spPr>
        <p:txBody>
          <a:bodyPr/>
          <a:lstStyle/>
          <a:p>
            <a:pPr lvl="0" algn="ctr"/>
            <a:r>
              <a:rPr lang="el-GR" sz="4500" dirty="0" smtClean="0">
                <a:latin typeface="Arial" pitchFamily="34" charset="0"/>
                <a:cs typeface="Arial" pitchFamily="34" charset="0"/>
              </a:rPr>
              <a:t>Φυσιολογία</a:t>
            </a:r>
            <a:endParaRPr lang="el-GR" sz="4500" dirty="0">
              <a:latin typeface="Arial" pitchFamily="34" charset="0"/>
              <a:cs typeface="Arial" pitchFamily="34" charset="0"/>
            </a:endParaRPr>
          </a:p>
        </p:txBody>
      </p:sp>
      <p:sp>
        <p:nvSpPr>
          <p:cNvPr id="3" name="Θέση περιεχομένου 4"/>
          <p:cNvSpPr txBox="1">
            <a:spLocks noGrp="1"/>
          </p:cNvSpPr>
          <p:nvPr>
            <p:ph idx="1"/>
          </p:nvPr>
        </p:nvSpPr>
        <p:spPr>
          <a:xfrm>
            <a:off x="548226" y="1271934"/>
            <a:ext cx="8229630" cy="4859046"/>
          </a:xfrm>
          <a:ln>
            <a:solidFill>
              <a:schemeClr val="bg2"/>
            </a:solidFill>
          </a:ln>
          <a:effectLst>
            <a:outerShdw blurRad="50800" dist="50800" dir="5400000" algn="ctr" rotWithShape="0">
              <a:schemeClr val="bg2"/>
            </a:outerShdw>
          </a:effectLst>
        </p:spPr>
        <p:txBody>
          <a:bodyPr>
            <a:normAutofit lnSpcReduction="10000"/>
          </a:bodyPr>
          <a:lstStyle/>
          <a:p>
            <a:pPr lvl="0">
              <a:buNone/>
            </a:pPr>
            <a:r>
              <a:rPr lang="el-GR" b="1" dirty="0">
                <a:latin typeface="Arial" pitchFamily="34" charset="0"/>
                <a:cs typeface="Arial" pitchFamily="34" charset="0"/>
              </a:rPr>
              <a:t>Εξωκρινής λειτουργία </a:t>
            </a:r>
          </a:p>
          <a:p>
            <a:pPr lvl="0"/>
            <a:endParaRPr lang="el-GR" dirty="0">
              <a:latin typeface="Arial" pitchFamily="34" charset="0"/>
              <a:cs typeface="Arial" pitchFamily="34" charset="0"/>
            </a:endParaRPr>
          </a:p>
          <a:p>
            <a:pPr lvl="0"/>
            <a:endParaRPr lang="el-GR" dirty="0">
              <a:latin typeface="Arial" pitchFamily="34" charset="0"/>
              <a:cs typeface="Arial" pitchFamily="34" charset="0"/>
            </a:endParaRPr>
          </a:p>
          <a:p>
            <a:pPr lvl="0">
              <a:buFont typeface="Wingdings" pitchFamily="2"/>
              <a:buChar char="Ø"/>
            </a:pPr>
            <a:r>
              <a:rPr lang="el-GR" b="1" dirty="0" err="1">
                <a:latin typeface="Arial" pitchFamily="34" charset="0"/>
                <a:cs typeface="Arial" pitchFamily="34" charset="0"/>
              </a:rPr>
              <a:t>Σεκρετίνη</a:t>
            </a:r>
            <a:r>
              <a:rPr lang="el-GR" b="1" dirty="0">
                <a:latin typeface="Arial" pitchFamily="34" charset="0"/>
                <a:cs typeface="Arial" pitchFamily="34" charset="0"/>
              </a:rPr>
              <a:t> </a:t>
            </a:r>
          </a:p>
          <a:p>
            <a:pPr lvl="0">
              <a:buFont typeface="Wingdings" pitchFamily="2"/>
              <a:buChar char="Ø"/>
            </a:pPr>
            <a:r>
              <a:rPr lang="el-GR" b="1" dirty="0" err="1" smtClean="0">
                <a:latin typeface="Arial" pitchFamily="34" charset="0"/>
                <a:cs typeface="Arial" pitchFamily="34" charset="0"/>
              </a:rPr>
              <a:t>Χολοκυστοκινίνη</a:t>
            </a:r>
            <a:r>
              <a:rPr lang="el-GR" b="1" dirty="0" smtClean="0">
                <a:latin typeface="Arial" pitchFamily="34" charset="0"/>
                <a:cs typeface="Arial" pitchFamily="34" charset="0"/>
              </a:rPr>
              <a:t> </a:t>
            </a:r>
            <a:endParaRPr lang="el-GR" b="1" dirty="0">
              <a:latin typeface="Arial" pitchFamily="34" charset="0"/>
              <a:cs typeface="Arial" pitchFamily="34" charset="0"/>
            </a:endParaRPr>
          </a:p>
          <a:p>
            <a:pPr lvl="0">
              <a:buFont typeface="Wingdings" pitchFamily="2"/>
              <a:buChar char="Ø"/>
            </a:pPr>
            <a:r>
              <a:rPr lang="el-GR" b="1" dirty="0" err="1">
                <a:latin typeface="Arial" pitchFamily="34" charset="0"/>
                <a:cs typeface="Arial" pitchFamily="34" charset="0"/>
              </a:rPr>
              <a:t>Πνευμονογαστρικό</a:t>
            </a:r>
            <a:endParaRPr lang="el-GR" b="1" dirty="0">
              <a:latin typeface="Arial" pitchFamily="34" charset="0"/>
              <a:cs typeface="Arial" pitchFamily="34" charset="0"/>
            </a:endParaRPr>
          </a:p>
          <a:p>
            <a:pPr lvl="0"/>
            <a:endParaRPr lang="el-GR" dirty="0">
              <a:latin typeface="Arial" pitchFamily="34" charset="0"/>
              <a:cs typeface="Arial" pitchFamily="34" charset="0"/>
            </a:endParaRPr>
          </a:p>
          <a:p>
            <a:pPr lvl="0"/>
            <a:endParaRPr lang="el-GR" dirty="0">
              <a:latin typeface="Arial" pitchFamily="34" charset="0"/>
              <a:cs typeface="Arial" pitchFamily="34" charset="0"/>
            </a:endParaRPr>
          </a:p>
          <a:p>
            <a:pPr lvl="0">
              <a:buFont typeface="Wingdings" pitchFamily="2"/>
              <a:buChar char="v"/>
            </a:pPr>
            <a:endParaRPr lang="el-GR" dirty="0">
              <a:latin typeface="Arial" pitchFamily="34" charset="0"/>
              <a:cs typeface="Arial" pitchFamily="34" charset="0"/>
            </a:endParaRPr>
          </a:p>
          <a:p>
            <a:pPr lvl="0">
              <a:buFont typeface="Wingdings" pitchFamily="2"/>
              <a:buChar char="v"/>
            </a:pPr>
            <a:r>
              <a:rPr lang="el-GR" sz="2400" b="1" dirty="0" smtClean="0">
                <a:latin typeface="Arial" pitchFamily="34" charset="0"/>
                <a:cs typeface="Arial" pitchFamily="34" charset="0"/>
              </a:rPr>
              <a:t>Αμυλάση  </a:t>
            </a:r>
            <a:r>
              <a:rPr lang="el-GR" sz="2400" b="1" dirty="0" err="1" smtClean="0">
                <a:latin typeface="Arial" pitchFamily="34" charset="0"/>
                <a:cs typeface="Arial" pitchFamily="34" charset="0"/>
              </a:rPr>
              <a:t>Λιπάση</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Ριβονουκλεάσες</a:t>
            </a:r>
            <a:r>
              <a:rPr lang="el-GR" sz="2400" b="1" dirty="0" smtClean="0">
                <a:latin typeface="Arial" pitchFamily="34" charset="0"/>
                <a:cs typeface="Arial" pitchFamily="34" charset="0"/>
              </a:rPr>
              <a:t> </a:t>
            </a:r>
            <a:endParaRPr lang="el-GR" sz="2400" b="1" dirty="0">
              <a:latin typeface="Arial" pitchFamily="34" charset="0"/>
              <a:cs typeface="Arial" pitchFamily="34" charset="0"/>
            </a:endParaRPr>
          </a:p>
          <a:p>
            <a:pPr lvl="0">
              <a:buFont typeface="Wingdings" pitchFamily="2"/>
              <a:buChar char="v"/>
            </a:pPr>
            <a:r>
              <a:rPr lang="el-GR" sz="2400" b="1" dirty="0" err="1">
                <a:latin typeface="Arial" pitchFamily="34" charset="0"/>
                <a:cs typeface="Arial" pitchFamily="34" charset="0"/>
              </a:rPr>
              <a:t>Φωσφολιπάση</a:t>
            </a:r>
            <a:r>
              <a:rPr lang="el-GR" sz="2400" b="1" dirty="0">
                <a:latin typeface="Arial" pitchFamily="34" charset="0"/>
                <a:cs typeface="Arial" pitchFamily="34" charset="0"/>
              </a:rPr>
              <a:t> </a:t>
            </a:r>
            <a:r>
              <a:rPr lang="el-GR" sz="2400" b="1" dirty="0" err="1" smtClean="0">
                <a:latin typeface="Arial" pitchFamily="34" charset="0"/>
                <a:cs typeface="Arial" pitchFamily="34" charset="0"/>
              </a:rPr>
              <a:t>Θρυψινογόνο</a:t>
            </a:r>
            <a:endParaRPr lang="el-GR" sz="2400" b="1" dirty="0">
              <a:latin typeface="Arial" pitchFamily="34" charset="0"/>
              <a:cs typeface="Arial" pitchFamily="34" charset="0"/>
            </a:endParaRPr>
          </a:p>
        </p:txBody>
      </p:sp>
      <p:sp>
        <p:nvSpPr>
          <p:cNvPr id="4" name="Κάτω βέλος 3"/>
          <p:cNvSpPr/>
          <p:nvPr/>
        </p:nvSpPr>
        <p:spPr>
          <a:xfrm>
            <a:off x="2095500" y="1841500"/>
            <a:ext cx="607604" cy="719377"/>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chemeClr val="tx2">
              <a:alpha val="56000"/>
            </a:schemeClr>
          </a:solidFill>
          <a:ln w="12701" cap="flat">
            <a:solidFill>
              <a:schemeClr val="bg2"/>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el-GR" sz="1633">
              <a:solidFill>
                <a:srgbClr val="FFFFFF"/>
              </a:solidFill>
              <a:latin typeface="Calibri"/>
            </a:endParaRPr>
          </a:p>
        </p:txBody>
      </p:sp>
      <p:sp>
        <p:nvSpPr>
          <p:cNvPr id="5" name="Κάτω βέλος 4"/>
          <p:cNvSpPr/>
          <p:nvPr/>
        </p:nvSpPr>
        <p:spPr>
          <a:xfrm>
            <a:off x="2043347" y="4165600"/>
            <a:ext cx="649053" cy="825500"/>
          </a:xfrm>
          <a:custGeom>
            <a:avLst>
              <a:gd name="f0" fmla="val 1318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chemeClr val="tx2">
              <a:alpha val="58000"/>
            </a:schemeClr>
          </a:solidFill>
          <a:ln w="12701" cap="flat">
            <a:solidFill>
              <a:schemeClr val="bg2"/>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el-GR" sz="1633">
              <a:solidFill>
                <a:srgbClr val="FFFFFF"/>
              </a:solidFill>
              <a:latin typeface="Calibri"/>
            </a:endParaRPr>
          </a:p>
        </p:txBody>
      </p:sp>
      <p:pic>
        <p:nvPicPr>
          <p:cNvPr id="6" name="Εικόνα 5">
            <a:extLst>
              <a:ext uri="{FF2B5EF4-FFF2-40B4-BE49-F238E27FC236}">
                <a16:creationId xmlns="" xmlns:a16="http://schemas.microsoft.com/office/drawing/2014/main" id="{00000000-0000-0000-0000-000000000000}"/>
              </a:ext>
            </a:extLst>
          </p:cNvPr>
          <p:cNvPicPr>
            <a:picLocks noChangeAspect="1"/>
          </p:cNvPicPr>
          <p:nvPr/>
        </p:nvPicPr>
        <p:blipFill>
          <a:blip r:embed="rId3" cstate="print"/>
          <a:stretch>
            <a:fillRect/>
          </a:stretch>
        </p:blipFill>
        <p:spPr>
          <a:xfrm>
            <a:off x="6000105" y="1360541"/>
            <a:ext cx="4493025" cy="4988983"/>
          </a:xfrm>
          <a:prstGeom prst="rect">
            <a:avLst/>
          </a:prstGeom>
          <a:noFill/>
          <a:ln cap="flat">
            <a:noFill/>
          </a:ln>
        </p:spPr>
      </p:pic>
    </p:spTree>
    <p:extLst>
      <p:ext uri="{BB962C8B-B14F-4D97-AF65-F5344CB8AC3E}">
        <p14:creationId xmlns="" xmlns:p14="http://schemas.microsoft.com/office/powerpoint/2010/main" val="21730994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1870048" y="584200"/>
            <a:ext cx="7887524" cy="754422"/>
          </a:xfrm>
        </p:spPr>
        <p:txBody>
          <a:bodyPr>
            <a:normAutofit fontScale="90000"/>
          </a:bodyPr>
          <a:lstStyle/>
          <a:p>
            <a:pPr lvl="0" algn="ctr"/>
            <a:r>
              <a:rPr lang="el-GR" dirty="0" smtClean="0">
                <a:latin typeface="Arial" pitchFamily="34" charset="0"/>
                <a:cs typeface="Arial" pitchFamily="34" charset="0"/>
              </a:rPr>
              <a:t>Φυσιολογία </a:t>
            </a:r>
            <a:r>
              <a:rPr lang="el-GR" dirty="0">
                <a:latin typeface="Arial" pitchFamily="34" charset="0"/>
                <a:cs typeface="Arial" pitchFamily="34" charset="0"/>
              </a:rPr>
              <a:t>(2)</a:t>
            </a:r>
          </a:p>
        </p:txBody>
      </p:sp>
      <p:sp>
        <p:nvSpPr>
          <p:cNvPr id="3" name="Θέση περιεχομένου 2"/>
          <p:cNvSpPr txBox="1">
            <a:spLocks noGrp="1"/>
          </p:cNvSpPr>
          <p:nvPr>
            <p:ph idx="1"/>
          </p:nvPr>
        </p:nvSpPr>
        <p:spPr>
          <a:xfrm>
            <a:off x="487167" y="1429578"/>
            <a:ext cx="8092368" cy="4936133"/>
          </a:xfrm>
        </p:spPr>
        <p:txBody>
          <a:bodyPr>
            <a:normAutofit lnSpcReduction="10000"/>
          </a:bodyPr>
          <a:lstStyle/>
          <a:p>
            <a:pPr lvl="0">
              <a:buNone/>
            </a:pPr>
            <a:r>
              <a:rPr lang="el-GR" b="1" dirty="0" smtClean="0">
                <a:latin typeface="Arial" pitchFamily="34" charset="0"/>
                <a:cs typeface="Arial" pitchFamily="34" charset="0"/>
              </a:rPr>
              <a:t>Ενδοκρινής </a:t>
            </a:r>
            <a:r>
              <a:rPr lang="el-GR" b="1" dirty="0">
                <a:latin typeface="Arial" pitchFamily="34" charset="0"/>
                <a:cs typeface="Arial" pitchFamily="34" charset="0"/>
              </a:rPr>
              <a:t>λειτουργία</a:t>
            </a:r>
          </a:p>
          <a:p>
            <a:pPr lvl="0"/>
            <a:endParaRPr lang="el-GR" b="1" dirty="0">
              <a:latin typeface="Arial" pitchFamily="34" charset="0"/>
              <a:cs typeface="Arial" pitchFamily="34" charset="0"/>
            </a:endParaRPr>
          </a:p>
          <a:p>
            <a:pPr lvl="0"/>
            <a:endParaRPr lang="el-GR" dirty="0">
              <a:latin typeface="Arial" pitchFamily="34" charset="0"/>
              <a:cs typeface="Arial" pitchFamily="34" charset="0"/>
            </a:endParaRPr>
          </a:p>
          <a:p>
            <a:pPr lvl="0"/>
            <a:r>
              <a:rPr lang="el-GR" b="1" dirty="0">
                <a:latin typeface="Arial" pitchFamily="34" charset="0"/>
                <a:cs typeface="Arial" pitchFamily="34" charset="0"/>
              </a:rPr>
              <a:t>Νησίδια </a:t>
            </a:r>
            <a:r>
              <a:rPr lang="en-US" b="1" dirty="0">
                <a:latin typeface="Arial" pitchFamily="34" charset="0"/>
                <a:cs typeface="Arial" pitchFamily="34" charset="0"/>
              </a:rPr>
              <a:t>Langerhans</a:t>
            </a:r>
          </a:p>
          <a:p>
            <a:pPr lvl="0"/>
            <a:endParaRPr lang="en-US" dirty="0">
              <a:latin typeface="Arial" pitchFamily="34" charset="0"/>
              <a:cs typeface="Arial" pitchFamily="34" charset="0"/>
            </a:endParaRPr>
          </a:p>
          <a:p>
            <a:pPr lvl="0">
              <a:buFont typeface="Wingdings" pitchFamily="2"/>
              <a:buChar char="q"/>
            </a:pPr>
            <a:endParaRPr lang="el-GR" b="1" dirty="0">
              <a:latin typeface="Arial" pitchFamily="34" charset="0"/>
              <a:cs typeface="Arial" pitchFamily="34" charset="0"/>
            </a:endParaRPr>
          </a:p>
          <a:p>
            <a:pPr lvl="0">
              <a:buFont typeface="Wingdings" pitchFamily="2"/>
              <a:buChar char="q"/>
            </a:pPr>
            <a:endParaRPr lang="el-GR" b="1" dirty="0">
              <a:latin typeface="Arial" pitchFamily="34" charset="0"/>
              <a:cs typeface="Arial" pitchFamily="34" charset="0"/>
            </a:endParaRPr>
          </a:p>
          <a:p>
            <a:pPr lvl="0">
              <a:buFont typeface="Wingdings" pitchFamily="2" charset="2"/>
              <a:buChar char="Ø"/>
            </a:pPr>
            <a:r>
              <a:rPr lang="el-GR" b="1" dirty="0" smtClean="0">
                <a:latin typeface="Arial" pitchFamily="34" charset="0"/>
                <a:cs typeface="Arial" pitchFamily="34" charset="0"/>
              </a:rPr>
              <a:t>Β-κύτταρα   Ινσουλίνη</a:t>
            </a:r>
          </a:p>
          <a:p>
            <a:pPr lvl="0">
              <a:buFont typeface="Wingdings" pitchFamily="2" charset="2"/>
              <a:buChar char="Ø"/>
            </a:pPr>
            <a:r>
              <a:rPr lang="el-GR" b="1" dirty="0" smtClean="0">
                <a:latin typeface="Arial" pitchFamily="34" charset="0"/>
                <a:cs typeface="Arial" pitchFamily="34" charset="0"/>
              </a:rPr>
              <a:t>Α2-κύτταρα </a:t>
            </a:r>
            <a:r>
              <a:rPr lang="el-GR" b="1" dirty="0" err="1" smtClean="0">
                <a:latin typeface="Arial" pitchFamily="34" charset="0"/>
                <a:cs typeface="Arial" pitchFamily="34" charset="0"/>
              </a:rPr>
              <a:t>Γλυκαγόνο</a:t>
            </a:r>
            <a:endParaRPr lang="el-GR" b="1" dirty="0" smtClean="0">
              <a:latin typeface="Arial" pitchFamily="34" charset="0"/>
              <a:cs typeface="Arial" pitchFamily="34" charset="0"/>
            </a:endParaRPr>
          </a:p>
          <a:p>
            <a:pPr lvl="0">
              <a:buFont typeface="Wingdings" pitchFamily="2" charset="2"/>
              <a:buChar char="Ø"/>
            </a:pPr>
            <a:r>
              <a:rPr lang="en-US" b="1" dirty="0" smtClean="0">
                <a:latin typeface="Arial" pitchFamily="34" charset="0"/>
                <a:cs typeface="Arial" pitchFamily="34" charset="0"/>
              </a:rPr>
              <a:t>D-</a:t>
            </a:r>
            <a:r>
              <a:rPr lang="el-GR" b="1" dirty="0" smtClean="0">
                <a:latin typeface="Arial" pitchFamily="34" charset="0"/>
                <a:cs typeface="Arial" pitchFamily="34" charset="0"/>
              </a:rPr>
              <a:t>κύτταρα   </a:t>
            </a:r>
            <a:r>
              <a:rPr lang="el-GR" b="1" dirty="0" err="1" smtClean="0">
                <a:latin typeface="Arial" pitchFamily="34" charset="0"/>
                <a:cs typeface="Arial" pitchFamily="34" charset="0"/>
              </a:rPr>
              <a:t>Σωματοστατίνη</a:t>
            </a:r>
            <a:r>
              <a:rPr lang="el-GR" b="1" dirty="0" smtClean="0">
                <a:latin typeface="Arial" pitchFamily="34" charset="0"/>
                <a:cs typeface="Arial" pitchFamily="34" charset="0"/>
              </a:rPr>
              <a:t> </a:t>
            </a:r>
          </a:p>
          <a:p>
            <a:pPr lvl="0">
              <a:buFont typeface="Wingdings" pitchFamily="2" charset="2"/>
              <a:buChar char="Ø"/>
            </a:pPr>
            <a:r>
              <a:rPr lang="en-US" b="1" dirty="0" smtClean="0">
                <a:latin typeface="Arial" pitchFamily="34" charset="0"/>
                <a:cs typeface="Arial" pitchFamily="34" charset="0"/>
              </a:rPr>
              <a:t>D1-</a:t>
            </a:r>
            <a:r>
              <a:rPr lang="el-GR" b="1" dirty="0" smtClean="0">
                <a:latin typeface="Arial" pitchFamily="34" charset="0"/>
                <a:cs typeface="Arial" pitchFamily="34" charset="0"/>
              </a:rPr>
              <a:t>κύτταρα Παγκρεατικό πολυπεπτίδιο</a:t>
            </a:r>
            <a:endParaRPr lang="el-GR" b="1" dirty="0">
              <a:latin typeface="Arial" pitchFamily="34" charset="0"/>
              <a:cs typeface="Arial" pitchFamily="34" charset="0"/>
            </a:endParaRPr>
          </a:p>
        </p:txBody>
      </p:sp>
      <p:sp>
        <p:nvSpPr>
          <p:cNvPr id="4" name="Κάτω βέλος 3"/>
          <p:cNvSpPr/>
          <p:nvPr/>
        </p:nvSpPr>
        <p:spPr>
          <a:xfrm>
            <a:off x="1892300" y="1905000"/>
            <a:ext cx="584200" cy="774699"/>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chemeClr val="tx2">
              <a:alpha val="54000"/>
            </a:schemeClr>
          </a:solidFill>
          <a:ln w="12701" cap="flat">
            <a:solidFill>
              <a:schemeClr val="bg2"/>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el-GR" sz="1633">
              <a:solidFill>
                <a:srgbClr val="FFFFFF"/>
              </a:solidFill>
              <a:latin typeface="Calibri"/>
            </a:endParaRPr>
          </a:p>
        </p:txBody>
      </p:sp>
      <p:sp>
        <p:nvSpPr>
          <p:cNvPr id="5" name="Κάτω βέλος 4"/>
          <p:cNvSpPr/>
          <p:nvPr/>
        </p:nvSpPr>
        <p:spPr>
          <a:xfrm>
            <a:off x="1834201" y="3284915"/>
            <a:ext cx="658354" cy="972935"/>
          </a:xfrm>
          <a:custGeom>
            <a:avLst>
              <a:gd name="f0" fmla="val 14292"/>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chemeClr val="tx2">
              <a:alpha val="58000"/>
            </a:schemeClr>
          </a:solidFill>
          <a:ln w="12701" cap="flat">
            <a:solidFill>
              <a:schemeClr val="bg2"/>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el-GR" sz="1633">
              <a:solidFill>
                <a:srgbClr val="FFFFFF"/>
              </a:solidFill>
              <a:latin typeface="Calibri"/>
            </a:endParaRPr>
          </a:p>
        </p:txBody>
      </p:sp>
      <p:pic>
        <p:nvPicPr>
          <p:cNvPr id="6" name="Εικόνα 5">
            <a:extLst>
              <a:ext uri="{FF2B5EF4-FFF2-40B4-BE49-F238E27FC236}">
                <a16:creationId xmlns="" xmlns:a16="http://schemas.microsoft.com/office/drawing/2014/main" id="{00000000-0000-0000-0000-000000000000}"/>
              </a:ext>
            </a:extLst>
          </p:cNvPr>
          <p:cNvPicPr>
            <a:picLocks noChangeAspect="1"/>
          </p:cNvPicPr>
          <p:nvPr/>
        </p:nvPicPr>
        <p:blipFill>
          <a:blip r:embed="rId2" cstate="print"/>
          <a:stretch>
            <a:fillRect/>
          </a:stretch>
        </p:blipFill>
        <p:spPr>
          <a:xfrm>
            <a:off x="4896303" y="1537661"/>
            <a:ext cx="5682443" cy="3718438"/>
          </a:xfrm>
          <a:prstGeom prst="rect">
            <a:avLst/>
          </a:prstGeom>
          <a:noFill/>
          <a:ln cap="flat">
            <a:noFill/>
          </a:ln>
        </p:spPr>
      </p:pic>
    </p:spTree>
    <p:extLst>
      <p:ext uri="{BB962C8B-B14F-4D97-AF65-F5344CB8AC3E}">
        <p14:creationId xmlns="" xmlns:p14="http://schemas.microsoft.com/office/powerpoint/2010/main" val="40550786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495300" y="584200"/>
            <a:ext cx="10972800" cy="714610"/>
          </a:xfrm>
        </p:spPr>
        <p:txBody>
          <a:bodyPr>
            <a:normAutofit fontScale="90000"/>
          </a:bodyPr>
          <a:lstStyle/>
          <a:p>
            <a:pPr lvl="0" algn="ctr"/>
            <a:r>
              <a:rPr lang="el-GR" dirty="0" smtClean="0">
                <a:latin typeface="Arial" pitchFamily="34" charset="0"/>
                <a:cs typeface="Arial" pitchFamily="34" charset="0"/>
              </a:rPr>
              <a:t>Ορισμός</a:t>
            </a:r>
            <a:endParaRPr lang="el-GR" dirty="0">
              <a:latin typeface="Arial" pitchFamily="34" charset="0"/>
              <a:cs typeface="Arial" pitchFamily="34" charset="0"/>
            </a:endParaRPr>
          </a:p>
        </p:txBody>
      </p:sp>
      <p:sp>
        <p:nvSpPr>
          <p:cNvPr id="3" name="Θέση περιεχομένου 2"/>
          <p:cNvSpPr txBox="1">
            <a:spLocks noGrp="1"/>
          </p:cNvSpPr>
          <p:nvPr>
            <p:ph idx="1"/>
          </p:nvPr>
        </p:nvSpPr>
        <p:spPr>
          <a:xfrm>
            <a:off x="2057400" y="1462723"/>
            <a:ext cx="7887524" cy="4351334"/>
          </a:xfrm>
        </p:spPr>
        <p:txBody>
          <a:bodyPr/>
          <a:lstStyle/>
          <a:p>
            <a:pPr lvl="0"/>
            <a:r>
              <a:rPr lang="el-GR" b="1" dirty="0">
                <a:latin typeface="Arial" pitchFamily="34" charset="0"/>
                <a:cs typeface="Arial" pitchFamily="34" charset="0"/>
              </a:rPr>
              <a:t>Οξεία φλεγμονή του παγκρέατος </a:t>
            </a:r>
          </a:p>
          <a:p>
            <a:pPr lvl="0">
              <a:buFont typeface="Wingdings" pitchFamily="2"/>
              <a:buChar char="Ø"/>
            </a:pPr>
            <a:r>
              <a:rPr lang="el-GR" dirty="0">
                <a:latin typeface="Arial" pitchFamily="34" charset="0"/>
                <a:cs typeface="Arial" pitchFamily="34" charset="0"/>
              </a:rPr>
              <a:t>οφείλεται σε </a:t>
            </a:r>
            <a:r>
              <a:rPr lang="el-GR" dirty="0">
                <a:solidFill>
                  <a:srgbClr val="C00000"/>
                </a:solidFill>
                <a:latin typeface="Arial" pitchFamily="34" charset="0"/>
                <a:cs typeface="Arial" pitchFamily="34" charset="0"/>
              </a:rPr>
              <a:t>ενεργοποίηση</a:t>
            </a:r>
            <a:r>
              <a:rPr lang="el-GR" dirty="0">
                <a:latin typeface="Arial" pitchFamily="34" charset="0"/>
                <a:cs typeface="Arial" pitchFamily="34" charset="0"/>
              </a:rPr>
              <a:t> ενζύμων εντός του παγκρεατικού ιστού που οδηγούν στην </a:t>
            </a:r>
            <a:r>
              <a:rPr lang="el-GR" dirty="0" err="1">
                <a:solidFill>
                  <a:srgbClr val="C00000"/>
                </a:solidFill>
                <a:latin typeface="Arial" pitchFamily="34" charset="0"/>
                <a:cs typeface="Arial" pitchFamily="34" charset="0"/>
              </a:rPr>
              <a:t>αυτοπεψία</a:t>
            </a:r>
            <a:r>
              <a:rPr lang="el-GR" dirty="0">
                <a:latin typeface="Arial" pitchFamily="34" charset="0"/>
                <a:cs typeface="Arial" pitchFamily="34" charset="0"/>
              </a:rPr>
              <a:t> του οργάνου </a:t>
            </a:r>
            <a:r>
              <a:rPr lang="el-GR" dirty="0" smtClean="0">
                <a:latin typeface="Arial" pitchFamily="34" charset="0"/>
                <a:cs typeface="Arial" pitchFamily="34" charset="0"/>
              </a:rPr>
              <a:t>με πιθανή συνοδό  </a:t>
            </a:r>
            <a:r>
              <a:rPr lang="el-GR" dirty="0">
                <a:latin typeface="Arial" pitchFamily="34" charset="0"/>
                <a:cs typeface="Arial" pitchFamily="34" charset="0"/>
              </a:rPr>
              <a:t>συμμετοχή</a:t>
            </a:r>
            <a:r>
              <a:rPr lang="el-GR" dirty="0">
                <a:solidFill>
                  <a:srgbClr val="FF0000"/>
                </a:solidFill>
                <a:latin typeface="Arial" pitchFamily="34" charset="0"/>
                <a:cs typeface="Arial" pitchFamily="34" charset="0"/>
              </a:rPr>
              <a:t> </a:t>
            </a:r>
            <a:r>
              <a:rPr lang="el-GR" dirty="0">
                <a:latin typeface="Arial" pitchFamily="34" charset="0"/>
                <a:cs typeface="Arial" pitchFamily="34" charset="0"/>
              </a:rPr>
              <a:t>άλλων ιστών της </a:t>
            </a:r>
            <a:r>
              <a:rPr lang="el-GR" dirty="0">
                <a:solidFill>
                  <a:srgbClr val="C00000"/>
                </a:solidFill>
                <a:latin typeface="Arial" pitchFamily="34" charset="0"/>
                <a:cs typeface="Arial" pitchFamily="34" charset="0"/>
              </a:rPr>
              <a:t>γύρω περιοχής </a:t>
            </a:r>
            <a:r>
              <a:rPr lang="el-GR" dirty="0" smtClean="0">
                <a:latin typeface="Arial" pitchFamily="34" charset="0"/>
                <a:cs typeface="Arial" pitchFamily="34" charset="0"/>
              </a:rPr>
              <a:t>και </a:t>
            </a:r>
            <a:r>
              <a:rPr lang="el-GR" dirty="0">
                <a:solidFill>
                  <a:srgbClr val="C00000"/>
                </a:solidFill>
                <a:latin typeface="Arial" pitchFamily="34" charset="0"/>
                <a:cs typeface="Arial" pitchFamily="34" charset="0"/>
              </a:rPr>
              <a:t>απομακρυσμένων</a:t>
            </a:r>
            <a:r>
              <a:rPr lang="el-GR" dirty="0">
                <a:solidFill>
                  <a:srgbClr val="FF0000"/>
                </a:solidFill>
                <a:latin typeface="Arial" pitchFamily="34" charset="0"/>
                <a:cs typeface="Arial" pitchFamily="34" charset="0"/>
              </a:rPr>
              <a:t> </a:t>
            </a:r>
            <a:r>
              <a:rPr lang="el-GR" dirty="0" smtClean="0">
                <a:solidFill>
                  <a:srgbClr val="C00000"/>
                </a:solidFill>
                <a:latin typeface="Arial" pitchFamily="34" charset="0"/>
                <a:cs typeface="Arial" pitchFamily="34" charset="0"/>
              </a:rPr>
              <a:t>οργάνων</a:t>
            </a:r>
            <a:endParaRPr lang="el-GR" dirty="0">
              <a:solidFill>
                <a:srgbClr val="C00000"/>
              </a:solidFill>
              <a:latin typeface="Arial" pitchFamily="34" charset="0"/>
              <a:cs typeface="Arial" pitchFamily="34" charset="0"/>
            </a:endParaRPr>
          </a:p>
          <a:p>
            <a:pPr lvl="0"/>
            <a:endParaRPr lang="el-GR" dirty="0">
              <a:solidFill>
                <a:srgbClr val="FF0000"/>
              </a:solidFill>
              <a:latin typeface="+mj-lt"/>
            </a:endParaRPr>
          </a:p>
        </p:txBody>
      </p:sp>
      <p:pic>
        <p:nvPicPr>
          <p:cNvPr id="4" name="Εικόνα 4">
            <a:extLst>
              <a:ext uri="{FF2B5EF4-FFF2-40B4-BE49-F238E27FC236}">
                <a16:creationId xmlns="" xmlns:a16="http://schemas.microsoft.com/office/drawing/2014/main" id="{00000000-0000-0000-0000-000000000000}"/>
              </a:ext>
            </a:extLst>
          </p:cNvPr>
          <p:cNvPicPr>
            <a:picLocks noChangeAspect="1"/>
          </p:cNvPicPr>
          <p:nvPr/>
        </p:nvPicPr>
        <p:blipFill>
          <a:blip r:embed="rId2" cstate="print"/>
          <a:srcRect l="-261" t="-1" r="887" b="6839"/>
          <a:stretch>
            <a:fillRect/>
          </a:stretch>
        </p:blipFill>
        <p:spPr>
          <a:xfrm>
            <a:off x="3338582" y="1538306"/>
            <a:ext cx="5401830" cy="4552485"/>
          </a:xfrm>
          <a:prstGeom prst="rect">
            <a:avLst/>
          </a:prstGeom>
          <a:noFill/>
          <a:ln cap="flat">
            <a:noFill/>
          </a:ln>
        </p:spPr>
      </p:pic>
      <p:pic>
        <p:nvPicPr>
          <p:cNvPr id="5" name="Εικόνα 4"/>
          <p:cNvPicPr>
            <a:picLocks noChangeAspect="1"/>
          </p:cNvPicPr>
          <p:nvPr/>
        </p:nvPicPr>
        <p:blipFill>
          <a:blip r:embed="rId3" cstate="print"/>
          <a:stretch>
            <a:fillRect/>
          </a:stretch>
        </p:blipFill>
        <p:spPr>
          <a:xfrm>
            <a:off x="3904450" y="3952876"/>
            <a:ext cx="4298030" cy="2540046"/>
          </a:xfrm>
          <a:prstGeom prst="rect">
            <a:avLst/>
          </a:prstGeom>
        </p:spPr>
      </p:pic>
    </p:spTree>
    <p:extLst>
      <p:ext uri="{BB962C8B-B14F-4D97-AF65-F5344CB8AC3E}">
        <p14:creationId xmlns="" xmlns:p14="http://schemas.microsoft.com/office/powerpoint/2010/main" val="31409628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Διάγραμμα 6"/>
          <p:cNvGraphicFramePr/>
          <p:nvPr>
            <p:extLst>
              <p:ext uri="{D42A27DB-BD31-4B8C-83A1-F6EECF244321}">
                <p14:modId xmlns="" xmlns:p14="http://schemas.microsoft.com/office/powerpoint/2010/main" val="1031918560"/>
              </p:ext>
            </p:extLst>
          </p:nvPr>
        </p:nvGraphicFramePr>
        <p:xfrm>
          <a:off x="1063691" y="-37322"/>
          <a:ext cx="9320245" cy="6634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025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Διάγραμμα 5"/>
          <p:cNvGrpSpPr/>
          <p:nvPr/>
        </p:nvGrpSpPr>
        <p:grpSpPr>
          <a:xfrm>
            <a:off x="1859280" y="1005840"/>
            <a:ext cx="8366425" cy="5410201"/>
            <a:chOff x="415457" y="1188720"/>
            <a:chExt cx="8941899" cy="5957415"/>
          </a:xfrm>
        </p:grpSpPr>
        <p:sp>
          <p:nvSpPr>
            <p:cNvPr id="4" name="Ελεύθερη σχεδίαση 3"/>
            <p:cNvSpPr/>
            <p:nvPr/>
          </p:nvSpPr>
          <p:spPr>
            <a:xfrm>
              <a:off x="3575961" y="1295403"/>
              <a:ext cx="5764964" cy="1907081"/>
            </a:xfrm>
            <a:custGeom>
              <a:avLst/>
              <a:gdLst>
                <a:gd name="f0" fmla="val 10800000"/>
                <a:gd name="f1" fmla="val 5400000"/>
                <a:gd name="f2" fmla="val 180"/>
                <a:gd name="f3" fmla="val w"/>
                <a:gd name="f4" fmla="val h"/>
                <a:gd name="f5" fmla="val 0"/>
                <a:gd name="f6" fmla="val 1261274"/>
                <a:gd name="f7" fmla="val 4771610"/>
                <a:gd name="f8" fmla="val 795286"/>
                <a:gd name="f9" fmla="val 3976324"/>
                <a:gd name="f10" fmla="val 4415550"/>
                <a:gd name="f11" fmla="val 1236396"/>
                <a:gd name="f12" fmla="val 1205708"/>
                <a:gd name="f13" fmla="val 356060"/>
                <a:gd name="f14" fmla="+- 0 0 -90"/>
                <a:gd name="f15" fmla="*/ f3 1 1261274"/>
                <a:gd name="f16" fmla="*/ f4 1 4771610"/>
                <a:gd name="f17" fmla="+- f7 0 f5"/>
                <a:gd name="f18" fmla="+- f6 0 f5"/>
                <a:gd name="f19" fmla="*/ f14 f0 1"/>
                <a:gd name="f20" fmla="*/ f18 1 1261274"/>
                <a:gd name="f21" fmla="*/ f17 1 4771610"/>
                <a:gd name="f22" fmla="*/ 210217 f18 1"/>
                <a:gd name="f23" fmla="*/ 0 f17 1"/>
                <a:gd name="f24" fmla="*/ 1051057 f18 1"/>
                <a:gd name="f25" fmla="*/ 1261274 f18 1"/>
                <a:gd name="f26" fmla="*/ 210217 f17 1"/>
                <a:gd name="f27" fmla="*/ 4771610 f17 1"/>
                <a:gd name="f28" fmla="*/ 0 f18 1"/>
                <a:gd name="f29" fmla="*/ f19 1 f2"/>
                <a:gd name="f30" fmla="*/ f22 1 1261274"/>
                <a:gd name="f31" fmla="*/ f23 1 4771610"/>
                <a:gd name="f32" fmla="*/ f24 1 1261274"/>
                <a:gd name="f33" fmla="*/ f25 1 1261274"/>
                <a:gd name="f34" fmla="*/ f26 1 4771610"/>
                <a:gd name="f35" fmla="*/ f27 1 4771610"/>
                <a:gd name="f36" fmla="*/ f28 1 1261274"/>
                <a:gd name="f37" fmla="*/ f5 1 f20"/>
                <a:gd name="f38" fmla="*/ f6 1 f20"/>
                <a:gd name="f39" fmla="*/ f5 1 f21"/>
                <a:gd name="f40" fmla="*/ f7 1 f21"/>
                <a:gd name="f41" fmla="+- f29 0 f1"/>
                <a:gd name="f42" fmla="*/ f30 1 f20"/>
                <a:gd name="f43" fmla="*/ f31 1 f21"/>
                <a:gd name="f44" fmla="*/ f32 1 f20"/>
                <a:gd name="f45" fmla="*/ f33 1 f20"/>
                <a:gd name="f46" fmla="*/ f34 1 f21"/>
                <a:gd name="f47" fmla="*/ f35 1 f21"/>
                <a:gd name="f48" fmla="*/ f36 1 f20"/>
                <a:gd name="f49" fmla="*/ f37 f15 1"/>
                <a:gd name="f50" fmla="*/ f38 f15 1"/>
                <a:gd name="f51" fmla="*/ f40 f16 1"/>
                <a:gd name="f52" fmla="*/ f39 f16 1"/>
                <a:gd name="f53" fmla="*/ f42 f15 1"/>
                <a:gd name="f54" fmla="*/ f43 f16 1"/>
                <a:gd name="f55" fmla="*/ f44 f15 1"/>
                <a:gd name="f56" fmla="*/ f45 f15 1"/>
                <a:gd name="f57" fmla="*/ f46 f16 1"/>
                <a:gd name="f58" fmla="*/ f47 f16 1"/>
                <a:gd name="f59" fmla="*/ f48 f15 1"/>
              </a:gdLst>
              <a:ahLst/>
              <a:cxnLst>
                <a:cxn ang="3cd4">
                  <a:pos x="hc" y="t"/>
                </a:cxn>
                <a:cxn ang="0">
                  <a:pos x="r" y="vc"/>
                </a:cxn>
                <a:cxn ang="cd4">
                  <a:pos x="hc" y="b"/>
                </a:cxn>
                <a:cxn ang="cd2">
                  <a:pos x="l" y="vc"/>
                </a:cxn>
                <a:cxn ang="f41">
                  <a:pos x="f53" y="f54"/>
                </a:cxn>
                <a:cxn ang="f41">
                  <a:pos x="f55" y="f54"/>
                </a:cxn>
                <a:cxn ang="f41">
                  <a:pos x="f56" y="f57"/>
                </a:cxn>
                <a:cxn ang="f41">
                  <a:pos x="f56" y="f58"/>
                </a:cxn>
                <a:cxn ang="f41">
                  <a:pos x="f56" y="f58"/>
                </a:cxn>
                <a:cxn ang="f41">
                  <a:pos x="f59" y="f58"/>
                </a:cxn>
                <a:cxn ang="f41">
                  <a:pos x="f59" y="f58"/>
                </a:cxn>
                <a:cxn ang="f41">
                  <a:pos x="f59" y="f57"/>
                </a:cxn>
                <a:cxn ang="f41">
                  <a:pos x="f53" y="f54"/>
                </a:cxn>
              </a:cxnLst>
              <a:rect l="f49" t="f52" r="f50" b="f51"/>
              <a:pathLst>
                <a:path w="1261274" h="4771610">
                  <a:moveTo>
                    <a:pt x="f6" y="f8"/>
                  </a:moveTo>
                  <a:lnTo>
                    <a:pt x="f6" y="f9"/>
                  </a:lnTo>
                  <a:cubicBezTo>
                    <a:pt x="f6" y="f10"/>
                    <a:pt x="f11" y="f7"/>
                    <a:pt x="f12" y="f7"/>
                  </a:cubicBezTo>
                  <a:lnTo>
                    <a:pt x="f5" y="f7"/>
                  </a:lnTo>
                  <a:lnTo>
                    <a:pt x="f5" y="f7"/>
                  </a:lnTo>
                  <a:lnTo>
                    <a:pt x="f5" y="f5"/>
                  </a:lnTo>
                  <a:lnTo>
                    <a:pt x="f5" y="f5"/>
                  </a:lnTo>
                  <a:lnTo>
                    <a:pt x="f12" y="f5"/>
                  </a:lnTo>
                  <a:cubicBezTo>
                    <a:pt x="f11" y="f5"/>
                    <a:pt x="f6" y="f13"/>
                    <a:pt x="f6" y="f8"/>
                  </a:cubicBezTo>
                  <a:close/>
                </a:path>
              </a:pathLst>
            </a:custGeom>
            <a:solidFill>
              <a:schemeClr val="bg2"/>
            </a:solidFill>
            <a:ln/>
          </p:spPr>
          <p:style>
            <a:lnRef idx="0">
              <a:schemeClr val="accent2"/>
            </a:lnRef>
            <a:fillRef idx="3">
              <a:schemeClr val="accent2"/>
            </a:fillRef>
            <a:effectRef idx="3">
              <a:schemeClr val="accent2"/>
            </a:effectRef>
            <a:fontRef idx="minor">
              <a:schemeClr val="lt1"/>
            </a:fontRef>
          </p:style>
          <p:txBody>
            <a:bodyPr vert="horz" wrap="square" lIns="48385" tIns="80049" rIns="104246" bIns="80049" anchor="ctr" anchorCtr="0" compatLnSpc="1">
              <a:noAutofit/>
            </a:bodyPr>
            <a:lstStyle/>
            <a:p>
              <a:pPr marL="259232" lvl="1" indent="-259232" defTabSz="564554">
                <a:lnSpc>
                  <a:spcPct val="90000"/>
                </a:lnSpc>
                <a:spcAft>
                  <a:spcPts val="272"/>
                </a:spcAft>
                <a:buSzPct val="100000"/>
                <a:buFont typeface="Wingdings" pitchFamily="2"/>
                <a:buChar char="q"/>
                <a:defRPr sz="1800" b="0" i="0" u="none" strike="noStrike" kern="0" cap="none" spc="0" baseline="0">
                  <a:solidFill>
                    <a:srgbClr val="000000"/>
                  </a:solidFill>
                  <a:uFillTx/>
                </a:defRPr>
              </a:pPr>
              <a:r>
                <a:rPr lang="el-GR" sz="1633" dirty="0">
                  <a:solidFill>
                    <a:srgbClr val="000000"/>
                  </a:solidFill>
                  <a:latin typeface="Arial" pitchFamily="34" charset="0"/>
                  <a:cs typeface="Arial" pitchFamily="34" charset="0"/>
                </a:rPr>
                <a:t>Κοιλιακό </a:t>
              </a:r>
              <a:r>
                <a:rPr lang="el-GR" sz="1633" dirty="0" smtClean="0">
                  <a:solidFill>
                    <a:srgbClr val="000000"/>
                  </a:solidFill>
                  <a:latin typeface="Arial" pitchFamily="34" charset="0"/>
                  <a:cs typeface="Arial" pitchFamily="34" charset="0"/>
                </a:rPr>
                <a:t>άλγος</a:t>
              </a:r>
              <a:endParaRPr lang="el-GR" sz="1633" dirty="0">
                <a:solidFill>
                  <a:srgbClr val="000000"/>
                </a:solidFill>
                <a:latin typeface="Arial" pitchFamily="34" charset="0"/>
                <a:cs typeface="Arial" pitchFamily="34" charset="0"/>
              </a:endParaRPr>
            </a:p>
            <a:p>
              <a:pPr marL="259232" lvl="1" indent="-259232" defTabSz="564554">
                <a:lnSpc>
                  <a:spcPct val="90000"/>
                </a:lnSpc>
                <a:spcAft>
                  <a:spcPts val="272"/>
                </a:spcAft>
                <a:buSzPct val="100000"/>
                <a:buFont typeface="Wingdings" pitchFamily="2"/>
                <a:buChar char="q"/>
                <a:defRPr sz="1800" b="0" i="0" u="none" strike="noStrike" kern="0" cap="none" spc="0" baseline="0">
                  <a:solidFill>
                    <a:srgbClr val="000000"/>
                  </a:solidFill>
                  <a:uFillTx/>
                </a:defRPr>
              </a:pPr>
              <a:r>
                <a:rPr lang="el-GR" sz="1633" dirty="0">
                  <a:solidFill>
                    <a:srgbClr val="000000"/>
                  </a:solidFill>
                  <a:latin typeface="Arial" pitchFamily="34" charset="0"/>
                  <a:cs typeface="Arial" pitchFamily="34" charset="0"/>
                </a:rPr>
                <a:t>Τιμές </a:t>
              </a:r>
              <a:r>
                <a:rPr lang="el-GR" sz="1633" dirty="0" err="1" smtClean="0">
                  <a:solidFill>
                    <a:srgbClr val="000000"/>
                  </a:solidFill>
                  <a:latin typeface="Arial" pitchFamily="34" charset="0"/>
                  <a:cs typeface="Arial" pitchFamily="34" charset="0"/>
                </a:rPr>
                <a:t>αμυλάσης</a:t>
              </a:r>
              <a:r>
                <a:rPr lang="el-GR" sz="1633" dirty="0" smtClean="0">
                  <a:solidFill>
                    <a:srgbClr val="000000"/>
                  </a:solidFill>
                  <a:latin typeface="Arial" pitchFamily="34" charset="0"/>
                  <a:cs typeface="Arial" pitchFamily="34" charset="0"/>
                </a:rPr>
                <a:t> </a:t>
              </a:r>
              <a:r>
                <a:rPr lang="el-GR" sz="1633" dirty="0">
                  <a:solidFill>
                    <a:srgbClr val="000000"/>
                  </a:solidFill>
                  <a:latin typeface="Arial" pitchFamily="34" charset="0"/>
                  <a:cs typeface="Arial" pitchFamily="34" charset="0"/>
                </a:rPr>
                <a:t>και </a:t>
              </a:r>
              <a:r>
                <a:rPr lang="el-GR" sz="1633" dirty="0" err="1" smtClean="0">
                  <a:solidFill>
                    <a:srgbClr val="000000"/>
                  </a:solidFill>
                  <a:latin typeface="Arial" pitchFamily="34" charset="0"/>
                  <a:cs typeface="Arial" pitchFamily="34" charset="0"/>
                </a:rPr>
                <a:t>λιπάσης</a:t>
              </a:r>
              <a:r>
                <a:rPr lang="el-GR" sz="1633" dirty="0" smtClean="0">
                  <a:solidFill>
                    <a:srgbClr val="000000"/>
                  </a:solidFill>
                  <a:latin typeface="Arial" pitchFamily="34" charset="0"/>
                  <a:cs typeface="Arial" pitchFamily="34" charset="0"/>
                </a:rPr>
                <a:t> &gt;</a:t>
              </a:r>
              <a:r>
                <a:rPr lang="el-GR" sz="1633" dirty="0">
                  <a:solidFill>
                    <a:srgbClr val="000000"/>
                  </a:solidFill>
                  <a:latin typeface="Arial" pitchFamily="34" charset="0"/>
                  <a:cs typeface="Arial" pitchFamily="34" charset="0"/>
                </a:rPr>
                <a:t>3</a:t>
              </a:r>
              <a:r>
                <a:rPr lang="en-US" sz="1633" dirty="0">
                  <a:solidFill>
                    <a:srgbClr val="000000"/>
                  </a:solidFill>
                  <a:latin typeface="Arial" pitchFamily="34" charset="0"/>
                  <a:cs typeface="Arial" pitchFamily="34" charset="0"/>
                </a:rPr>
                <a:t>max </a:t>
              </a:r>
              <a:r>
                <a:rPr lang="el-GR" sz="1633" dirty="0">
                  <a:solidFill>
                    <a:srgbClr val="000000"/>
                  </a:solidFill>
                  <a:latin typeface="Arial" pitchFamily="34" charset="0"/>
                  <a:cs typeface="Arial" pitchFamily="34" charset="0"/>
                </a:rPr>
                <a:t>φυσιολογικών τιμών ορού</a:t>
              </a:r>
            </a:p>
            <a:p>
              <a:pPr marL="259232" lvl="1" indent="-259232" defTabSz="564554">
                <a:lnSpc>
                  <a:spcPct val="90000"/>
                </a:lnSpc>
                <a:spcAft>
                  <a:spcPts val="272"/>
                </a:spcAft>
                <a:buSzPct val="100000"/>
                <a:buFont typeface="Wingdings" pitchFamily="2"/>
                <a:buChar char="q"/>
                <a:defRPr sz="1800" b="0" i="0" u="none" strike="noStrike" kern="0" cap="none" spc="0" baseline="0">
                  <a:solidFill>
                    <a:srgbClr val="000000"/>
                  </a:solidFill>
                  <a:uFillTx/>
                </a:defRPr>
              </a:pPr>
              <a:r>
                <a:rPr lang="el-GR" sz="1633" dirty="0">
                  <a:solidFill>
                    <a:srgbClr val="000000"/>
                  </a:solidFill>
                  <a:latin typeface="Arial" pitchFamily="34" charset="0"/>
                  <a:cs typeface="Arial" pitchFamily="34" charset="0"/>
                </a:rPr>
                <a:t>Απεικονιστικά </a:t>
              </a:r>
              <a:r>
                <a:rPr lang="el-GR" sz="1633" dirty="0" smtClean="0">
                  <a:solidFill>
                    <a:srgbClr val="000000"/>
                  </a:solidFill>
                  <a:latin typeface="Arial" pitchFamily="34" charset="0"/>
                  <a:cs typeface="Arial" pitchFamily="34" charset="0"/>
                </a:rPr>
                <a:t>ευρήματα</a:t>
              </a:r>
              <a:endParaRPr lang="el-GR" sz="1633" dirty="0">
                <a:solidFill>
                  <a:srgbClr val="000000"/>
                </a:solidFill>
                <a:latin typeface="Arial" pitchFamily="34" charset="0"/>
                <a:cs typeface="Arial" pitchFamily="34" charset="0"/>
              </a:endParaRPr>
            </a:p>
            <a:p>
              <a:pPr marL="259232" lvl="1" indent="-259232" defTabSz="564554">
                <a:lnSpc>
                  <a:spcPct val="90000"/>
                </a:lnSpc>
                <a:spcAft>
                  <a:spcPts val="272"/>
                </a:spcAft>
                <a:buSzPct val="100000"/>
                <a:defRPr sz="1800" b="0" i="0" u="none" strike="noStrike" kern="0" cap="none" spc="0" baseline="0">
                  <a:solidFill>
                    <a:srgbClr val="000000"/>
                  </a:solidFill>
                  <a:uFillTx/>
                </a:defRPr>
              </a:pPr>
              <a:r>
                <a:rPr lang="el-GR" sz="1633" b="1" kern="0" dirty="0">
                  <a:solidFill>
                    <a:srgbClr val="000000"/>
                  </a:solidFill>
                  <a:latin typeface="Arial" pitchFamily="34" charset="0"/>
                  <a:cs typeface="Arial" pitchFamily="34" charset="0"/>
                </a:rPr>
                <a:t>-  Προϋπόθεση </a:t>
              </a:r>
              <a:r>
                <a:rPr lang="el-GR" sz="1633" kern="0" dirty="0">
                  <a:solidFill>
                    <a:srgbClr val="000000"/>
                  </a:solidFill>
                  <a:latin typeface="Arial" pitchFamily="34" charset="0"/>
                  <a:cs typeface="Arial" pitchFamily="34" charset="0"/>
                </a:rPr>
                <a:t>η ισχύς 2/3</a:t>
              </a:r>
              <a:endParaRPr lang="el-GR" sz="1633" dirty="0">
                <a:solidFill>
                  <a:srgbClr val="000000"/>
                </a:solidFill>
                <a:latin typeface="Arial" pitchFamily="34" charset="0"/>
                <a:cs typeface="Arial" pitchFamily="34" charset="0"/>
              </a:endParaRPr>
            </a:p>
            <a:p>
              <a:pPr marL="103693" lvl="1" indent="-103693" defTabSz="564554">
                <a:lnSpc>
                  <a:spcPct val="90000"/>
                </a:lnSpc>
                <a:spcAft>
                  <a:spcPts val="272"/>
                </a:spcAft>
                <a:buSzPct val="100000"/>
                <a:buChar char="•"/>
                <a:defRPr sz="1800" b="0" i="0" u="none" strike="noStrike" kern="0" cap="none" spc="0" baseline="0">
                  <a:solidFill>
                    <a:srgbClr val="000000"/>
                  </a:solidFill>
                  <a:uFillTx/>
                </a:defRPr>
              </a:pPr>
              <a:endParaRPr lang="el-GR" sz="1270" dirty="0">
                <a:solidFill>
                  <a:srgbClr val="000000"/>
                </a:solidFill>
                <a:latin typeface="Calibri"/>
              </a:endParaRPr>
            </a:p>
          </p:txBody>
        </p:sp>
        <p:sp>
          <p:nvSpPr>
            <p:cNvPr id="5" name="Ελεύθερη σχεδίαση 4"/>
            <p:cNvSpPr/>
            <p:nvPr/>
          </p:nvSpPr>
          <p:spPr>
            <a:xfrm>
              <a:off x="415457" y="1188720"/>
              <a:ext cx="3160504" cy="2013764"/>
            </a:xfrm>
            <a:custGeom>
              <a:avLst/>
              <a:gdLst>
                <a:gd name="f0" fmla="val 10800000"/>
                <a:gd name="f1" fmla="val 5400000"/>
                <a:gd name="f2" fmla="val 180"/>
                <a:gd name="f3" fmla="val w"/>
                <a:gd name="f4" fmla="val h"/>
                <a:gd name="f5" fmla="val 0"/>
                <a:gd name="f6" fmla="val 2684030"/>
                <a:gd name="f7" fmla="val 1576593"/>
                <a:gd name="f8" fmla="val 262771"/>
                <a:gd name="f9" fmla="val 117647"/>
                <a:gd name="f10" fmla="val 2421259"/>
                <a:gd name="f11" fmla="val 2566383"/>
                <a:gd name="f12" fmla="val 1313822"/>
                <a:gd name="f13" fmla="val 1458946"/>
                <a:gd name="f14" fmla="+- 0 0 -90"/>
                <a:gd name="f15" fmla="*/ f3 1 2684030"/>
                <a:gd name="f16" fmla="*/ f4 1 1576593"/>
                <a:gd name="f17" fmla="+- f7 0 f5"/>
                <a:gd name="f18" fmla="+- f6 0 f5"/>
                <a:gd name="f19" fmla="*/ f14 f0 1"/>
                <a:gd name="f20" fmla="*/ f18 1 2684030"/>
                <a:gd name="f21" fmla="*/ f17 1 1576593"/>
                <a:gd name="f22" fmla="*/ 0 f18 1"/>
                <a:gd name="f23" fmla="*/ 262771 f17 1"/>
                <a:gd name="f24" fmla="*/ 262771 f18 1"/>
                <a:gd name="f25" fmla="*/ 0 f17 1"/>
                <a:gd name="f26" fmla="*/ 2421259 f18 1"/>
                <a:gd name="f27" fmla="*/ 2684030 f18 1"/>
                <a:gd name="f28" fmla="*/ 1313822 f17 1"/>
                <a:gd name="f29" fmla="*/ 1576593 f17 1"/>
                <a:gd name="f30" fmla="*/ f19 1 f2"/>
                <a:gd name="f31" fmla="*/ f22 1 2684030"/>
                <a:gd name="f32" fmla="*/ f23 1 1576593"/>
                <a:gd name="f33" fmla="*/ f24 1 2684030"/>
                <a:gd name="f34" fmla="*/ f25 1 1576593"/>
                <a:gd name="f35" fmla="*/ f26 1 2684030"/>
                <a:gd name="f36" fmla="*/ f27 1 2684030"/>
                <a:gd name="f37" fmla="*/ f28 1 1576593"/>
                <a:gd name="f38" fmla="*/ f29 1 157659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684030" h="157659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ln/>
          </p:spPr>
          <p:style>
            <a:lnRef idx="0">
              <a:schemeClr val="accent2"/>
            </a:lnRef>
            <a:fillRef idx="3">
              <a:schemeClr val="accent2"/>
            </a:fillRef>
            <a:effectRef idx="3">
              <a:schemeClr val="accent2"/>
            </a:effectRef>
            <a:fontRef idx="minor">
              <a:schemeClr val="lt1"/>
            </a:fontRef>
          </p:style>
          <p:txBody>
            <a:bodyPr vert="horz" wrap="square" lIns="156224" tIns="113023" rIns="156224" bIns="113023" anchor="ctr" anchorCtr="1" compatLnSpc="1">
              <a:noAutofit/>
            </a:bodyPr>
            <a:lstStyle/>
            <a:p>
              <a:pPr algn="ctr" defTabSz="1008128">
                <a:lnSpc>
                  <a:spcPct val="90000"/>
                </a:lnSpc>
                <a:spcAft>
                  <a:spcPts val="998"/>
                </a:spcAft>
                <a:defRPr sz="1800" b="0" i="0" u="none" strike="noStrike" kern="0" cap="none" spc="0" baseline="0">
                  <a:solidFill>
                    <a:srgbClr val="000000"/>
                  </a:solidFill>
                  <a:uFillTx/>
                </a:defRPr>
              </a:pPr>
              <a:r>
                <a:rPr lang="el-GR" sz="2268" dirty="0">
                  <a:solidFill>
                    <a:srgbClr val="FFFFFF"/>
                  </a:solidFill>
                  <a:latin typeface="Arial" pitchFamily="34" charset="0"/>
                  <a:cs typeface="Arial" pitchFamily="34" charset="0"/>
                </a:rPr>
                <a:t>Οξεία παγκρεατίτιδα(Α</a:t>
              </a:r>
              <a:r>
                <a:rPr lang="en-US" sz="2268" dirty="0">
                  <a:solidFill>
                    <a:srgbClr val="FFFFFF"/>
                  </a:solidFill>
                  <a:latin typeface="Arial" pitchFamily="34" charset="0"/>
                  <a:cs typeface="Arial" pitchFamily="34" charset="0"/>
                </a:rPr>
                <a:t>P)</a:t>
              </a:r>
              <a:endParaRPr lang="el-GR" sz="2268" dirty="0">
                <a:solidFill>
                  <a:srgbClr val="FFFFFF"/>
                </a:solidFill>
                <a:latin typeface="Arial" pitchFamily="34" charset="0"/>
                <a:cs typeface="Arial" pitchFamily="34" charset="0"/>
              </a:endParaRPr>
            </a:p>
          </p:txBody>
        </p:sp>
        <p:sp>
          <p:nvSpPr>
            <p:cNvPr id="6" name="Ελεύθερη σχεδίαση 5"/>
            <p:cNvSpPr/>
            <p:nvPr/>
          </p:nvSpPr>
          <p:spPr>
            <a:xfrm>
              <a:off x="3575962" y="3319857"/>
              <a:ext cx="5781394" cy="2013791"/>
            </a:xfrm>
            <a:custGeom>
              <a:avLst/>
              <a:gdLst>
                <a:gd name="f0" fmla="val 10800000"/>
                <a:gd name="f1" fmla="val 5400000"/>
                <a:gd name="f2" fmla="val 180"/>
                <a:gd name="f3" fmla="val w"/>
                <a:gd name="f4" fmla="val h"/>
                <a:gd name="f5" fmla="val 0"/>
                <a:gd name="f6" fmla="val 1261274"/>
                <a:gd name="f7" fmla="val 4771610"/>
                <a:gd name="f8" fmla="val 795286"/>
                <a:gd name="f9" fmla="val 3976324"/>
                <a:gd name="f10" fmla="val 4415550"/>
                <a:gd name="f11" fmla="val 1236396"/>
                <a:gd name="f12" fmla="val 1205708"/>
                <a:gd name="f13" fmla="val 356060"/>
                <a:gd name="f14" fmla="+- 0 0 -90"/>
                <a:gd name="f15" fmla="*/ f3 1 1261274"/>
                <a:gd name="f16" fmla="*/ f4 1 4771610"/>
                <a:gd name="f17" fmla="+- f7 0 f5"/>
                <a:gd name="f18" fmla="+- f6 0 f5"/>
                <a:gd name="f19" fmla="*/ f14 f0 1"/>
                <a:gd name="f20" fmla="*/ f18 1 1261274"/>
                <a:gd name="f21" fmla="*/ f17 1 4771610"/>
                <a:gd name="f22" fmla="*/ 210217 f18 1"/>
                <a:gd name="f23" fmla="*/ 0 f17 1"/>
                <a:gd name="f24" fmla="*/ 1051057 f18 1"/>
                <a:gd name="f25" fmla="*/ 1261274 f18 1"/>
                <a:gd name="f26" fmla="*/ 210217 f17 1"/>
                <a:gd name="f27" fmla="*/ 4771610 f17 1"/>
                <a:gd name="f28" fmla="*/ 0 f18 1"/>
                <a:gd name="f29" fmla="*/ f19 1 f2"/>
                <a:gd name="f30" fmla="*/ f22 1 1261274"/>
                <a:gd name="f31" fmla="*/ f23 1 4771610"/>
                <a:gd name="f32" fmla="*/ f24 1 1261274"/>
                <a:gd name="f33" fmla="*/ f25 1 1261274"/>
                <a:gd name="f34" fmla="*/ f26 1 4771610"/>
                <a:gd name="f35" fmla="*/ f27 1 4771610"/>
                <a:gd name="f36" fmla="*/ f28 1 1261274"/>
                <a:gd name="f37" fmla="*/ f5 1 f20"/>
                <a:gd name="f38" fmla="*/ f6 1 f20"/>
                <a:gd name="f39" fmla="*/ f5 1 f21"/>
                <a:gd name="f40" fmla="*/ f7 1 f21"/>
                <a:gd name="f41" fmla="+- f29 0 f1"/>
                <a:gd name="f42" fmla="*/ f30 1 f20"/>
                <a:gd name="f43" fmla="*/ f31 1 f21"/>
                <a:gd name="f44" fmla="*/ f32 1 f20"/>
                <a:gd name="f45" fmla="*/ f33 1 f20"/>
                <a:gd name="f46" fmla="*/ f34 1 f21"/>
                <a:gd name="f47" fmla="*/ f35 1 f21"/>
                <a:gd name="f48" fmla="*/ f36 1 f20"/>
                <a:gd name="f49" fmla="*/ f37 f15 1"/>
                <a:gd name="f50" fmla="*/ f38 f15 1"/>
                <a:gd name="f51" fmla="*/ f40 f16 1"/>
                <a:gd name="f52" fmla="*/ f39 f16 1"/>
                <a:gd name="f53" fmla="*/ f42 f15 1"/>
                <a:gd name="f54" fmla="*/ f43 f16 1"/>
                <a:gd name="f55" fmla="*/ f44 f15 1"/>
                <a:gd name="f56" fmla="*/ f45 f15 1"/>
                <a:gd name="f57" fmla="*/ f46 f16 1"/>
                <a:gd name="f58" fmla="*/ f47 f16 1"/>
                <a:gd name="f59" fmla="*/ f48 f15 1"/>
              </a:gdLst>
              <a:ahLst/>
              <a:cxnLst>
                <a:cxn ang="3cd4">
                  <a:pos x="hc" y="t"/>
                </a:cxn>
                <a:cxn ang="0">
                  <a:pos x="r" y="vc"/>
                </a:cxn>
                <a:cxn ang="cd4">
                  <a:pos x="hc" y="b"/>
                </a:cxn>
                <a:cxn ang="cd2">
                  <a:pos x="l" y="vc"/>
                </a:cxn>
                <a:cxn ang="f41">
                  <a:pos x="f53" y="f54"/>
                </a:cxn>
                <a:cxn ang="f41">
                  <a:pos x="f55" y="f54"/>
                </a:cxn>
                <a:cxn ang="f41">
                  <a:pos x="f56" y="f57"/>
                </a:cxn>
                <a:cxn ang="f41">
                  <a:pos x="f56" y="f58"/>
                </a:cxn>
                <a:cxn ang="f41">
                  <a:pos x="f56" y="f58"/>
                </a:cxn>
                <a:cxn ang="f41">
                  <a:pos x="f59" y="f58"/>
                </a:cxn>
                <a:cxn ang="f41">
                  <a:pos x="f59" y="f58"/>
                </a:cxn>
                <a:cxn ang="f41">
                  <a:pos x="f59" y="f57"/>
                </a:cxn>
                <a:cxn ang="f41">
                  <a:pos x="f53" y="f54"/>
                </a:cxn>
              </a:cxnLst>
              <a:rect l="f49" t="f52" r="f50" b="f51"/>
              <a:pathLst>
                <a:path w="1261274" h="4771610">
                  <a:moveTo>
                    <a:pt x="f6" y="f8"/>
                  </a:moveTo>
                  <a:lnTo>
                    <a:pt x="f6" y="f9"/>
                  </a:lnTo>
                  <a:cubicBezTo>
                    <a:pt x="f6" y="f10"/>
                    <a:pt x="f11" y="f7"/>
                    <a:pt x="f12" y="f7"/>
                  </a:cubicBezTo>
                  <a:lnTo>
                    <a:pt x="f5" y="f7"/>
                  </a:lnTo>
                  <a:lnTo>
                    <a:pt x="f5" y="f7"/>
                  </a:lnTo>
                  <a:lnTo>
                    <a:pt x="f5" y="f5"/>
                  </a:lnTo>
                  <a:lnTo>
                    <a:pt x="f5" y="f5"/>
                  </a:lnTo>
                  <a:lnTo>
                    <a:pt x="f12" y="f5"/>
                  </a:lnTo>
                  <a:cubicBezTo>
                    <a:pt x="f11" y="f5"/>
                    <a:pt x="f6" y="f13"/>
                    <a:pt x="f6" y="f8"/>
                  </a:cubicBezTo>
                  <a:close/>
                </a:path>
              </a:pathLst>
            </a:custGeom>
            <a:solidFill>
              <a:schemeClr val="bg2"/>
            </a:solidFill>
            <a:ln/>
          </p:spPr>
          <p:style>
            <a:lnRef idx="0">
              <a:schemeClr val="accent2"/>
            </a:lnRef>
            <a:fillRef idx="3">
              <a:schemeClr val="accent2"/>
            </a:fillRef>
            <a:effectRef idx="3">
              <a:schemeClr val="accent2"/>
            </a:effectRef>
            <a:fontRef idx="minor">
              <a:schemeClr val="lt1"/>
            </a:fontRef>
          </p:style>
          <p:txBody>
            <a:bodyPr vert="horz" wrap="square" lIns="48385" tIns="80049" rIns="104246" bIns="80049" anchor="ctr" anchorCtr="0" compatLnSpc="1">
              <a:noAutofit/>
            </a:bodyPr>
            <a:lstStyle/>
            <a:p>
              <a:pPr marL="103693" lvl="1" indent="-103693" defTabSz="564554">
                <a:lnSpc>
                  <a:spcPct val="90000"/>
                </a:lnSpc>
                <a:spcAft>
                  <a:spcPts val="272"/>
                </a:spcAft>
                <a:buSzPct val="100000"/>
                <a:buChar char="•"/>
                <a:defRPr sz="1800" b="0" i="0" u="none" strike="noStrike" kern="0" cap="none" spc="0" baseline="0">
                  <a:solidFill>
                    <a:srgbClr val="000000"/>
                  </a:solidFill>
                  <a:uFillTx/>
                </a:defRPr>
              </a:pPr>
              <a:r>
                <a:rPr lang="el-GR" sz="1452" kern="0" dirty="0">
                  <a:solidFill>
                    <a:srgbClr val="000000"/>
                  </a:solidFill>
                  <a:latin typeface="Calibri"/>
                </a:rPr>
                <a:t>    </a:t>
              </a:r>
              <a:r>
                <a:rPr lang="el-GR" sz="1633" kern="0" dirty="0">
                  <a:solidFill>
                    <a:srgbClr val="000000"/>
                  </a:solidFill>
                  <a:latin typeface="Arial" pitchFamily="34" charset="0"/>
                  <a:cs typeface="Arial" pitchFamily="34" charset="0"/>
                </a:rPr>
                <a:t>Τουλάχιστον 2 επεισόδια </a:t>
              </a:r>
              <a:r>
                <a:rPr lang="el-GR" sz="1633" kern="0" dirty="0" smtClean="0">
                  <a:solidFill>
                    <a:srgbClr val="000000"/>
                  </a:solidFill>
                  <a:latin typeface="Arial" pitchFamily="34" charset="0"/>
                  <a:cs typeface="Arial" pitchFamily="34" charset="0"/>
                </a:rPr>
                <a:t>οξείας παγκρεατίτιδας </a:t>
              </a:r>
              <a:endParaRPr lang="el-GR" sz="1633" kern="0" dirty="0">
                <a:solidFill>
                  <a:srgbClr val="000000"/>
                </a:solidFill>
                <a:latin typeface="Arial" pitchFamily="34" charset="0"/>
                <a:cs typeface="Arial" pitchFamily="34" charset="0"/>
              </a:endParaRPr>
            </a:p>
            <a:p>
              <a:pPr marL="259232" lvl="1" indent="-259232" defTabSz="564554">
                <a:lnSpc>
                  <a:spcPct val="90000"/>
                </a:lnSpc>
                <a:spcAft>
                  <a:spcPts val="272"/>
                </a:spcAft>
                <a:buSzPct val="100000"/>
                <a:buFont typeface="Wingdings" pitchFamily="2"/>
                <a:buChar char="v"/>
                <a:defRPr sz="1800" b="0" i="0" u="none" strike="noStrike" kern="0" cap="none" spc="0" baseline="0">
                  <a:solidFill>
                    <a:srgbClr val="000000"/>
                  </a:solidFill>
                  <a:uFillTx/>
                </a:defRPr>
              </a:pPr>
              <a:r>
                <a:rPr lang="el-GR" sz="1633" b="1" kern="0" dirty="0" smtClean="0">
                  <a:solidFill>
                    <a:srgbClr val="C00000"/>
                  </a:solidFill>
                  <a:latin typeface="Arial" pitchFamily="34" charset="0"/>
                  <a:cs typeface="Arial" pitchFamily="34" charset="0"/>
                </a:rPr>
                <a:t>προσοχή</a:t>
              </a:r>
              <a:r>
                <a:rPr lang="en-US" sz="1633" kern="0" dirty="0" smtClean="0">
                  <a:solidFill>
                    <a:srgbClr val="000000"/>
                  </a:solidFill>
                  <a:latin typeface="Arial" pitchFamily="34" charset="0"/>
                  <a:cs typeface="Arial" pitchFamily="34" charset="0"/>
                </a:rPr>
                <a:t>: </a:t>
              </a:r>
              <a:r>
                <a:rPr lang="el-GR" sz="1633" kern="0" dirty="0">
                  <a:solidFill>
                    <a:srgbClr val="000000"/>
                  </a:solidFill>
                  <a:latin typeface="Arial" pitchFamily="34" charset="0"/>
                  <a:cs typeface="Arial" pitchFamily="34" charset="0"/>
                </a:rPr>
                <a:t>απαραίτητη η έλλειψη εκδήλωσης κοιλιακού άλγους </a:t>
              </a:r>
              <a:r>
                <a:rPr lang="el-GR" sz="1633" kern="0" dirty="0" smtClean="0">
                  <a:solidFill>
                    <a:srgbClr val="000000"/>
                  </a:solidFill>
                  <a:latin typeface="Arial" pitchFamily="34" charset="0"/>
                  <a:cs typeface="Arial" pitchFamily="34" charset="0"/>
                </a:rPr>
                <a:t>για </a:t>
              </a:r>
              <a:r>
                <a:rPr lang="el-GR" sz="1633" kern="0" dirty="0">
                  <a:solidFill>
                    <a:srgbClr val="000000"/>
                  </a:solidFill>
                  <a:latin typeface="Arial" pitchFamily="34" charset="0"/>
                  <a:cs typeface="Arial" pitchFamily="34" charset="0"/>
                </a:rPr>
                <a:t>διάστημα &gt;1μηνός</a:t>
              </a:r>
              <a:r>
                <a:rPr lang="el-GR" sz="1633" b="1" kern="0" dirty="0">
                  <a:solidFill>
                    <a:srgbClr val="000000"/>
                  </a:solidFill>
                  <a:latin typeface="Arial" pitchFamily="34" charset="0"/>
                  <a:cs typeface="Arial" pitchFamily="34" charset="0"/>
                </a:rPr>
                <a:t> </a:t>
              </a:r>
              <a:r>
                <a:rPr lang="el-GR" sz="1633" b="1" kern="0" dirty="0">
                  <a:solidFill>
                    <a:srgbClr val="C00000"/>
                  </a:solidFill>
                  <a:latin typeface="Arial" pitchFamily="34" charset="0"/>
                  <a:cs typeface="Arial" pitchFamily="34" charset="0"/>
                </a:rPr>
                <a:t>ή</a:t>
              </a:r>
              <a:r>
                <a:rPr lang="el-GR" sz="1633" b="1" kern="0" dirty="0">
                  <a:solidFill>
                    <a:srgbClr val="FF0000"/>
                  </a:solidFill>
                  <a:latin typeface="Arial" pitchFamily="34" charset="0"/>
                  <a:cs typeface="Arial" pitchFamily="34" charset="0"/>
                </a:rPr>
                <a:t> </a:t>
              </a:r>
              <a:r>
                <a:rPr lang="el-GR" sz="1633" kern="0" dirty="0">
                  <a:solidFill>
                    <a:srgbClr val="000000"/>
                  </a:solidFill>
                  <a:latin typeface="Arial" pitchFamily="34" charset="0"/>
                  <a:cs typeface="Arial" pitchFamily="34" charset="0"/>
                </a:rPr>
                <a:t>η</a:t>
              </a:r>
              <a:r>
                <a:rPr lang="el-GR" sz="1633" b="1" kern="0" dirty="0">
                  <a:solidFill>
                    <a:srgbClr val="FF0000"/>
                  </a:solidFill>
                  <a:latin typeface="Arial" pitchFamily="34" charset="0"/>
                  <a:cs typeface="Arial" pitchFamily="34" charset="0"/>
                </a:rPr>
                <a:t> </a:t>
              </a:r>
              <a:r>
                <a:rPr lang="el-GR" sz="1633" kern="0" dirty="0">
                  <a:solidFill>
                    <a:srgbClr val="000000"/>
                  </a:solidFill>
                  <a:latin typeface="Arial" pitchFamily="34" charset="0"/>
                  <a:cs typeface="Arial" pitchFamily="34" charset="0"/>
                </a:rPr>
                <a:t>ύπαρξη φυσιολογικών τιμών των </a:t>
              </a:r>
              <a:r>
                <a:rPr lang="el-GR" sz="1633" kern="0" dirty="0" smtClean="0">
                  <a:solidFill>
                    <a:srgbClr val="000000"/>
                  </a:solidFill>
                  <a:latin typeface="Arial" pitchFamily="34" charset="0"/>
                  <a:cs typeface="Arial" pitchFamily="34" charset="0"/>
                </a:rPr>
                <a:t>παραπάνω </a:t>
              </a:r>
              <a:r>
                <a:rPr lang="el-GR" sz="1633" kern="0" dirty="0">
                  <a:solidFill>
                    <a:srgbClr val="000000"/>
                  </a:solidFill>
                  <a:latin typeface="Arial" pitchFamily="34" charset="0"/>
                  <a:cs typeface="Arial" pitchFamily="34" charset="0"/>
                </a:rPr>
                <a:t>παγκρεατικών ενζύμων μέχρι την επόμενη κρίση με </a:t>
              </a:r>
              <a:r>
                <a:rPr lang="el-GR" sz="1633" kern="0" dirty="0" smtClean="0">
                  <a:solidFill>
                    <a:srgbClr val="000000"/>
                  </a:solidFill>
                  <a:latin typeface="Arial" pitchFamily="34" charset="0"/>
                  <a:cs typeface="Arial" pitchFamily="34" charset="0"/>
                </a:rPr>
                <a:t>συνοδό πλήρη </a:t>
              </a:r>
              <a:r>
                <a:rPr lang="el-GR" sz="1633" kern="0" dirty="0">
                  <a:solidFill>
                    <a:srgbClr val="000000"/>
                  </a:solidFill>
                  <a:latin typeface="Arial" pitchFamily="34" charset="0"/>
                  <a:cs typeface="Arial" pitchFamily="34" charset="0"/>
                </a:rPr>
                <a:t>απουσία άλγους</a:t>
              </a:r>
              <a:endParaRPr lang="el-GR" sz="1633" dirty="0">
                <a:solidFill>
                  <a:srgbClr val="000000"/>
                </a:solidFill>
                <a:latin typeface="Arial" pitchFamily="34" charset="0"/>
                <a:cs typeface="Arial" pitchFamily="34" charset="0"/>
              </a:endParaRPr>
            </a:p>
            <a:p>
              <a:pPr marL="103693" lvl="1" indent="-103693" defTabSz="564554">
                <a:lnSpc>
                  <a:spcPct val="90000"/>
                </a:lnSpc>
                <a:spcAft>
                  <a:spcPts val="272"/>
                </a:spcAft>
                <a:buSzPct val="100000"/>
                <a:buChar char="•"/>
                <a:defRPr sz="1800" b="0" i="0" u="none" strike="noStrike" kern="0" cap="none" spc="0" baseline="0">
                  <a:solidFill>
                    <a:srgbClr val="000000"/>
                  </a:solidFill>
                  <a:uFillTx/>
                </a:defRPr>
              </a:pPr>
              <a:endParaRPr lang="el-GR" sz="1270" dirty="0">
                <a:solidFill>
                  <a:srgbClr val="000000"/>
                </a:solidFill>
                <a:latin typeface="Calibri"/>
              </a:endParaRPr>
            </a:p>
          </p:txBody>
        </p:sp>
        <p:sp>
          <p:nvSpPr>
            <p:cNvPr id="7" name="Ελεύθερη σχεδίαση 6"/>
            <p:cNvSpPr/>
            <p:nvPr/>
          </p:nvSpPr>
          <p:spPr>
            <a:xfrm>
              <a:off x="415457" y="3303196"/>
              <a:ext cx="3160504" cy="2013764"/>
            </a:xfrm>
            <a:custGeom>
              <a:avLst/>
              <a:gdLst>
                <a:gd name="f0" fmla="val 10800000"/>
                <a:gd name="f1" fmla="val 5400000"/>
                <a:gd name="f2" fmla="val 180"/>
                <a:gd name="f3" fmla="val w"/>
                <a:gd name="f4" fmla="val h"/>
                <a:gd name="f5" fmla="val 0"/>
                <a:gd name="f6" fmla="val 2684030"/>
                <a:gd name="f7" fmla="val 1576593"/>
                <a:gd name="f8" fmla="val 262771"/>
                <a:gd name="f9" fmla="val 117647"/>
                <a:gd name="f10" fmla="val 2421259"/>
                <a:gd name="f11" fmla="val 2566383"/>
                <a:gd name="f12" fmla="val 1313822"/>
                <a:gd name="f13" fmla="val 1458946"/>
                <a:gd name="f14" fmla="+- 0 0 -90"/>
                <a:gd name="f15" fmla="*/ f3 1 2684030"/>
                <a:gd name="f16" fmla="*/ f4 1 1576593"/>
                <a:gd name="f17" fmla="+- f7 0 f5"/>
                <a:gd name="f18" fmla="+- f6 0 f5"/>
                <a:gd name="f19" fmla="*/ f14 f0 1"/>
                <a:gd name="f20" fmla="*/ f18 1 2684030"/>
                <a:gd name="f21" fmla="*/ f17 1 1576593"/>
                <a:gd name="f22" fmla="*/ 0 f18 1"/>
                <a:gd name="f23" fmla="*/ 262771 f17 1"/>
                <a:gd name="f24" fmla="*/ 262771 f18 1"/>
                <a:gd name="f25" fmla="*/ 0 f17 1"/>
                <a:gd name="f26" fmla="*/ 2421259 f18 1"/>
                <a:gd name="f27" fmla="*/ 2684030 f18 1"/>
                <a:gd name="f28" fmla="*/ 1313822 f17 1"/>
                <a:gd name="f29" fmla="*/ 1576593 f17 1"/>
                <a:gd name="f30" fmla="*/ f19 1 f2"/>
                <a:gd name="f31" fmla="*/ f22 1 2684030"/>
                <a:gd name="f32" fmla="*/ f23 1 1576593"/>
                <a:gd name="f33" fmla="*/ f24 1 2684030"/>
                <a:gd name="f34" fmla="*/ f25 1 1576593"/>
                <a:gd name="f35" fmla="*/ f26 1 2684030"/>
                <a:gd name="f36" fmla="*/ f27 1 2684030"/>
                <a:gd name="f37" fmla="*/ f28 1 1576593"/>
                <a:gd name="f38" fmla="*/ f29 1 157659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684030" h="157659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ln/>
          </p:spPr>
          <p:style>
            <a:lnRef idx="0">
              <a:schemeClr val="accent2"/>
            </a:lnRef>
            <a:fillRef idx="3">
              <a:schemeClr val="accent2"/>
            </a:fillRef>
            <a:effectRef idx="3">
              <a:schemeClr val="accent2"/>
            </a:effectRef>
            <a:fontRef idx="minor">
              <a:schemeClr val="lt1"/>
            </a:fontRef>
          </p:style>
          <p:txBody>
            <a:bodyPr vert="horz" wrap="square" lIns="156224" tIns="113023" rIns="156224" bIns="113023" anchor="ctr" anchorCtr="1" compatLnSpc="1">
              <a:noAutofit/>
            </a:bodyPr>
            <a:lstStyle/>
            <a:p>
              <a:pPr algn="ctr" defTabSz="1008128">
                <a:lnSpc>
                  <a:spcPct val="90000"/>
                </a:lnSpc>
                <a:spcAft>
                  <a:spcPts val="998"/>
                </a:spcAft>
                <a:defRPr sz="1800" b="0" i="0" u="none" strike="noStrike" kern="0" cap="none" spc="0" baseline="0">
                  <a:solidFill>
                    <a:srgbClr val="000000"/>
                  </a:solidFill>
                  <a:uFillTx/>
                </a:defRPr>
              </a:pPr>
              <a:r>
                <a:rPr lang="el-GR" sz="2000" b="1" dirty="0">
                  <a:solidFill>
                    <a:schemeClr val="accent4"/>
                  </a:solidFill>
                  <a:latin typeface="Arial" pitchFamily="34" charset="0"/>
                  <a:cs typeface="Arial" pitchFamily="34" charset="0"/>
                </a:rPr>
                <a:t>Οξεία υποτροπιάζουσα παγκρεατίτιδα</a:t>
              </a:r>
              <a:r>
                <a:rPr lang="en-US" sz="2000" b="1" dirty="0">
                  <a:solidFill>
                    <a:schemeClr val="accent4"/>
                  </a:solidFill>
                  <a:latin typeface="Arial" pitchFamily="34" charset="0"/>
                  <a:cs typeface="Arial" pitchFamily="34" charset="0"/>
                </a:rPr>
                <a:t>(ARP)</a:t>
              </a:r>
              <a:endParaRPr lang="el-GR" sz="2000" b="1" dirty="0">
                <a:solidFill>
                  <a:schemeClr val="accent4"/>
                </a:solidFill>
                <a:latin typeface="Arial" pitchFamily="34" charset="0"/>
                <a:cs typeface="Arial" pitchFamily="34" charset="0"/>
              </a:endParaRPr>
            </a:p>
          </p:txBody>
        </p:sp>
        <p:sp>
          <p:nvSpPr>
            <p:cNvPr id="8" name="Ελεύθερη σχεδίαση 7"/>
            <p:cNvSpPr/>
            <p:nvPr/>
          </p:nvSpPr>
          <p:spPr>
            <a:xfrm>
              <a:off x="3559163" y="5467990"/>
              <a:ext cx="5781394" cy="1611019"/>
            </a:xfrm>
            <a:custGeom>
              <a:avLst/>
              <a:gdLst>
                <a:gd name="f0" fmla="val 10800000"/>
                <a:gd name="f1" fmla="val 5400000"/>
                <a:gd name="f2" fmla="val 180"/>
                <a:gd name="f3" fmla="val w"/>
                <a:gd name="f4" fmla="val h"/>
                <a:gd name="f5" fmla="val 0"/>
                <a:gd name="f6" fmla="val 1261274"/>
                <a:gd name="f7" fmla="val 4771610"/>
                <a:gd name="f8" fmla="val 795286"/>
                <a:gd name="f9" fmla="val 3976324"/>
                <a:gd name="f10" fmla="val 4415550"/>
                <a:gd name="f11" fmla="val 1236396"/>
                <a:gd name="f12" fmla="val 1205708"/>
                <a:gd name="f13" fmla="val 356060"/>
                <a:gd name="f14" fmla="+- 0 0 -90"/>
                <a:gd name="f15" fmla="*/ f3 1 1261274"/>
                <a:gd name="f16" fmla="*/ f4 1 4771610"/>
                <a:gd name="f17" fmla="+- f7 0 f5"/>
                <a:gd name="f18" fmla="+- f6 0 f5"/>
                <a:gd name="f19" fmla="*/ f14 f0 1"/>
                <a:gd name="f20" fmla="*/ f18 1 1261274"/>
                <a:gd name="f21" fmla="*/ f17 1 4771610"/>
                <a:gd name="f22" fmla="*/ 210217 f18 1"/>
                <a:gd name="f23" fmla="*/ 0 f17 1"/>
                <a:gd name="f24" fmla="*/ 1051057 f18 1"/>
                <a:gd name="f25" fmla="*/ 1261274 f18 1"/>
                <a:gd name="f26" fmla="*/ 210217 f17 1"/>
                <a:gd name="f27" fmla="*/ 4771610 f17 1"/>
                <a:gd name="f28" fmla="*/ 0 f18 1"/>
                <a:gd name="f29" fmla="*/ f19 1 f2"/>
                <a:gd name="f30" fmla="*/ f22 1 1261274"/>
                <a:gd name="f31" fmla="*/ f23 1 4771610"/>
                <a:gd name="f32" fmla="*/ f24 1 1261274"/>
                <a:gd name="f33" fmla="*/ f25 1 1261274"/>
                <a:gd name="f34" fmla="*/ f26 1 4771610"/>
                <a:gd name="f35" fmla="*/ f27 1 4771610"/>
                <a:gd name="f36" fmla="*/ f28 1 1261274"/>
                <a:gd name="f37" fmla="*/ f5 1 f20"/>
                <a:gd name="f38" fmla="*/ f6 1 f20"/>
                <a:gd name="f39" fmla="*/ f5 1 f21"/>
                <a:gd name="f40" fmla="*/ f7 1 f21"/>
                <a:gd name="f41" fmla="+- f29 0 f1"/>
                <a:gd name="f42" fmla="*/ f30 1 f20"/>
                <a:gd name="f43" fmla="*/ f31 1 f21"/>
                <a:gd name="f44" fmla="*/ f32 1 f20"/>
                <a:gd name="f45" fmla="*/ f33 1 f20"/>
                <a:gd name="f46" fmla="*/ f34 1 f21"/>
                <a:gd name="f47" fmla="*/ f35 1 f21"/>
                <a:gd name="f48" fmla="*/ f36 1 f20"/>
                <a:gd name="f49" fmla="*/ f37 f15 1"/>
                <a:gd name="f50" fmla="*/ f38 f15 1"/>
                <a:gd name="f51" fmla="*/ f40 f16 1"/>
                <a:gd name="f52" fmla="*/ f39 f16 1"/>
                <a:gd name="f53" fmla="*/ f42 f15 1"/>
                <a:gd name="f54" fmla="*/ f43 f16 1"/>
                <a:gd name="f55" fmla="*/ f44 f15 1"/>
                <a:gd name="f56" fmla="*/ f45 f15 1"/>
                <a:gd name="f57" fmla="*/ f46 f16 1"/>
                <a:gd name="f58" fmla="*/ f47 f16 1"/>
                <a:gd name="f59" fmla="*/ f48 f15 1"/>
              </a:gdLst>
              <a:ahLst/>
              <a:cxnLst>
                <a:cxn ang="3cd4">
                  <a:pos x="hc" y="t"/>
                </a:cxn>
                <a:cxn ang="0">
                  <a:pos x="r" y="vc"/>
                </a:cxn>
                <a:cxn ang="cd4">
                  <a:pos x="hc" y="b"/>
                </a:cxn>
                <a:cxn ang="cd2">
                  <a:pos x="l" y="vc"/>
                </a:cxn>
                <a:cxn ang="f41">
                  <a:pos x="f53" y="f54"/>
                </a:cxn>
                <a:cxn ang="f41">
                  <a:pos x="f55" y="f54"/>
                </a:cxn>
                <a:cxn ang="f41">
                  <a:pos x="f56" y="f57"/>
                </a:cxn>
                <a:cxn ang="f41">
                  <a:pos x="f56" y="f58"/>
                </a:cxn>
                <a:cxn ang="f41">
                  <a:pos x="f56" y="f58"/>
                </a:cxn>
                <a:cxn ang="f41">
                  <a:pos x="f59" y="f58"/>
                </a:cxn>
                <a:cxn ang="f41">
                  <a:pos x="f59" y="f58"/>
                </a:cxn>
                <a:cxn ang="f41">
                  <a:pos x="f59" y="f57"/>
                </a:cxn>
                <a:cxn ang="f41">
                  <a:pos x="f53" y="f54"/>
                </a:cxn>
              </a:cxnLst>
              <a:rect l="f49" t="f52" r="f50" b="f51"/>
              <a:pathLst>
                <a:path w="1261274" h="4771610">
                  <a:moveTo>
                    <a:pt x="f6" y="f8"/>
                  </a:moveTo>
                  <a:lnTo>
                    <a:pt x="f6" y="f9"/>
                  </a:lnTo>
                  <a:cubicBezTo>
                    <a:pt x="f6" y="f10"/>
                    <a:pt x="f11" y="f7"/>
                    <a:pt x="f12" y="f7"/>
                  </a:cubicBezTo>
                  <a:lnTo>
                    <a:pt x="f5" y="f7"/>
                  </a:lnTo>
                  <a:lnTo>
                    <a:pt x="f5" y="f7"/>
                  </a:lnTo>
                  <a:lnTo>
                    <a:pt x="f5" y="f5"/>
                  </a:lnTo>
                  <a:lnTo>
                    <a:pt x="f5" y="f5"/>
                  </a:lnTo>
                  <a:lnTo>
                    <a:pt x="f12" y="f5"/>
                  </a:lnTo>
                  <a:cubicBezTo>
                    <a:pt x="f11" y="f5"/>
                    <a:pt x="f6" y="f13"/>
                    <a:pt x="f6" y="f8"/>
                  </a:cubicBezTo>
                  <a:close/>
                </a:path>
              </a:pathLst>
            </a:custGeom>
            <a:solidFill>
              <a:schemeClr val="bg2"/>
            </a:solidFill>
            <a:ln/>
          </p:spPr>
          <p:style>
            <a:lnRef idx="0">
              <a:schemeClr val="accent2"/>
            </a:lnRef>
            <a:fillRef idx="3">
              <a:schemeClr val="accent2"/>
            </a:fillRef>
            <a:effectRef idx="3">
              <a:schemeClr val="accent2"/>
            </a:effectRef>
            <a:fontRef idx="minor">
              <a:schemeClr val="lt1"/>
            </a:fontRef>
          </p:style>
          <p:txBody>
            <a:bodyPr vert="horz" wrap="square" lIns="48385" tIns="80049" rIns="104246" bIns="80049" anchor="ctr" anchorCtr="0" compatLnSpc="1">
              <a:noAutofit/>
            </a:bodyPr>
            <a:lstStyle/>
            <a:p>
              <a:pPr marL="103693" lvl="1" indent="-103693" defTabSz="564554">
                <a:lnSpc>
                  <a:spcPct val="90000"/>
                </a:lnSpc>
                <a:spcAft>
                  <a:spcPts val="272"/>
                </a:spcAft>
                <a:buSzPct val="100000"/>
                <a:buChar char="•"/>
                <a:defRPr sz="1800" b="0" i="0" u="none" strike="noStrike" kern="0" cap="none" spc="0" baseline="0">
                  <a:solidFill>
                    <a:srgbClr val="000000"/>
                  </a:solidFill>
                  <a:uFillTx/>
                </a:defRPr>
              </a:pPr>
              <a:endParaRPr lang="el-GR" sz="1452" dirty="0">
                <a:solidFill>
                  <a:srgbClr val="000000"/>
                </a:solidFill>
                <a:latin typeface="Calibri"/>
              </a:endParaRPr>
            </a:p>
            <a:p>
              <a:pPr marL="103693" lvl="1" indent="-103693" defTabSz="564554">
                <a:lnSpc>
                  <a:spcPct val="90000"/>
                </a:lnSpc>
                <a:spcAft>
                  <a:spcPts val="272"/>
                </a:spcAft>
                <a:buSzPct val="100000"/>
                <a:buChar char="•"/>
                <a:defRPr sz="1800" b="0" i="0" u="none" strike="noStrike" kern="0" cap="none" spc="0" baseline="0">
                  <a:solidFill>
                    <a:srgbClr val="000000"/>
                  </a:solidFill>
                  <a:uFillTx/>
                </a:defRPr>
              </a:pPr>
              <a:r>
                <a:rPr lang="el-GR" sz="1633" kern="0" dirty="0">
                  <a:solidFill>
                    <a:srgbClr val="000000"/>
                  </a:solidFill>
                  <a:latin typeface="Arial" pitchFamily="34" charset="0"/>
                  <a:cs typeface="Arial" pitchFamily="34" charset="0"/>
                </a:rPr>
                <a:t>Μη αναστρέψιμη φλεγμονώδης </a:t>
              </a:r>
              <a:r>
                <a:rPr lang="el-GR" sz="1633" kern="0" dirty="0" smtClean="0">
                  <a:solidFill>
                    <a:srgbClr val="000000"/>
                  </a:solidFill>
                  <a:latin typeface="Arial" pitchFamily="34" charset="0"/>
                  <a:cs typeface="Arial" pitchFamily="34" charset="0"/>
                </a:rPr>
                <a:t>διαδικασία </a:t>
              </a:r>
              <a:r>
                <a:rPr lang="el-GR" sz="1633" kern="0" dirty="0">
                  <a:solidFill>
                    <a:srgbClr val="000000"/>
                  </a:solidFill>
                  <a:latin typeface="Arial" pitchFamily="34" charset="0"/>
                  <a:cs typeface="Arial" pitchFamily="34" charset="0"/>
                </a:rPr>
                <a:t>που οδηγεί σε διαταραχές του παγκρεατικού παρεγχύματος και δυσλειτουργία</a:t>
              </a:r>
              <a:endParaRPr lang="el-GR" sz="1633" dirty="0">
                <a:solidFill>
                  <a:srgbClr val="000000"/>
                </a:solidFill>
                <a:latin typeface="Arial" pitchFamily="34" charset="0"/>
                <a:cs typeface="Arial" pitchFamily="34" charset="0"/>
              </a:endParaRPr>
            </a:p>
          </p:txBody>
        </p:sp>
        <p:sp>
          <p:nvSpPr>
            <p:cNvPr id="9" name="Ελεύθερη σχεδίαση 8"/>
            <p:cNvSpPr/>
            <p:nvPr/>
          </p:nvSpPr>
          <p:spPr>
            <a:xfrm>
              <a:off x="448034" y="5417657"/>
              <a:ext cx="3127927" cy="1728478"/>
            </a:xfrm>
            <a:custGeom>
              <a:avLst/>
              <a:gdLst>
                <a:gd name="f0" fmla="val 10800000"/>
                <a:gd name="f1" fmla="val 5400000"/>
                <a:gd name="f2" fmla="val 180"/>
                <a:gd name="f3" fmla="val w"/>
                <a:gd name="f4" fmla="val h"/>
                <a:gd name="f5" fmla="val 0"/>
                <a:gd name="f6" fmla="val 2684030"/>
                <a:gd name="f7" fmla="val 1576593"/>
                <a:gd name="f8" fmla="val 262771"/>
                <a:gd name="f9" fmla="val 117647"/>
                <a:gd name="f10" fmla="val 2421259"/>
                <a:gd name="f11" fmla="val 2566383"/>
                <a:gd name="f12" fmla="val 1313822"/>
                <a:gd name="f13" fmla="val 1458946"/>
                <a:gd name="f14" fmla="+- 0 0 -90"/>
                <a:gd name="f15" fmla="*/ f3 1 2684030"/>
                <a:gd name="f16" fmla="*/ f4 1 1576593"/>
                <a:gd name="f17" fmla="+- f7 0 f5"/>
                <a:gd name="f18" fmla="+- f6 0 f5"/>
                <a:gd name="f19" fmla="*/ f14 f0 1"/>
                <a:gd name="f20" fmla="*/ f18 1 2684030"/>
                <a:gd name="f21" fmla="*/ f17 1 1576593"/>
                <a:gd name="f22" fmla="*/ 0 f18 1"/>
                <a:gd name="f23" fmla="*/ 262771 f17 1"/>
                <a:gd name="f24" fmla="*/ 262771 f18 1"/>
                <a:gd name="f25" fmla="*/ 0 f17 1"/>
                <a:gd name="f26" fmla="*/ 2421259 f18 1"/>
                <a:gd name="f27" fmla="*/ 2684030 f18 1"/>
                <a:gd name="f28" fmla="*/ 1313822 f17 1"/>
                <a:gd name="f29" fmla="*/ 1576593 f17 1"/>
                <a:gd name="f30" fmla="*/ f19 1 f2"/>
                <a:gd name="f31" fmla="*/ f22 1 2684030"/>
                <a:gd name="f32" fmla="*/ f23 1 1576593"/>
                <a:gd name="f33" fmla="*/ f24 1 2684030"/>
                <a:gd name="f34" fmla="*/ f25 1 1576593"/>
                <a:gd name="f35" fmla="*/ f26 1 2684030"/>
                <a:gd name="f36" fmla="*/ f27 1 2684030"/>
                <a:gd name="f37" fmla="*/ f28 1 1576593"/>
                <a:gd name="f38" fmla="*/ f29 1 157659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684030" h="157659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ln/>
          </p:spPr>
          <p:style>
            <a:lnRef idx="0">
              <a:schemeClr val="accent2"/>
            </a:lnRef>
            <a:fillRef idx="3">
              <a:schemeClr val="accent2"/>
            </a:fillRef>
            <a:effectRef idx="3">
              <a:schemeClr val="accent2"/>
            </a:effectRef>
            <a:fontRef idx="minor">
              <a:schemeClr val="lt1"/>
            </a:fontRef>
          </p:style>
          <p:txBody>
            <a:bodyPr vert="horz" wrap="square" lIns="156224" tIns="113023" rIns="156224" bIns="113023" anchor="ctr" anchorCtr="1" compatLnSpc="1">
              <a:noAutofit/>
            </a:bodyPr>
            <a:lstStyle/>
            <a:p>
              <a:pPr algn="ctr" defTabSz="1008128">
                <a:lnSpc>
                  <a:spcPct val="90000"/>
                </a:lnSpc>
                <a:spcAft>
                  <a:spcPts val="998"/>
                </a:spcAft>
                <a:defRPr sz="1800" b="0" i="0" u="none" strike="noStrike" kern="0" cap="none" spc="0" baseline="0">
                  <a:solidFill>
                    <a:srgbClr val="000000"/>
                  </a:solidFill>
                  <a:uFillTx/>
                </a:defRPr>
              </a:pPr>
              <a:r>
                <a:rPr lang="el-GR" sz="2268" dirty="0">
                  <a:solidFill>
                    <a:srgbClr val="FFFFFF"/>
                  </a:solidFill>
                  <a:latin typeface="Arial" pitchFamily="34" charset="0"/>
                  <a:cs typeface="Arial" pitchFamily="34" charset="0"/>
                </a:rPr>
                <a:t>Χρόνια παγκρεατίτιδα</a:t>
              </a:r>
              <a:r>
                <a:rPr lang="en-US" sz="2268" dirty="0">
                  <a:solidFill>
                    <a:srgbClr val="FFFFFF"/>
                  </a:solidFill>
                  <a:latin typeface="Arial" pitchFamily="34" charset="0"/>
                  <a:cs typeface="Arial" pitchFamily="34" charset="0"/>
                </a:rPr>
                <a:t>(CP)</a:t>
              </a:r>
              <a:endParaRPr lang="el-GR" sz="2268" dirty="0">
                <a:solidFill>
                  <a:srgbClr val="FFFFFF"/>
                </a:solidFill>
                <a:latin typeface="Arial" pitchFamily="34" charset="0"/>
                <a:cs typeface="Arial" pitchFamily="34" charset="0"/>
              </a:endParaRPr>
            </a:p>
          </p:txBody>
        </p:sp>
      </p:grpSp>
      <p:sp>
        <p:nvSpPr>
          <p:cNvPr id="10" name="9 - Τίτλος"/>
          <p:cNvSpPr>
            <a:spLocks noGrp="1"/>
          </p:cNvSpPr>
          <p:nvPr>
            <p:ph type="title"/>
          </p:nvPr>
        </p:nvSpPr>
        <p:spPr>
          <a:xfrm>
            <a:off x="457200" y="409448"/>
            <a:ext cx="11074400" cy="654812"/>
          </a:xfrm>
        </p:spPr>
        <p:txBody>
          <a:bodyPr>
            <a:normAutofit fontScale="90000"/>
          </a:bodyPr>
          <a:lstStyle/>
          <a:p>
            <a:pPr algn="ctr"/>
            <a:r>
              <a:rPr lang="el-GR" dirty="0" smtClean="0">
                <a:latin typeface="Arial" pitchFamily="34" charset="0"/>
                <a:cs typeface="Arial" pitchFamily="34" charset="0"/>
              </a:rPr>
              <a:t>Ταξινόμηση</a:t>
            </a:r>
            <a:endParaRPr lang="el-GR" dirty="0">
              <a:latin typeface="Arial" pitchFamily="34" charset="0"/>
              <a:cs typeface="Arial" pitchFamily="34" charset="0"/>
            </a:endParaRPr>
          </a:p>
        </p:txBody>
      </p:sp>
      <p:sp>
        <p:nvSpPr>
          <p:cNvPr id="11" name="Ορθογώνιο 9"/>
          <p:cNvSpPr/>
          <p:nvPr/>
        </p:nvSpPr>
        <p:spPr>
          <a:xfrm>
            <a:off x="3293226" y="6488668"/>
            <a:ext cx="9310254" cy="338554"/>
          </a:xfrm>
          <a:prstGeom prst="rect">
            <a:avLst/>
          </a:prstGeom>
        </p:spPr>
        <p:txBody>
          <a:bodyPr wrap="square">
            <a:spAutoFit/>
          </a:bodyPr>
          <a:lstStyle/>
          <a:p>
            <a:r>
              <a:rPr lang="el-GR" sz="1600" dirty="0" smtClean="0">
                <a:latin typeface="Arial" pitchFamily="34" charset="0"/>
                <a:cs typeface="Arial" pitchFamily="34" charset="0"/>
              </a:rPr>
              <a:t>      Ι</a:t>
            </a:r>
            <a:r>
              <a:rPr lang="en-US" sz="1600" dirty="0" smtClean="0">
                <a:latin typeface="Arial" pitchFamily="34" charset="0"/>
                <a:cs typeface="Arial" pitchFamily="34" charset="0"/>
              </a:rPr>
              <a:t>NSPPIRE </a:t>
            </a:r>
            <a:r>
              <a:rPr lang="en-US" sz="1600" dirty="0">
                <a:latin typeface="Arial" pitchFamily="34" charset="0"/>
                <a:cs typeface="Arial" pitchFamily="34" charset="0"/>
              </a:rPr>
              <a:t>(</a:t>
            </a:r>
            <a:r>
              <a:rPr lang="en-US" sz="1600" dirty="0" smtClean="0">
                <a:latin typeface="Arial" pitchFamily="34" charset="0"/>
                <a:cs typeface="Arial" pitchFamily="34" charset="0"/>
              </a:rPr>
              <a:t>International</a:t>
            </a:r>
            <a:r>
              <a:rPr lang="el-GR" sz="1600" dirty="0" smtClean="0">
                <a:latin typeface="Arial" pitchFamily="34" charset="0"/>
                <a:cs typeface="Arial" pitchFamily="34" charset="0"/>
              </a:rPr>
              <a:t> </a:t>
            </a:r>
            <a:r>
              <a:rPr lang="en-US" sz="1600" dirty="0" smtClean="0">
                <a:latin typeface="Arial" pitchFamily="34" charset="0"/>
                <a:cs typeface="Arial" pitchFamily="34" charset="0"/>
              </a:rPr>
              <a:t>Study Group </a:t>
            </a:r>
            <a:r>
              <a:rPr lang="en-US" sz="1600" dirty="0">
                <a:latin typeface="Arial" pitchFamily="34" charset="0"/>
                <a:cs typeface="Arial" pitchFamily="34" charset="0"/>
              </a:rPr>
              <a:t>of Pediatric Pancreatitis: In Search for </a:t>
            </a:r>
            <a:r>
              <a:rPr lang="en-US" sz="1600" dirty="0" smtClean="0">
                <a:latin typeface="Arial" pitchFamily="34" charset="0"/>
                <a:cs typeface="Arial" pitchFamily="34" charset="0"/>
              </a:rPr>
              <a:t>a </a:t>
            </a:r>
            <a:r>
              <a:rPr lang="en-US" sz="1600" dirty="0" err="1" smtClean="0">
                <a:latin typeface="Arial" pitchFamily="34" charset="0"/>
                <a:cs typeface="Arial" pitchFamily="34" charset="0"/>
              </a:rPr>
              <a:t>CuRE</a:t>
            </a:r>
            <a:r>
              <a:rPr lang="en-US" sz="1600" dirty="0" smtClean="0">
                <a:latin typeface="Arial" pitchFamily="34" charset="0"/>
                <a:cs typeface="Arial" pitchFamily="34" charset="0"/>
              </a:rPr>
              <a:t>)</a:t>
            </a:r>
            <a:r>
              <a:rPr lang="el-GR" sz="1600" dirty="0" smtClean="0">
                <a:latin typeface="Arial" pitchFamily="34" charset="0"/>
                <a:cs typeface="Arial" pitchFamily="34" charset="0"/>
              </a:rPr>
              <a:t>, </a:t>
            </a:r>
            <a:r>
              <a:rPr lang="en-US" sz="1600" dirty="0" smtClean="0">
                <a:latin typeface="Arial" pitchFamily="34" charset="0"/>
                <a:cs typeface="Arial" pitchFamily="34" charset="0"/>
              </a:rPr>
              <a:t>2012</a:t>
            </a:r>
            <a:endParaRPr lang="en-US" sz="1600" dirty="0">
              <a:latin typeface="Arial" pitchFamily="34" charset="0"/>
              <a:cs typeface="Arial" pitchFamily="34" charset="0"/>
            </a:endParaRPr>
          </a:p>
        </p:txBody>
      </p:sp>
    </p:spTree>
    <p:extLst>
      <p:ext uri="{BB962C8B-B14F-4D97-AF65-F5344CB8AC3E}">
        <p14:creationId xmlns="" xmlns:p14="http://schemas.microsoft.com/office/powerpoint/2010/main" val="33131962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 xmlns:p14="http://schemas.microsoft.com/office/powerpoint/2010/main" val="2672789233"/>
              </p:ext>
            </p:extLst>
          </p:nvPr>
        </p:nvGraphicFramePr>
        <p:xfrm>
          <a:off x="1514900" y="181481"/>
          <a:ext cx="9266830" cy="6471828"/>
        </p:xfrm>
        <a:graphic>
          <a:graphicData uri="http://schemas.openxmlformats.org/drawingml/2006/table">
            <a:tbl>
              <a:tblPr firstRow="1" bandRow="1">
                <a:tableStyleId>{5C22544A-7EE6-4342-B048-85BDC9FD1C3A}</a:tableStyleId>
              </a:tblPr>
              <a:tblGrid>
                <a:gridCol w="4633415">
                  <a:extLst>
                    <a:ext uri="{9D8B030D-6E8A-4147-A177-3AD203B41FA5}">
                      <a16:colId xmlns="" xmlns:a16="http://schemas.microsoft.com/office/drawing/2014/main" val="2491551227"/>
                    </a:ext>
                  </a:extLst>
                </a:gridCol>
                <a:gridCol w="4633415">
                  <a:extLst>
                    <a:ext uri="{9D8B030D-6E8A-4147-A177-3AD203B41FA5}">
                      <a16:colId xmlns="" xmlns:a16="http://schemas.microsoft.com/office/drawing/2014/main" val="3367727642"/>
                    </a:ext>
                  </a:extLst>
                </a:gridCol>
              </a:tblGrid>
              <a:tr h="294879">
                <a:tc gridSpan="2">
                  <a:txBody>
                    <a:bodyPr/>
                    <a:lstStyle/>
                    <a:p>
                      <a:r>
                        <a:rPr lang="el-GR" sz="1400" dirty="0" smtClean="0">
                          <a:latin typeface="Arial" pitchFamily="34" charset="0"/>
                          <a:cs typeface="Arial" pitchFamily="34" charset="0"/>
                        </a:rPr>
                        <a:t>ΑΙΤΙΟΛΟΓΙΑ</a:t>
                      </a:r>
                      <a:r>
                        <a:rPr lang="el-GR" sz="1400" baseline="0" dirty="0" smtClean="0">
                          <a:latin typeface="Arial" pitchFamily="34" charset="0"/>
                          <a:cs typeface="Arial" pitchFamily="34" charset="0"/>
                        </a:rPr>
                        <a:t> ΠΑΙΔΙΑΤΡΙΚΗΣ ΟΞΕΙΑΣ ΠΑΓΚΡΕΑΤΙΤΙΔΑΣ</a:t>
                      </a:r>
                      <a:endParaRPr lang="el-GR" sz="1400" dirty="0">
                        <a:latin typeface="Arial" pitchFamily="34" charset="0"/>
                        <a:cs typeface="Arial" pitchFamily="34" charset="0"/>
                      </a:endParaRPr>
                    </a:p>
                  </a:txBody>
                  <a:tcPr/>
                </a:tc>
                <a:tc hMerge="1">
                  <a:txBody>
                    <a:bodyPr/>
                    <a:lstStyle/>
                    <a:p>
                      <a:endParaRPr lang="el-GR" sz="1600" dirty="0">
                        <a:latin typeface="Arial" pitchFamily="34" charset="0"/>
                        <a:cs typeface="Arial" pitchFamily="34" charset="0"/>
                      </a:endParaRPr>
                    </a:p>
                  </a:txBody>
                  <a:tcPr/>
                </a:tc>
                <a:extLst>
                  <a:ext uri="{0D108BD9-81ED-4DB2-BD59-A6C34878D82A}">
                    <a16:rowId xmlns="" xmlns:a16="http://schemas.microsoft.com/office/drawing/2014/main" val="1192768444"/>
                  </a:ext>
                </a:extLst>
              </a:tr>
              <a:tr h="914125">
                <a:tc>
                  <a:txBody>
                    <a:bodyPr/>
                    <a:lstStyle/>
                    <a:p>
                      <a:r>
                        <a:rPr lang="el-GR" sz="1400" dirty="0" smtClean="0">
                          <a:latin typeface="Arial" pitchFamily="34" charset="0"/>
                          <a:cs typeface="Arial" pitchFamily="34" charset="0"/>
                        </a:rPr>
                        <a:t>Χολικοί-αποφρακτικοί</a:t>
                      </a:r>
                      <a:r>
                        <a:rPr lang="el-GR" sz="1400" baseline="0" dirty="0" smtClean="0">
                          <a:latin typeface="Arial" pitchFamily="34" charset="0"/>
                          <a:cs typeface="Arial" pitchFamily="34" charset="0"/>
                        </a:rPr>
                        <a:t> παράγοντες</a:t>
                      </a:r>
                      <a:endParaRPr lang="el-GR" sz="1400" dirty="0" smtClean="0">
                        <a:latin typeface="Arial" pitchFamily="34" charset="0"/>
                        <a:cs typeface="Arial" pitchFamily="34" charset="0"/>
                      </a:endParaRPr>
                    </a:p>
                    <a:p>
                      <a:r>
                        <a:rPr lang="el-GR" sz="1400" dirty="0" smtClean="0">
                          <a:latin typeface="Arial" pitchFamily="34" charset="0"/>
                          <a:cs typeface="Arial" pitchFamily="34" charset="0"/>
                        </a:rPr>
                        <a:t>(10-30%)</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Χολόλιθοι </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K</a:t>
                      </a:r>
                      <a:r>
                        <a:rPr lang="el-GR" sz="1400" dirty="0" err="1" smtClean="0">
                          <a:latin typeface="Arial" pitchFamily="34" charset="0"/>
                          <a:cs typeface="Arial" pitchFamily="34" charset="0"/>
                        </a:rPr>
                        <a:t>ύστεις</a:t>
                      </a:r>
                      <a:r>
                        <a:rPr lang="el-GR" sz="1400" dirty="0" smtClean="0">
                          <a:latin typeface="Arial" pitchFamily="34" charset="0"/>
                          <a:cs typeface="Arial" pitchFamily="34" charset="0"/>
                        </a:rPr>
                        <a:t> χοληδόχου πόρου</a:t>
                      </a:r>
                    </a:p>
                    <a:p>
                      <a:r>
                        <a:rPr lang="el-GR" sz="1400" dirty="0" smtClean="0">
                          <a:latin typeface="Arial" pitchFamily="34" charset="0"/>
                          <a:cs typeface="Arial" pitchFamily="34" charset="0"/>
                        </a:rPr>
                        <a:t>Δισχιδές</a:t>
                      </a:r>
                      <a:r>
                        <a:rPr lang="el-GR" sz="1400" baseline="0" dirty="0" smtClean="0">
                          <a:latin typeface="Arial" pitchFamily="34" charset="0"/>
                          <a:cs typeface="Arial" pitchFamily="34" charset="0"/>
                        </a:rPr>
                        <a:t> πάγκρεας</a:t>
                      </a:r>
                    </a:p>
                    <a:p>
                      <a:r>
                        <a:rPr lang="el-GR" sz="1400" baseline="0" dirty="0" smtClean="0">
                          <a:latin typeface="Arial" pitchFamily="34" charset="0"/>
                          <a:cs typeface="Arial" pitchFamily="34" charset="0"/>
                        </a:rPr>
                        <a:t>Δυσλειτουργία σφιγκτήρα του </a:t>
                      </a:r>
                      <a:r>
                        <a:rPr lang="en-US" sz="1400" baseline="0" dirty="0" err="1" smtClean="0">
                          <a:latin typeface="Arial" pitchFamily="34" charset="0"/>
                          <a:cs typeface="Arial" pitchFamily="34" charset="0"/>
                        </a:rPr>
                        <a:t>Oddi</a:t>
                      </a:r>
                      <a:endParaRPr lang="el-GR" sz="1400" dirty="0">
                        <a:latin typeface="Arial" pitchFamily="34" charset="0"/>
                        <a:cs typeface="Arial" pitchFamily="34" charset="0"/>
                      </a:endParaRPr>
                    </a:p>
                  </a:txBody>
                  <a:tcPr/>
                </a:tc>
                <a:extLst>
                  <a:ext uri="{0D108BD9-81ED-4DB2-BD59-A6C34878D82A}">
                    <a16:rowId xmlns="" xmlns:a16="http://schemas.microsoft.com/office/drawing/2014/main" val="480175718"/>
                  </a:ext>
                </a:extLst>
              </a:tr>
              <a:tr h="1120540">
                <a:tc>
                  <a:txBody>
                    <a:bodyPr/>
                    <a:lstStyle/>
                    <a:p>
                      <a:r>
                        <a:rPr lang="el-GR" sz="1400" dirty="0" smtClean="0">
                          <a:latin typeface="Arial" pitchFamily="34" charset="0"/>
                          <a:cs typeface="Arial" pitchFamily="34" charset="0"/>
                        </a:rPr>
                        <a:t>Φάρμακα(5-25%)</a:t>
                      </a:r>
                      <a:endParaRPr lang="el-GR" sz="1400" dirty="0">
                        <a:latin typeface="Arial" pitchFamily="34" charset="0"/>
                        <a:cs typeface="Arial" pitchFamily="34" charset="0"/>
                      </a:endParaRPr>
                    </a:p>
                  </a:txBody>
                  <a:tcPr/>
                </a:tc>
                <a:tc>
                  <a:txBody>
                    <a:bodyPr/>
                    <a:lstStyle/>
                    <a:p>
                      <a:r>
                        <a:rPr lang="el-GR" sz="1400" dirty="0" err="1" smtClean="0">
                          <a:latin typeface="Arial" pitchFamily="34" charset="0"/>
                          <a:cs typeface="Arial" pitchFamily="34" charset="0"/>
                        </a:rPr>
                        <a:t>Αζαθειοπρίνη</a:t>
                      </a:r>
                      <a:r>
                        <a:rPr lang="el-GR" sz="1400" baseline="0" dirty="0" smtClean="0">
                          <a:latin typeface="Arial" pitchFamily="34" charset="0"/>
                          <a:cs typeface="Arial" pitchFamily="34" charset="0"/>
                        </a:rPr>
                        <a:t> </a:t>
                      </a:r>
                    </a:p>
                    <a:p>
                      <a:r>
                        <a:rPr lang="el-GR" sz="1400" baseline="0" dirty="0" smtClean="0">
                          <a:latin typeface="Arial" pitchFamily="34" charset="0"/>
                          <a:cs typeface="Arial" pitchFamily="34" charset="0"/>
                        </a:rPr>
                        <a:t>6-μεκαρπτοπουρίνη</a:t>
                      </a:r>
                    </a:p>
                    <a:p>
                      <a:r>
                        <a:rPr lang="el-GR" sz="1400" baseline="0" dirty="0" err="1" smtClean="0">
                          <a:latin typeface="Arial" pitchFamily="34" charset="0"/>
                          <a:cs typeface="Arial" pitchFamily="34" charset="0"/>
                        </a:rPr>
                        <a:t>Βαλπροϊκό</a:t>
                      </a:r>
                      <a:r>
                        <a:rPr lang="el-GR" sz="1400" baseline="0" dirty="0" smtClean="0">
                          <a:latin typeface="Arial" pitchFamily="34" charset="0"/>
                          <a:cs typeface="Arial" pitchFamily="34" charset="0"/>
                        </a:rPr>
                        <a:t> οξύ, </a:t>
                      </a:r>
                      <a:r>
                        <a:rPr lang="el-GR" sz="1400" baseline="0" dirty="0" err="1" smtClean="0">
                          <a:latin typeface="Arial" pitchFamily="34" charset="0"/>
                          <a:cs typeface="Arial" pitchFamily="34" charset="0"/>
                        </a:rPr>
                        <a:t>Τακρόλιμους</a:t>
                      </a:r>
                      <a:endParaRPr lang="el-GR" sz="1400" baseline="0" dirty="0" smtClean="0">
                        <a:latin typeface="Arial" pitchFamily="34" charset="0"/>
                        <a:cs typeface="Arial" pitchFamily="34" charset="0"/>
                      </a:endParaRPr>
                    </a:p>
                    <a:p>
                      <a:r>
                        <a:rPr lang="el-GR" sz="1400" baseline="0" dirty="0" smtClean="0">
                          <a:latin typeface="Arial" pitchFamily="34" charset="0"/>
                          <a:cs typeface="Arial" pitchFamily="34" charset="0"/>
                        </a:rPr>
                        <a:t>Στεροειδή</a:t>
                      </a:r>
                    </a:p>
                    <a:p>
                      <a:r>
                        <a:rPr lang="en-US" sz="1400" baseline="0" dirty="0" smtClean="0">
                          <a:latin typeface="Arial" pitchFamily="34" charset="0"/>
                          <a:cs typeface="Arial" pitchFamily="34" charset="0"/>
                        </a:rPr>
                        <a:t>L-</a:t>
                      </a:r>
                      <a:r>
                        <a:rPr lang="el-GR" sz="1400" baseline="0" dirty="0" err="1" smtClean="0">
                          <a:latin typeface="Arial" pitchFamily="34" charset="0"/>
                          <a:cs typeface="Arial" pitchFamily="34" charset="0"/>
                        </a:rPr>
                        <a:t>ασπαργινάση</a:t>
                      </a:r>
                      <a:r>
                        <a:rPr lang="el-GR" sz="1400" baseline="0" dirty="0" smtClean="0">
                          <a:latin typeface="Arial" pitchFamily="34" charset="0"/>
                          <a:cs typeface="Arial" pitchFamily="34" charset="0"/>
                        </a:rPr>
                        <a:t>, </a:t>
                      </a:r>
                      <a:r>
                        <a:rPr lang="el-GR" sz="1400" baseline="0" dirty="0" err="1" smtClean="0">
                          <a:latin typeface="Arial" pitchFamily="34" charset="0"/>
                          <a:cs typeface="Arial" pitchFamily="34" charset="0"/>
                        </a:rPr>
                        <a:t>Μεσαλαμίνη</a:t>
                      </a:r>
                      <a:endParaRPr lang="el-GR" sz="1400" dirty="0">
                        <a:latin typeface="Arial" pitchFamily="34" charset="0"/>
                        <a:cs typeface="Arial" pitchFamily="34" charset="0"/>
                      </a:endParaRPr>
                    </a:p>
                  </a:txBody>
                  <a:tcPr/>
                </a:tc>
                <a:extLst>
                  <a:ext uri="{0D108BD9-81ED-4DB2-BD59-A6C34878D82A}">
                    <a16:rowId xmlns="" xmlns:a16="http://schemas.microsoft.com/office/drawing/2014/main" val="2901340466"/>
                  </a:ext>
                </a:extLst>
              </a:tr>
              <a:tr h="707710">
                <a:tc>
                  <a:txBody>
                    <a:bodyPr/>
                    <a:lstStyle/>
                    <a:p>
                      <a:r>
                        <a:rPr lang="el-GR" sz="1400" dirty="0" smtClean="0">
                          <a:latin typeface="Arial" pitchFamily="34" charset="0"/>
                          <a:cs typeface="Arial" pitchFamily="34" charset="0"/>
                        </a:rPr>
                        <a:t>Συστηματικά νοσήματα</a:t>
                      </a:r>
                      <a:r>
                        <a:rPr lang="en-US" sz="1400" dirty="0" smtClean="0">
                          <a:latin typeface="Arial" pitchFamily="34" charset="0"/>
                          <a:cs typeface="Arial" pitchFamily="34" charset="0"/>
                        </a:rPr>
                        <a:t>(10-50%)</a:t>
                      </a:r>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Σήψη,</a:t>
                      </a:r>
                      <a:r>
                        <a:rPr lang="el-GR" sz="1400" baseline="0" dirty="0" smtClean="0">
                          <a:latin typeface="Arial" pitchFamily="34" charset="0"/>
                          <a:cs typeface="Arial" pitchFamily="34" charset="0"/>
                        </a:rPr>
                        <a:t> </a:t>
                      </a:r>
                      <a:r>
                        <a:rPr lang="en-US" sz="1400" dirty="0" smtClean="0">
                          <a:latin typeface="Arial" pitchFamily="34" charset="0"/>
                          <a:cs typeface="Arial" pitchFamily="34" charset="0"/>
                        </a:rPr>
                        <a:t>Shock</a:t>
                      </a:r>
                      <a:r>
                        <a:rPr lang="el-GR" sz="1400" dirty="0" smtClean="0">
                          <a:latin typeface="Arial" pitchFamily="34" charset="0"/>
                          <a:cs typeface="Arial" pitchFamily="34" charset="0"/>
                        </a:rPr>
                        <a:t> </a:t>
                      </a:r>
                      <a:endParaRPr lang="en-US" sz="1400" dirty="0" smtClean="0">
                        <a:latin typeface="Arial" pitchFamily="34" charset="0"/>
                        <a:cs typeface="Arial" pitchFamily="34" charset="0"/>
                      </a:endParaRPr>
                    </a:p>
                    <a:p>
                      <a:r>
                        <a:rPr lang="el-GR" sz="1400" dirty="0" smtClean="0">
                          <a:latin typeface="Arial" pitchFamily="34" charset="0"/>
                          <a:cs typeface="Arial" pitchFamily="34" charset="0"/>
                        </a:rPr>
                        <a:t>ΙΦΝΕ </a:t>
                      </a:r>
                    </a:p>
                    <a:p>
                      <a:r>
                        <a:rPr lang="el-GR" sz="1400" dirty="0" smtClean="0">
                          <a:latin typeface="Arial" pitchFamily="34" charset="0"/>
                          <a:cs typeface="Arial" pitchFamily="34" charset="0"/>
                        </a:rPr>
                        <a:t>Ουραιμικό</a:t>
                      </a:r>
                      <a:r>
                        <a:rPr lang="el-GR" sz="1400" baseline="0" dirty="0" smtClean="0">
                          <a:latin typeface="Arial" pitchFamily="34" charset="0"/>
                          <a:cs typeface="Arial" pitchFamily="34" charset="0"/>
                        </a:rPr>
                        <a:t> αιμολυτικό σύνδρομο</a:t>
                      </a:r>
                      <a:endParaRPr lang="el-GR" sz="1400" dirty="0">
                        <a:latin typeface="Arial" pitchFamily="34" charset="0"/>
                        <a:cs typeface="Arial" pitchFamily="34" charset="0"/>
                      </a:endParaRPr>
                    </a:p>
                  </a:txBody>
                  <a:tcPr/>
                </a:tc>
                <a:extLst>
                  <a:ext uri="{0D108BD9-81ED-4DB2-BD59-A6C34878D82A}">
                    <a16:rowId xmlns="" xmlns:a16="http://schemas.microsoft.com/office/drawing/2014/main" val="42415174"/>
                  </a:ext>
                </a:extLst>
              </a:tr>
              <a:tr h="309834">
                <a:tc>
                  <a:txBody>
                    <a:bodyPr/>
                    <a:lstStyle/>
                    <a:p>
                      <a:r>
                        <a:rPr lang="el-GR" sz="1400" dirty="0" smtClean="0">
                          <a:latin typeface="Arial" pitchFamily="34" charset="0"/>
                          <a:cs typeface="Arial" pitchFamily="34" charset="0"/>
                        </a:rPr>
                        <a:t>Τραύμα</a:t>
                      </a:r>
                      <a:r>
                        <a:rPr lang="en-US" sz="1400" dirty="0" smtClean="0">
                          <a:latin typeface="Arial" pitchFamily="34" charset="0"/>
                          <a:cs typeface="Arial" pitchFamily="34" charset="0"/>
                        </a:rPr>
                        <a:t>(10-20%)</a:t>
                      </a:r>
                      <a:endParaRPr lang="el-GR" sz="1400" dirty="0">
                        <a:latin typeface="Arial" pitchFamily="34" charset="0"/>
                        <a:cs typeface="Arial" pitchFamily="34" charset="0"/>
                      </a:endParaRPr>
                    </a:p>
                  </a:txBody>
                  <a:tcPr/>
                </a:tc>
                <a:tc>
                  <a:txBody>
                    <a:bodyPr/>
                    <a:lstStyle/>
                    <a:p>
                      <a:endParaRPr lang="el-GR" sz="1400" dirty="0">
                        <a:latin typeface="Arial" pitchFamily="34" charset="0"/>
                        <a:cs typeface="Arial" pitchFamily="34" charset="0"/>
                      </a:endParaRPr>
                    </a:p>
                  </a:txBody>
                  <a:tcPr/>
                </a:tc>
                <a:extLst>
                  <a:ext uri="{0D108BD9-81ED-4DB2-BD59-A6C34878D82A}">
                    <a16:rowId xmlns="" xmlns:a16="http://schemas.microsoft.com/office/drawing/2014/main" val="3254832622"/>
                  </a:ext>
                </a:extLst>
              </a:tr>
              <a:tr h="914125">
                <a:tc>
                  <a:txBody>
                    <a:bodyPr/>
                    <a:lstStyle/>
                    <a:p>
                      <a:r>
                        <a:rPr lang="el-GR" sz="1400" dirty="0" err="1" smtClean="0">
                          <a:latin typeface="Arial" pitchFamily="34" charset="0"/>
                          <a:cs typeface="Arial" pitchFamily="34" charset="0"/>
                        </a:rPr>
                        <a:t>Ιογένης</a:t>
                      </a:r>
                      <a:r>
                        <a:rPr lang="el-GR" sz="1400" baseline="0" dirty="0" smtClean="0">
                          <a:latin typeface="Arial" pitchFamily="34" charset="0"/>
                          <a:cs typeface="Arial" pitchFamily="34" charset="0"/>
                        </a:rPr>
                        <a:t> λοίμωξη</a:t>
                      </a:r>
                      <a:r>
                        <a:rPr lang="en-US" sz="1400" dirty="0" smtClean="0">
                          <a:latin typeface="Arial" pitchFamily="34" charset="0"/>
                          <a:cs typeface="Arial" pitchFamily="34" charset="0"/>
                        </a:rPr>
                        <a:t>(8-10%)</a:t>
                      </a:r>
                      <a:endParaRPr lang="el-GR"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COXSACKIE</a:t>
                      </a:r>
                      <a:r>
                        <a:rPr lang="en-US" sz="1400" baseline="0" dirty="0" smtClean="0">
                          <a:latin typeface="Arial" pitchFamily="34" charset="0"/>
                          <a:cs typeface="Arial" pitchFamily="34" charset="0"/>
                        </a:rPr>
                        <a:t> </a:t>
                      </a:r>
                      <a:endParaRPr lang="el-GR"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HIV</a:t>
                      </a:r>
                      <a:endParaRPr lang="el-GR" sz="1400" baseline="0" dirty="0" smtClean="0">
                        <a:latin typeface="Arial" pitchFamily="34" charset="0"/>
                        <a:cs typeface="Arial" pitchFamily="34" charset="0"/>
                      </a:endParaRPr>
                    </a:p>
                    <a:p>
                      <a:r>
                        <a:rPr lang="el-GR" sz="1400" baseline="0" dirty="0" err="1" smtClean="0">
                          <a:latin typeface="Arial" pitchFamily="34" charset="0"/>
                          <a:cs typeface="Arial" pitchFamily="34" charset="0"/>
                        </a:rPr>
                        <a:t>Ανεμευλογιά</a:t>
                      </a:r>
                      <a:endParaRPr lang="el-GR" sz="1400" baseline="0" dirty="0" smtClean="0">
                        <a:latin typeface="Arial" pitchFamily="34" charset="0"/>
                        <a:cs typeface="Arial" pitchFamily="34" charset="0"/>
                      </a:endParaRPr>
                    </a:p>
                    <a:p>
                      <a:r>
                        <a:rPr lang="el-GR" sz="1400" baseline="0" dirty="0" smtClean="0">
                          <a:latin typeface="Arial" pitchFamily="34" charset="0"/>
                          <a:cs typeface="Arial" pitchFamily="34" charset="0"/>
                        </a:rPr>
                        <a:t>Ηπατίτιδα </a:t>
                      </a:r>
                      <a:r>
                        <a:rPr lang="en-US" sz="1400" baseline="0" dirty="0" smtClean="0">
                          <a:latin typeface="Arial" pitchFamily="34" charset="0"/>
                          <a:cs typeface="Arial" pitchFamily="34" charset="0"/>
                        </a:rPr>
                        <a:t> A,</a:t>
                      </a:r>
                      <a:r>
                        <a:rPr lang="el-GR" sz="1400" baseline="0" dirty="0" smtClean="0">
                          <a:latin typeface="Arial" pitchFamily="34" charset="0"/>
                          <a:cs typeface="Arial" pitchFamily="34" charset="0"/>
                        </a:rPr>
                        <a:t> </a:t>
                      </a:r>
                      <a:r>
                        <a:rPr lang="en-US" sz="1400" baseline="0" dirty="0" smtClean="0">
                          <a:latin typeface="Arial" pitchFamily="34" charset="0"/>
                          <a:cs typeface="Arial" pitchFamily="34" charset="0"/>
                        </a:rPr>
                        <a:t>B</a:t>
                      </a:r>
                      <a:endParaRPr lang="el-GR" sz="1400" dirty="0">
                        <a:latin typeface="Arial" pitchFamily="34" charset="0"/>
                        <a:cs typeface="Arial" pitchFamily="34" charset="0"/>
                      </a:endParaRPr>
                    </a:p>
                  </a:txBody>
                  <a:tcPr/>
                </a:tc>
                <a:extLst>
                  <a:ext uri="{0D108BD9-81ED-4DB2-BD59-A6C34878D82A}">
                    <a16:rowId xmlns="" xmlns:a16="http://schemas.microsoft.com/office/drawing/2014/main" val="2447173404"/>
                  </a:ext>
                </a:extLst>
              </a:tr>
              <a:tr h="707710">
                <a:tc>
                  <a:txBody>
                    <a:bodyPr/>
                    <a:lstStyle/>
                    <a:p>
                      <a:r>
                        <a:rPr lang="el-GR" sz="1400" dirty="0" smtClean="0">
                          <a:latin typeface="Arial" pitchFamily="34" charset="0"/>
                          <a:cs typeface="Arial" pitchFamily="34" charset="0"/>
                        </a:rPr>
                        <a:t>Μικροβιακή</a:t>
                      </a:r>
                      <a:r>
                        <a:rPr lang="el-GR" sz="1400" baseline="0" dirty="0" smtClean="0">
                          <a:latin typeface="Arial" pitchFamily="34" charset="0"/>
                          <a:cs typeface="Arial" pitchFamily="34" charset="0"/>
                        </a:rPr>
                        <a:t> λοίμωξη</a:t>
                      </a:r>
                      <a:r>
                        <a:rPr lang="en-US" sz="1400" dirty="0" smtClean="0">
                          <a:latin typeface="Arial" pitchFamily="34" charset="0"/>
                          <a:cs typeface="Arial" pitchFamily="34" charset="0"/>
                        </a:rPr>
                        <a:t>(5-10%)</a:t>
                      </a:r>
                      <a:endParaRPr lang="el-GR" sz="1400" dirty="0">
                        <a:latin typeface="Arial" pitchFamily="34" charset="0"/>
                        <a:cs typeface="Arial" pitchFamily="34" charset="0"/>
                      </a:endParaRPr>
                    </a:p>
                  </a:txBody>
                  <a:tcPr/>
                </a:tc>
                <a:tc>
                  <a:txBody>
                    <a:bodyPr/>
                    <a:lstStyle/>
                    <a:p>
                      <a:r>
                        <a:rPr lang="el-GR" sz="1400" dirty="0" err="1" smtClean="0">
                          <a:latin typeface="Arial" pitchFamily="34" charset="0"/>
                          <a:cs typeface="Arial" pitchFamily="34" charset="0"/>
                        </a:rPr>
                        <a:t>Λεπτοσπείρωση</a:t>
                      </a:r>
                      <a:endParaRPr lang="el-GR" sz="1400" dirty="0" smtClean="0">
                        <a:latin typeface="Arial" pitchFamily="34" charset="0"/>
                        <a:cs typeface="Arial" pitchFamily="34" charset="0"/>
                      </a:endParaRPr>
                    </a:p>
                    <a:p>
                      <a:r>
                        <a:rPr lang="el-GR" sz="1400" baseline="0" dirty="0" smtClean="0">
                          <a:latin typeface="Arial" pitchFamily="34" charset="0"/>
                          <a:cs typeface="Arial" pitchFamily="34" charset="0"/>
                        </a:rPr>
                        <a:t>Σαλμονέλα</a:t>
                      </a:r>
                    </a:p>
                    <a:p>
                      <a:r>
                        <a:rPr lang="en-US" sz="1400" baseline="0" dirty="0" smtClean="0">
                          <a:latin typeface="Arial" pitchFamily="34" charset="0"/>
                          <a:cs typeface="Arial" pitchFamily="34" charset="0"/>
                        </a:rPr>
                        <a:t>Gram(-)</a:t>
                      </a:r>
                      <a:endParaRPr lang="el-GR" sz="1400" dirty="0">
                        <a:latin typeface="Arial" pitchFamily="34" charset="0"/>
                        <a:cs typeface="Arial" pitchFamily="34" charset="0"/>
                      </a:endParaRPr>
                    </a:p>
                  </a:txBody>
                  <a:tcPr/>
                </a:tc>
                <a:extLst>
                  <a:ext uri="{0D108BD9-81ED-4DB2-BD59-A6C34878D82A}">
                    <a16:rowId xmlns="" xmlns:a16="http://schemas.microsoft.com/office/drawing/2014/main" val="3264813150"/>
                  </a:ext>
                </a:extLst>
              </a:tr>
              <a:tr h="707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latin typeface="Arial" pitchFamily="34" charset="0"/>
                          <a:cs typeface="Arial" pitchFamily="34" charset="0"/>
                        </a:rPr>
                        <a:t>Μεταβολικά νοσήματα</a:t>
                      </a:r>
                      <a:r>
                        <a:rPr lang="en-US" sz="1400" dirty="0" smtClean="0">
                          <a:latin typeface="Arial" pitchFamily="34" charset="0"/>
                          <a:cs typeface="Arial" pitchFamily="34" charset="0"/>
                        </a:rPr>
                        <a:t>(5-10%)</a:t>
                      </a:r>
                      <a:endParaRPr lang="el-GR" sz="1400" dirty="0" smtClean="0">
                        <a:latin typeface="Arial" pitchFamily="34" charset="0"/>
                        <a:cs typeface="Arial" pitchFamily="34" charset="0"/>
                      </a:endParaRPr>
                    </a:p>
                    <a:p>
                      <a:endParaRPr lang="el-GR" sz="1400" dirty="0">
                        <a:latin typeface="Arial" pitchFamily="34" charset="0"/>
                        <a:cs typeface="Arial" pitchFamily="34" charset="0"/>
                      </a:endParaRPr>
                    </a:p>
                  </a:txBody>
                  <a:tcPr/>
                </a:tc>
                <a:tc>
                  <a:txBody>
                    <a:bodyPr/>
                    <a:lstStyle/>
                    <a:p>
                      <a:r>
                        <a:rPr lang="el-GR" sz="1400" dirty="0" smtClean="0">
                          <a:latin typeface="Arial" pitchFamily="34" charset="0"/>
                          <a:cs typeface="Arial" pitchFamily="34" charset="0"/>
                        </a:rPr>
                        <a:t>Διαβητική </a:t>
                      </a:r>
                      <a:r>
                        <a:rPr lang="el-GR" sz="1400" dirty="0" err="1" smtClean="0">
                          <a:latin typeface="Arial" pitchFamily="34" charset="0"/>
                          <a:cs typeface="Arial" pitchFamily="34" charset="0"/>
                        </a:rPr>
                        <a:t>κετοξέωση</a:t>
                      </a:r>
                      <a:endParaRPr lang="el-GR" sz="1400" dirty="0" smtClean="0">
                        <a:latin typeface="Arial" pitchFamily="34" charset="0"/>
                        <a:cs typeface="Arial" pitchFamily="34" charset="0"/>
                      </a:endParaRPr>
                    </a:p>
                    <a:p>
                      <a:r>
                        <a:rPr lang="el-GR" sz="1400" dirty="0" err="1" smtClean="0">
                          <a:latin typeface="Arial" pitchFamily="34" charset="0"/>
                          <a:cs typeface="Arial" pitchFamily="34" charset="0"/>
                        </a:rPr>
                        <a:t>Υπερτριγλυκεριδαιμία</a:t>
                      </a:r>
                      <a:endParaRPr lang="el-GR" sz="1400" dirty="0" smtClean="0">
                        <a:latin typeface="Arial" pitchFamily="34" charset="0"/>
                        <a:cs typeface="Arial" pitchFamily="34" charset="0"/>
                      </a:endParaRPr>
                    </a:p>
                    <a:p>
                      <a:r>
                        <a:rPr lang="el-GR" sz="1400" dirty="0" err="1" smtClean="0">
                          <a:latin typeface="Arial" pitchFamily="34" charset="0"/>
                          <a:cs typeface="Arial" pitchFamily="34" charset="0"/>
                        </a:rPr>
                        <a:t>Υπερασβεστιαιμία</a:t>
                      </a:r>
                      <a:endParaRPr lang="el-GR" sz="1400" dirty="0">
                        <a:latin typeface="Arial" pitchFamily="34" charset="0"/>
                        <a:cs typeface="Arial" pitchFamily="34" charset="0"/>
                      </a:endParaRPr>
                    </a:p>
                  </a:txBody>
                  <a:tcPr/>
                </a:tc>
                <a:extLst>
                  <a:ext uri="{0D108BD9-81ED-4DB2-BD59-A6C34878D82A}">
                    <a16:rowId xmlns="" xmlns:a16="http://schemas.microsoft.com/office/drawing/2014/main" val="2361333831"/>
                  </a:ext>
                </a:extLst>
              </a:tr>
              <a:tr h="309834">
                <a:tc>
                  <a:txBody>
                    <a:bodyPr/>
                    <a:lstStyle/>
                    <a:p>
                      <a:r>
                        <a:rPr lang="el-GR" sz="1400" dirty="0" smtClean="0">
                          <a:latin typeface="Arial" pitchFamily="34" charset="0"/>
                          <a:cs typeface="Arial" pitchFamily="34" charset="0"/>
                        </a:rPr>
                        <a:t>Ιδιοπαθής</a:t>
                      </a:r>
                      <a:r>
                        <a:rPr lang="en-US" sz="1400" dirty="0" smtClean="0">
                          <a:latin typeface="Arial" pitchFamily="34" charset="0"/>
                          <a:cs typeface="Arial" pitchFamily="34" charset="0"/>
                        </a:rPr>
                        <a:t>(15-30%)</a:t>
                      </a:r>
                      <a:endParaRPr lang="el-GR" sz="1400" dirty="0">
                        <a:latin typeface="Arial" pitchFamily="34" charset="0"/>
                        <a:cs typeface="Arial" pitchFamily="34" charset="0"/>
                      </a:endParaRPr>
                    </a:p>
                  </a:txBody>
                  <a:tcPr/>
                </a:tc>
                <a:tc>
                  <a:txBody>
                    <a:bodyPr/>
                    <a:lstStyle/>
                    <a:p>
                      <a:endParaRPr lang="el-GR" sz="1400" dirty="0">
                        <a:latin typeface="Arial" pitchFamily="34" charset="0"/>
                        <a:cs typeface="Arial" pitchFamily="34" charset="0"/>
                      </a:endParaRPr>
                    </a:p>
                  </a:txBody>
                  <a:tcPr/>
                </a:tc>
                <a:extLst>
                  <a:ext uri="{0D108BD9-81ED-4DB2-BD59-A6C34878D82A}">
                    <a16:rowId xmlns="" xmlns:a16="http://schemas.microsoft.com/office/drawing/2014/main" val="799470139"/>
                  </a:ext>
                </a:extLst>
              </a:tr>
              <a:tr h="301092">
                <a:tc>
                  <a:txBody>
                    <a:bodyPr/>
                    <a:lstStyle/>
                    <a:p>
                      <a:r>
                        <a:rPr lang="el-GR" sz="1400" dirty="0" smtClean="0">
                          <a:latin typeface="Arial" pitchFamily="34" charset="0"/>
                          <a:cs typeface="Arial" pitchFamily="34" charset="0"/>
                        </a:rPr>
                        <a:t>Ε</a:t>
                      </a:r>
                      <a:r>
                        <a:rPr lang="en-US" sz="1400" dirty="0" smtClean="0">
                          <a:latin typeface="Arial" pitchFamily="34" charset="0"/>
                          <a:cs typeface="Arial" pitchFamily="34" charset="0"/>
                        </a:rPr>
                        <a:t>RCP, </a:t>
                      </a:r>
                      <a:r>
                        <a:rPr lang="el-GR" sz="1400" dirty="0" smtClean="0">
                          <a:latin typeface="Arial" pitchFamily="34" charset="0"/>
                          <a:cs typeface="Arial" pitchFamily="34" charset="0"/>
                        </a:rPr>
                        <a:t>γενετικοί</a:t>
                      </a:r>
                      <a:r>
                        <a:rPr lang="el-GR" sz="1400" baseline="0" dirty="0" smtClean="0">
                          <a:latin typeface="Arial" pitchFamily="34" charset="0"/>
                          <a:cs typeface="Arial" pitchFamily="34" charset="0"/>
                        </a:rPr>
                        <a:t> παράγοντες, αλκοόλ</a:t>
                      </a:r>
                      <a:r>
                        <a:rPr lang="el-GR" sz="1400" dirty="0" smtClean="0">
                          <a:latin typeface="Arial" pitchFamily="34" charset="0"/>
                          <a:cs typeface="Arial" pitchFamily="34" charset="0"/>
                        </a:rPr>
                        <a:t> &lt;10%</a:t>
                      </a:r>
                      <a:endParaRPr lang="el-GR" sz="1400" dirty="0">
                        <a:latin typeface="Arial" pitchFamily="34" charset="0"/>
                        <a:cs typeface="Arial" pitchFamily="34" charset="0"/>
                      </a:endParaRPr>
                    </a:p>
                  </a:txBody>
                  <a:tcPr/>
                </a:tc>
                <a:tc>
                  <a:txBody>
                    <a:bodyPr/>
                    <a:lstStyle/>
                    <a:p>
                      <a:endParaRPr lang="el-GR" sz="1400" dirty="0">
                        <a:latin typeface="Arial" pitchFamily="34" charset="0"/>
                        <a:cs typeface="Arial" pitchFamily="34" charset="0"/>
                      </a:endParaRPr>
                    </a:p>
                  </a:txBody>
                  <a:tcPr/>
                </a:tc>
                <a:extLst>
                  <a:ext uri="{0D108BD9-81ED-4DB2-BD59-A6C34878D82A}">
                    <a16:rowId xmlns="" xmlns:a16="http://schemas.microsoft.com/office/drawing/2014/main" val="2479591176"/>
                  </a:ext>
                </a:extLst>
              </a:tr>
            </a:tbl>
          </a:graphicData>
        </a:graphic>
      </p:graphicFrame>
      <p:sp>
        <p:nvSpPr>
          <p:cNvPr id="4" name="3 - Τίτλος"/>
          <p:cNvSpPr>
            <a:spLocks noGrp="1"/>
          </p:cNvSpPr>
          <p:nvPr>
            <p:ph type="title"/>
          </p:nvPr>
        </p:nvSpPr>
        <p:spPr>
          <a:xfrm>
            <a:off x="623248" y="2819490"/>
            <a:ext cx="11074400" cy="1143000"/>
          </a:xfrm>
        </p:spPr>
        <p:txBody>
          <a:bodyPr>
            <a:noAutofit/>
          </a:bodyPr>
          <a:lstStyle/>
          <a:p>
            <a:pPr algn="ctr"/>
            <a:r>
              <a:rPr lang="el-GR" sz="4000" dirty="0" smtClean="0"/>
              <a:t>9-35% των παιδιών με οξεία παγκρεατίτιδα θα εμφανίσουν οξεία υποτροπιάζουσα παγκρεατίτιδα</a:t>
            </a:r>
            <a:endParaRPr lang="el-G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1003</TotalTime>
  <Words>2034</Words>
  <Application>Microsoft Office PowerPoint</Application>
  <PresentationFormat>Προσαρμογή</PresentationFormat>
  <Paragraphs>361</Paragraphs>
  <Slides>33</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Ροή</vt:lpstr>
      <vt:lpstr>ΟΞΕΙΑ ΥΠΟΤΡΟΠΙΑΖΟΥΣΑ ΠΑΓΚΡΕΑΤΙΤΙΔΑ</vt:lpstr>
      <vt:lpstr>Περιεχόμενα</vt:lpstr>
      <vt:lpstr>Ανατομία</vt:lpstr>
      <vt:lpstr>Φυσιολογία</vt:lpstr>
      <vt:lpstr>Φυσιολογία (2)</vt:lpstr>
      <vt:lpstr>Ορισμός</vt:lpstr>
      <vt:lpstr>Διαφάνεια 7</vt:lpstr>
      <vt:lpstr>Ταξινόμηση</vt:lpstr>
      <vt:lpstr>9-35% των παιδιών με οξεία παγκρεατίτιδα θα εμφανίσουν οξεία υποτροπιάζουσα παγκρεατίτιδα</vt:lpstr>
      <vt:lpstr>Διαφάνεια 10</vt:lpstr>
      <vt:lpstr>PRSS1-Παγκρεατίτιδα</vt:lpstr>
      <vt:lpstr>           Κυστική ίνωση και παγκρεατίτιδα</vt:lpstr>
      <vt:lpstr>Διαφάνεια 13</vt:lpstr>
      <vt:lpstr>Σχετικά με SPINK1-Παγκρεατίτιδα</vt:lpstr>
      <vt:lpstr>Αποδεικνύεται η συνέργεια της ανατομικής ανωμαλίας (δισχιδές πάγκρεας) και της γονιδιακής μετάλλαξης στην ανάπτυξη οξείας υποτροπιάζουσας και χρόνιας παγκρεατίτιδας *εξαίρεση αποτελεί ο PRSS1</vt:lpstr>
      <vt:lpstr>Κλινική εικόνα</vt:lpstr>
      <vt:lpstr>Κλινικά Σημεία</vt:lpstr>
      <vt:lpstr>Εργαστηριακά Ευρήματα</vt:lpstr>
      <vt:lpstr> Αμυλάση ορού</vt:lpstr>
      <vt:lpstr>Αίτια Υπεραμυλασαιμίας</vt:lpstr>
      <vt:lpstr>Αμυλάση ούρων</vt:lpstr>
      <vt:lpstr>Λιπάση ορού</vt:lpstr>
      <vt:lpstr>Μη ειδικά εργαστηριακά ευρήματα</vt:lpstr>
      <vt:lpstr>Απεικονιστικός Έλεγχος</vt:lpstr>
      <vt:lpstr>Θεραπεία Οξέoς Επεισοδίου</vt:lpstr>
      <vt:lpstr>Διαγνωστικός και θεραπευτικός αλγόριθμος με βάση τα κριτήρια INSPPIRE</vt:lpstr>
      <vt:lpstr>Θεραπεία οξείας υποτροπιάζουσας παγκρεατίτιδας</vt:lpstr>
      <vt:lpstr>Διαφάνεια 28</vt:lpstr>
      <vt:lpstr>Επιπλοκές</vt:lpstr>
      <vt:lpstr>Συμπεράσματα</vt:lpstr>
      <vt:lpstr>Βιβλιογραφία</vt:lpstr>
      <vt:lpstr>Διαφάνεια 32</vt:lpstr>
      <vt:lpstr>Σας ευχαριστούμε!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dells</dc:creator>
  <cp:lastModifiedBy>olia</cp:lastModifiedBy>
  <cp:revision>139</cp:revision>
  <dcterms:created xsi:type="dcterms:W3CDTF">2018-09-25T05:55:34Z</dcterms:created>
  <dcterms:modified xsi:type="dcterms:W3CDTF">2018-09-29T16:43:18Z</dcterms:modified>
</cp:coreProperties>
</file>