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9" r:id="rId21"/>
    <p:sldId id="280" r:id="rId22"/>
    <p:sldId id="282" r:id="rId23"/>
    <p:sldId id="283" r:id="rId24"/>
    <p:sldId id="317" r:id="rId25"/>
    <p:sldId id="284" r:id="rId26"/>
    <p:sldId id="287" r:id="rId27"/>
    <p:sldId id="318" r:id="rId28"/>
    <p:sldId id="288" r:id="rId29"/>
    <p:sldId id="312" r:id="rId30"/>
    <p:sldId id="290" r:id="rId31"/>
    <p:sldId id="291" r:id="rId32"/>
    <p:sldId id="292" r:id="rId33"/>
    <p:sldId id="293" r:id="rId34"/>
    <p:sldId id="294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8FC"/>
    <a:srgbClr val="F6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15" autoAdjust="0"/>
    <p:restoredTop sz="81508" autoAdjust="0"/>
  </p:normalViewPr>
  <p:slideViewPr>
    <p:cSldViewPr>
      <p:cViewPr varScale="1">
        <p:scale>
          <a:sx n="61" d="100"/>
          <a:sy n="61" d="100"/>
        </p:scale>
        <p:origin x="19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5448E-78C9-4EBB-80EA-0C3A83CC7E44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EB906-B11E-4CC5-8F9A-C1020F29C03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259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cdc.ca/NR/rdonlyres/A17B3DC6-5249-4ADB-8698-104A537FAC0F/0/HPVprofessionalQA_final__Aug1_ec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cdc.ca/NR/rdonlyres/A17B3DC6-5249-4ADB-8698-104A537FAC0F/0/HPVprofessionalQA_final__Aug1_ec.pdf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l-GR" b="1" smtClean="0"/>
              <a:t> </a:t>
            </a:r>
            <a:r>
              <a:rPr lang="el-GR" altLang="el-GR" smtClean="0"/>
              <a:t>. </a:t>
            </a:r>
          </a:p>
        </p:txBody>
      </p:sp>
      <p:sp>
        <p:nvSpPr>
          <p:cNvPr id="4100" name="3 - Θέση αριθμού διαφάνειας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36DB16F-27E2-4196-AEC9-8DE348045CF8}" type="slidenum">
              <a:rPr lang="el-GR" altLang="el-GR" sz="1200">
                <a:latin typeface="Calibri" panose="020F0502020204030204" pitchFamily="34" charset="0"/>
              </a:rPr>
              <a:pPr algn="r" eaLnBrk="1" hangingPunct="1"/>
              <a:t>1</a:t>
            </a:fld>
            <a:endParaRPr lang="el-GR" altLang="el-GR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0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Θέση σημειώσεων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l-GR" altLang="el-GR" sz="800" dirty="0" smtClean="0"/>
              <a:t> </a:t>
            </a:r>
            <a:endParaRPr lang="en-GB" altLang="el-GR" sz="600" dirty="0" smtClean="0"/>
          </a:p>
        </p:txBody>
      </p:sp>
      <p:sp>
        <p:nvSpPr>
          <p:cNvPr id="256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4A796D-78C3-45EB-9009-C0FE762A3C1B}" type="slidenum">
              <a:rPr lang="el-GR" altLang="el-GR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10</a:t>
            </a:fld>
            <a:endParaRPr lang="el-GR" altLang="el-GR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00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71450" indent="-1714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900" b="1" dirty="0" smtClean="0">
                <a:solidFill>
                  <a:srgbClr val="C00000"/>
                </a:solidFill>
              </a:rPr>
              <a:t> </a:t>
            </a:r>
            <a:endParaRPr lang="el-GR" altLang="el-GR" sz="900" dirty="0" smtClean="0"/>
          </a:p>
        </p:txBody>
      </p:sp>
    </p:spTree>
    <p:extLst>
      <p:ext uri="{BB962C8B-B14F-4D97-AF65-F5344CB8AC3E}">
        <p14:creationId xmlns:p14="http://schemas.microsoft.com/office/powerpoint/2010/main" val="1812019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sz="800" dirty="0" smtClean="0"/>
              <a:t> </a:t>
            </a:r>
            <a:endParaRPr lang="el-GR" altLang="el-GR" sz="800" dirty="0" smtClean="0"/>
          </a:p>
        </p:txBody>
      </p:sp>
    </p:spTree>
    <p:extLst>
      <p:ext uri="{BB962C8B-B14F-4D97-AF65-F5344CB8AC3E}">
        <p14:creationId xmlns:p14="http://schemas.microsoft.com/office/powerpoint/2010/main" val="2372309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tabLst>
                <a:tab pos="301625" algn="l"/>
              </a:tabLst>
            </a:pPr>
            <a:r>
              <a:rPr lang="el-GR" altLang="el-GR" dirty="0" smtClean="0"/>
              <a:t> </a:t>
            </a:r>
            <a:endParaRPr lang="el-GR" altLang="el-GR" dirty="0" smtClean="0"/>
          </a:p>
        </p:txBody>
      </p:sp>
      <p:sp>
        <p:nvSpPr>
          <p:cNvPr id="3379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184A9F-AACF-4D02-AA6A-F51CF2B5BC85}" type="slidenum">
              <a:rPr lang="el-GR" altLang="el-GR" smtClean="0">
                <a:latin typeface="Calibri" panose="020F0502020204030204" pitchFamily="34" charset="0"/>
              </a:rPr>
              <a:pPr/>
              <a:t>13</a:t>
            </a:fld>
            <a:endParaRPr lang="el-GR" altLang="el-G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1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dirty="0" smtClean="0"/>
              <a:t> </a:t>
            </a:r>
            <a:endParaRPr lang="el-GR" dirty="0"/>
          </a:p>
        </p:txBody>
      </p:sp>
      <p:sp>
        <p:nvSpPr>
          <p:cNvPr id="3584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F54389-29FE-400C-ADE7-6A1F0DB8B96B}" type="slidenum">
              <a:rPr lang="el-GR" altLang="el-GR" smtClean="0">
                <a:latin typeface="Calibri" panose="020F0502020204030204" pitchFamily="34" charset="0"/>
              </a:rPr>
              <a:pPr/>
              <a:t>14</a:t>
            </a:fld>
            <a:endParaRPr lang="el-GR" altLang="el-G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74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F5EB5A9-1FAC-4971-AD71-5A156D9EDA13}" type="slidenum">
              <a:rPr lang="en-US" altLang="el-GR" sz="12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pPr algn="r" eaLnBrk="1" hangingPunct="1"/>
              <a:t>15</a:t>
            </a:fld>
            <a:endParaRPr lang="en-US" altLang="el-GR" sz="12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1860" name="TextBox 10"/>
          <p:cNvSpPr txBox="1">
            <a:spLocks noChangeArrowheads="1"/>
          </p:cNvSpPr>
          <p:nvPr/>
        </p:nvSpPr>
        <p:spPr bwMode="auto">
          <a:xfrm>
            <a:off x="685800" y="4267200"/>
            <a:ext cx="56388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1100">
                <a:solidFill>
                  <a:srgbClr val="522D24"/>
                </a:solidFill>
                <a:latin typeface="Century Gothic" panose="020B0502020202020204" pitchFamily="34" charset="0"/>
              </a:rPr>
              <a:t>National Advisory Committee on Immunization. Update on human papillomavirus (HPV) vaccines. </a:t>
            </a:r>
            <a:r>
              <a:rPr lang="en-US" altLang="en-US" sz="1100" i="1">
                <a:solidFill>
                  <a:srgbClr val="522D24"/>
                </a:solidFill>
                <a:latin typeface="Century Gothic" panose="020B0502020202020204" pitchFamily="34" charset="0"/>
              </a:rPr>
              <a:t>Can Commun Dis Rep. </a:t>
            </a:r>
            <a:r>
              <a:rPr lang="en-US" altLang="en-US" sz="1100">
                <a:solidFill>
                  <a:srgbClr val="522D24"/>
                </a:solidFill>
                <a:latin typeface="Century Gothic" panose="020B0502020202020204" pitchFamily="34" charset="0"/>
              </a:rPr>
              <a:t>2012;38:ACS‐1 ISSN 1481‐8531. </a:t>
            </a:r>
          </a:p>
          <a:p>
            <a:pPr eaLnBrk="1" hangingPunct="1">
              <a:buFontTx/>
              <a:buAutoNum type="arabicPeriod"/>
            </a:pPr>
            <a:r>
              <a:rPr lang="en-US" altLang="en-US" sz="1100">
                <a:solidFill>
                  <a:srgbClr val="522D24"/>
                </a:solidFill>
                <a:latin typeface="Century Gothic" panose="020B0502020202020204" pitchFamily="34" charset="0"/>
              </a:rPr>
              <a:t>British Columbia Centre for Disease Control. Human Papillomavirus (HPV) Vaccine Extended Schedule: Health Care Professional Questions and Answers. </a:t>
            </a:r>
            <a:r>
              <a:rPr lang="en-US" altLang="en-US" sz="1100">
                <a:solidFill>
                  <a:srgbClr val="522D24"/>
                </a:solidFill>
                <a:latin typeface="Century Gothic" panose="020B0502020202020204" pitchFamily="34" charset="0"/>
                <a:hlinkClick r:id="rId3"/>
              </a:rPr>
              <a:t>http://www.bccdc.ca/NR/rdonlyres/A17B3DC6-5249-4ADB-8698-104A537FAC0F/0/HPVprofessionalQA_final__Aug1_ec.pdf</a:t>
            </a:r>
            <a:r>
              <a:rPr lang="en-US" altLang="en-US" sz="1100">
                <a:solidFill>
                  <a:srgbClr val="522D24"/>
                </a:solidFill>
                <a:latin typeface="Century Gothic" panose="020B0502020202020204" pitchFamily="34" charset="0"/>
              </a:rPr>
              <a:t>. Accessed August 13, 2013. </a:t>
            </a:r>
          </a:p>
          <a:p>
            <a:pPr eaLnBrk="1" hangingPunct="1">
              <a:buFontTx/>
              <a:buAutoNum type="arabicPeriod"/>
            </a:pPr>
            <a:r>
              <a:rPr lang="en-US" altLang="en-US" sz="1100">
                <a:solidFill>
                  <a:srgbClr val="522D24"/>
                </a:solidFill>
                <a:latin typeface="Century Gothic" panose="020B0502020202020204" pitchFamily="34" charset="0"/>
              </a:rPr>
              <a:t>Hernandez‐Avila M, et al. IPC, Berlin, 17‐22 September 2011 (Abstract O‐04.04). </a:t>
            </a:r>
          </a:p>
          <a:p>
            <a:pPr eaLnBrk="1" hangingPunct="1">
              <a:buFontTx/>
              <a:buAutoNum type="arabicPeriod"/>
            </a:pPr>
            <a:r>
              <a:rPr lang="en-US" altLang="en-US" sz="1100">
                <a:solidFill>
                  <a:srgbClr val="522D24"/>
                </a:solidFill>
                <a:latin typeface="Century Gothic" panose="020B0502020202020204" pitchFamily="34" charset="0"/>
              </a:rPr>
              <a:t>INFOVAC. Vaccination against HPV: change from a three‐dose schedule to a two‐dose schedule for adolescents under 15 years of age. Bulletin 6 February 2012. www.infovac.ch. </a:t>
            </a:r>
          </a:p>
          <a:p>
            <a:pPr eaLnBrk="1" hangingPunct="1">
              <a:buFontTx/>
              <a:buAutoNum type="arabicPeriod"/>
            </a:pPr>
            <a:r>
              <a:rPr lang="es-ES" altLang="en-US" sz="1100">
                <a:solidFill>
                  <a:srgbClr val="522D24"/>
                </a:solidFill>
                <a:latin typeface="Century Gothic" panose="020B0502020202020204" pitchFamily="34" charset="0"/>
              </a:rPr>
              <a:t>Justificación de Vacunación contra el Virus del Papiloma Humano (VPH)</a:t>
            </a:r>
          </a:p>
          <a:p>
            <a:pPr eaLnBrk="1" hangingPunct="1"/>
            <a:r>
              <a:rPr lang="es-ES" altLang="en-US" sz="1100">
                <a:solidFill>
                  <a:srgbClr val="522D24"/>
                </a:solidFill>
                <a:latin typeface="Century Gothic" panose="020B0502020202020204" pitchFamily="34" charset="0"/>
              </a:rPr>
              <a:t>	Colombia 2013. Ministerio de Salud y Protección Social website</a:t>
            </a:r>
            <a:r>
              <a:rPr lang="en-US" altLang="en-US" sz="1100">
                <a:solidFill>
                  <a:srgbClr val="522D24"/>
                </a:solidFill>
                <a:latin typeface="Century Gothic" panose="020B0502020202020204" pitchFamily="34" charset="0"/>
              </a:rPr>
              <a:t>. http://www.agustinianosalitre.edu.co/Archivos Cargados/2013/JustificaciondeVacunacioncontraelVirusdelPapilomaHumanoVPH.pdf. Accessed June 19, 2013.</a:t>
            </a:r>
          </a:p>
        </p:txBody>
      </p:sp>
      <p:sp>
        <p:nvSpPr>
          <p:cNvPr id="121861" name="4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</a:pPr>
            <a:r>
              <a:rPr lang="el-GR" altLang="el-GR" sz="1000" b="1" dirty="0" smtClean="0">
                <a:latin typeface="GrHelvetica"/>
              </a:rPr>
              <a:t> </a:t>
            </a:r>
            <a:endParaRPr lang="el-GR" altLang="el-GR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2757443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Θέση σημειώσεων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lnSpc>
                <a:spcPct val="60000"/>
              </a:lnSpc>
              <a:buFontTx/>
              <a:buChar char="•"/>
            </a:pPr>
            <a:r>
              <a:rPr lang="el-GR" altLang="el-GR" sz="900" dirty="0" smtClean="0"/>
              <a:t> </a:t>
            </a:r>
            <a:endParaRPr lang="el-GR" altLang="el-GR" sz="800" dirty="0" smtClean="0"/>
          </a:p>
        </p:txBody>
      </p:sp>
      <p:sp>
        <p:nvSpPr>
          <p:cNvPr id="39940" name="Θέση αριθμού διαφάνειας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0A6E14A-8E66-426D-9736-5D54A8764FCA}" type="slidenum">
              <a:rPr lang="el-GR" altLang="el-GR" sz="1200">
                <a:latin typeface="Calibri" panose="020F0502020204030204" pitchFamily="34" charset="0"/>
              </a:rPr>
              <a:pPr algn="r" eaLnBrk="1" hangingPunct="1"/>
              <a:t>16</a:t>
            </a:fld>
            <a:endParaRPr lang="el-GR" altLang="el-GR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00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Θέση σημειώσεων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  <a:tabLst>
                <a:tab pos="301625" algn="l"/>
              </a:tabLst>
            </a:pPr>
            <a:r>
              <a:rPr lang="el-GR" altLang="el-GR" sz="700" b="1" dirty="0" smtClean="0">
                <a:solidFill>
                  <a:srgbClr val="376092"/>
                </a:solidFill>
              </a:rPr>
              <a:t> </a:t>
            </a:r>
            <a:r>
              <a:rPr lang="el-GR" altLang="el-GR" sz="800" dirty="0" smtClean="0"/>
              <a:t> </a:t>
            </a:r>
            <a:endParaRPr lang="el-GR" altLang="el-GR" sz="900" dirty="0" smtClean="0"/>
          </a:p>
        </p:txBody>
      </p:sp>
      <p:sp>
        <p:nvSpPr>
          <p:cNvPr id="44036" name="Θέση αριθμού διαφάνειας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7FD0260-CEFD-4856-B89D-0B511EF75878}" type="slidenum">
              <a:rPr lang="el-GR" altLang="el-GR" sz="1200">
                <a:latin typeface="Calibri" panose="020F0502020204030204" pitchFamily="34" charset="0"/>
              </a:rPr>
              <a:pPr algn="r" eaLnBrk="1" hangingPunct="1"/>
              <a:t>17</a:t>
            </a:fld>
            <a:endParaRPr lang="el-GR" altLang="el-GR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523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>
              <a:ea typeface="MS Mincho" charset="-128"/>
              <a:cs typeface="Calibri" panose="020F0502020204030204" pitchFamily="34" charset="0"/>
            </a:endParaRPr>
          </a:p>
        </p:txBody>
      </p:sp>
      <p:sp>
        <p:nvSpPr>
          <p:cNvPr id="491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04AAD4-7891-47C3-A16C-FF885AE7C124}" type="slidenum">
              <a:rPr lang="el-GR" altLang="el-GR" smtClean="0">
                <a:latin typeface="Calibri" panose="020F0502020204030204" pitchFamily="34" charset="0"/>
              </a:rPr>
              <a:pPr/>
              <a:t>19</a:t>
            </a:fld>
            <a:endParaRPr lang="el-GR" altLang="el-G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72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F72893-3AFA-4814-BEFB-6AEB7B7D7205}" type="slidenum">
              <a:rPr lang="en-US" altLang="el-GR" sz="12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pPr algn="r" eaLnBrk="1" hangingPunct="1"/>
              <a:t>20</a:t>
            </a:fld>
            <a:endParaRPr lang="en-US" altLang="el-GR" sz="12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0052" name="TextBox 10"/>
          <p:cNvSpPr txBox="1">
            <a:spLocks noChangeArrowheads="1"/>
          </p:cNvSpPr>
          <p:nvPr/>
        </p:nvSpPr>
        <p:spPr bwMode="auto">
          <a:xfrm>
            <a:off x="685800" y="4267200"/>
            <a:ext cx="56388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1100">
                <a:solidFill>
                  <a:srgbClr val="522D24"/>
                </a:solidFill>
                <a:latin typeface="Century Gothic" panose="020B0502020202020204" pitchFamily="34" charset="0"/>
              </a:rPr>
              <a:t>National Advisory Committee on Immunization. Update on human papillomavirus (HPV) vaccines. </a:t>
            </a:r>
            <a:r>
              <a:rPr lang="en-US" altLang="en-US" sz="1100" i="1">
                <a:solidFill>
                  <a:srgbClr val="522D24"/>
                </a:solidFill>
                <a:latin typeface="Century Gothic" panose="020B0502020202020204" pitchFamily="34" charset="0"/>
              </a:rPr>
              <a:t>Can Commun Dis Rep. </a:t>
            </a:r>
            <a:r>
              <a:rPr lang="en-US" altLang="en-US" sz="1100">
                <a:solidFill>
                  <a:srgbClr val="522D24"/>
                </a:solidFill>
                <a:latin typeface="Century Gothic" panose="020B0502020202020204" pitchFamily="34" charset="0"/>
              </a:rPr>
              <a:t>2012;38:ACS‐1 ISSN 1481‐8531. </a:t>
            </a:r>
          </a:p>
          <a:p>
            <a:pPr eaLnBrk="1" hangingPunct="1">
              <a:buFontTx/>
              <a:buAutoNum type="arabicPeriod"/>
            </a:pPr>
            <a:r>
              <a:rPr lang="en-US" altLang="en-US" sz="1100">
                <a:solidFill>
                  <a:srgbClr val="522D24"/>
                </a:solidFill>
                <a:latin typeface="Century Gothic" panose="020B0502020202020204" pitchFamily="34" charset="0"/>
              </a:rPr>
              <a:t>British Columbia Centre for Disease Control. Human Papillomavirus (HPV) Vaccine Extended Schedule: Health Care Professional Questions and Answers. </a:t>
            </a:r>
            <a:r>
              <a:rPr lang="en-US" altLang="en-US" sz="1100">
                <a:solidFill>
                  <a:srgbClr val="522D24"/>
                </a:solidFill>
                <a:latin typeface="Century Gothic" panose="020B0502020202020204" pitchFamily="34" charset="0"/>
                <a:hlinkClick r:id="rId3"/>
              </a:rPr>
              <a:t>http://www.bccdc.ca/NR/rdonlyres/A17B3DC6-5249-4ADB-8698-104A537FAC0F/0/HPVprofessionalQA_final__Aug1_ec.pdf</a:t>
            </a:r>
            <a:r>
              <a:rPr lang="en-US" altLang="en-US" sz="1100">
                <a:solidFill>
                  <a:srgbClr val="522D24"/>
                </a:solidFill>
                <a:latin typeface="Century Gothic" panose="020B0502020202020204" pitchFamily="34" charset="0"/>
              </a:rPr>
              <a:t>. Accessed August 13, 2013. </a:t>
            </a:r>
          </a:p>
          <a:p>
            <a:pPr eaLnBrk="1" hangingPunct="1">
              <a:buFontTx/>
              <a:buAutoNum type="arabicPeriod"/>
            </a:pPr>
            <a:r>
              <a:rPr lang="en-US" altLang="en-US" sz="1100">
                <a:solidFill>
                  <a:srgbClr val="522D24"/>
                </a:solidFill>
                <a:latin typeface="Century Gothic" panose="020B0502020202020204" pitchFamily="34" charset="0"/>
              </a:rPr>
              <a:t>Hernandez‐Avila M, et al. IPC, Berlin, 17‐22 September 2011 (Abstract O‐04.04). </a:t>
            </a:r>
          </a:p>
          <a:p>
            <a:pPr eaLnBrk="1" hangingPunct="1">
              <a:buFontTx/>
              <a:buAutoNum type="arabicPeriod"/>
            </a:pPr>
            <a:r>
              <a:rPr lang="en-US" altLang="en-US" sz="1100">
                <a:solidFill>
                  <a:srgbClr val="522D24"/>
                </a:solidFill>
                <a:latin typeface="Century Gothic" panose="020B0502020202020204" pitchFamily="34" charset="0"/>
              </a:rPr>
              <a:t>INFOVAC. Vaccination against HPV: change from a three‐dose schedule to a two‐dose schedule for adolescents under 15 years of age. Bulletin 6 February 2012. www.infovac.ch. </a:t>
            </a:r>
          </a:p>
          <a:p>
            <a:pPr eaLnBrk="1" hangingPunct="1">
              <a:buFontTx/>
              <a:buAutoNum type="arabicPeriod"/>
            </a:pPr>
            <a:r>
              <a:rPr lang="es-ES" altLang="en-US" sz="1100">
                <a:solidFill>
                  <a:srgbClr val="522D24"/>
                </a:solidFill>
                <a:latin typeface="Century Gothic" panose="020B0502020202020204" pitchFamily="34" charset="0"/>
              </a:rPr>
              <a:t>Justificación de Vacunación contra el Virus del Papiloma Humano (VPH)</a:t>
            </a:r>
          </a:p>
          <a:p>
            <a:pPr eaLnBrk="1" hangingPunct="1"/>
            <a:r>
              <a:rPr lang="es-ES" altLang="en-US" sz="1100">
                <a:solidFill>
                  <a:srgbClr val="522D24"/>
                </a:solidFill>
                <a:latin typeface="Century Gothic" panose="020B0502020202020204" pitchFamily="34" charset="0"/>
              </a:rPr>
              <a:t>	Colombia 2013. Ministerio de Salud y Protección Social website</a:t>
            </a:r>
            <a:r>
              <a:rPr lang="en-US" altLang="en-US" sz="1100">
                <a:solidFill>
                  <a:srgbClr val="522D24"/>
                </a:solidFill>
                <a:latin typeface="Century Gothic" panose="020B0502020202020204" pitchFamily="34" charset="0"/>
              </a:rPr>
              <a:t>. http://www.agustinianosalitre.edu.co/Archivos Cargados/2013/JustificaciondeVacunacioncontraelVirusdelPapilomaHumanoVPH.pdf. Accessed June 19, 2013.</a:t>
            </a:r>
          </a:p>
        </p:txBody>
      </p:sp>
      <p:sp>
        <p:nvSpPr>
          <p:cNvPr id="130053" name="4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altLang="el-GR" b="1" dirty="0" smtClean="0">
                <a:latin typeface="GrHelvetica"/>
              </a:rPr>
              <a:t> </a:t>
            </a:r>
            <a:endParaRPr lang="el-GR" altLang="el-G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35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b="1" dirty="0" smtClean="0">
              <a:solidFill>
                <a:schemeClr val="tx2"/>
              </a:solidFill>
            </a:endParaRPr>
          </a:p>
        </p:txBody>
      </p:sp>
      <p:sp>
        <p:nvSpPr>
          <p:cNvPr id="6148" name="Θέση αριθμού διαφάνειας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13C9F16-19E4-426D-8F43-34A7240A8671}" type="slidenum">
              <a:rPr lang="el-GR" altLang="el-GR" sz="1200">
                <a:latin typeface="Calibri" panose="020F0502020204030204" pitchFamily="34" charset="0"/>
              </a:rPr>
              <a:pPr algn="r" eaLnBrk="1" hangingPunct="1"/>
              <a:t>2</a:t>
            </a:fld>
            <a:endParaRPr lang="el-GR" altLang="el-GR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32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FCB3BB-5B4A-48F3-BDF8-7760EF8C97A2}" type="slidenum">
              <a:rPr lang="el-GR" altLang="el-GR" smtClean="0">
                <a:latin typeface="Calibri" panose="020F0502020204030204" pitchFamily="34" charset="0"/>
              </a:rPr>
              <a:pPr/>
              <a:t>21</a:t>
            </a:fld>
            <a:endParaRPr lang="el-GR" altLang="el-G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91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Θέση σημειώσεων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Pct val="140000"/>
            </a:pPr>
            <a:r>
              <a:rPr lang="el-GR" altLang="el-GR" sz="800" b="1" dirty="0" smtClean="0"/>
              <a:t> </a:t>
            </a:r>
            <a:endParaRPr lang="el-GR" altLang="el-GR" sz="8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140000"/>
              <a:buFontTx/>
              <a:buChar char="•"/>
            </a:pPr>
            <a:r>
              <a:rPr lang="el-GR" altLang="el-GR" sz="800" dirty="0" smtClean="0"/>
              <a:t>Χορήγηση  κοινής γ-σφαιρίνη σε </a:t>
            </a:r>
            <a:r>
              <a:rPr lang="el-GR" altLang="el-GR" sz="800" dirty="0" err="1" smtClean="0"/>
              <a:t>ανοσοκατασταλμένους</a:t>
            </a:r>
            <a:r>
              <a:rPr lang="el-GR" altLang="el-GR" sz="800" dirty="0" smtClean="0"/>
              <a:t> εντός 6ημ από την έκθεση μπορεί να προλάβει η να τροποποιήσει τη νόσο</a:t>
            </a:r>
            <a:endParaRPr lang="el-GR" altLang="el-GR" sz="800" b="1" dirty="0" smtClean="0"/>
          </a:p>
          <a:p>
            <a:pPr>
              <a:lnSpc>
                <a:spcPct val="80000"/>
              </a:lnSpc>
            </a:pPr>
            <a:endParaRPr lang="el-GR" altLang="el-GR" sz="800" b="1" dirty="0" smtClean="0"/>
          </a:p>
          <a:p>
            <a:pPr>
              <a:lnSpc>
                <a:spcPct val="80000"/>
              </a:lnSpc>
            </a:pPr>
            <a:r>
              <a:rPr lang="el-GR" altLang="el-GR" sz="800" b="1" dirty="0" smtClean="0"/>
              <a:t>Ιλαρά (</a:t>
            </a:r>
            <a:r>
              <a:rPr lang="el-GR" altLang="el-GR" sz="800" b="1" dirty="0" err="1" smtClean="0"/>
              <a:t>measles</a:t>
            </a:r>
            <a:r>
              <a:rPr lang="el-GR" altLang="el-GR" sz="800" b="1" dirty="0" smtClean="0"/>
              <a:t>)</a:t>
            </a:r>
            <a:endParaRPr lang="el-GR" altLang="el-GR" sz="800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l-GR" altLang="el-GR" sz="800" dirty="0" smtClean="0"/>
              <a:t>Επιπλοκές: πνευμονία, εγκεφαλίτιδα, θάνατος</a:t>
            </a:r>
          </a:p>
          <a:p>
            <a:pPr>
              <a:lnSpc>
                <a:spcPct val="80000"/>
              </a:lnSpc>
            </a:pPr>
            <a:r>
              <a:rPr lang="el-GR" altLang="el-GR" sz="800" b="1" dirty="0" smtClean="0"/>
              <a:t>Σε περίπτωση έκθεσης:</a:t>
            </a:r>
            <a:endParaRPr lang="el-GR" altLang="el-GR" sz="800" dirty="0" smtClean="0"/>
          </a:p>
          <a:p>
            <a:pPr>
              <a:lnSpc>
                <a:spcPct val="80000"/>
              </a:lnSpc>
            </a:pPr>
            <a:r>
              <a:rPr lang="el-GR" altLang="el-GR" sz="800" dirty="0" smtClean="0"/>
              <a:t>• </a:t>
            </a:r>
            <a:r>
              <a:rPr lang="el-GR" altLang="el-GR" sz="800" dirty="0" err="1" smtClean="0"/>
              <a:t>Επίνοσα</a:t>
            </a:r>
            <a:r>
              <a:rPr lang="el-GR" altLang="el-GR" sz="800" dirty="0" smtClean="0"/>
              <a:t> άτομα πρέπει να εμβολιάζονται εντός 72 ωρών από την έκθεση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500" b="1" dirty="0" smtClean="0">
                <a:solidFill>
                  <a:srgbClr val="376092"/>
                </a:solidFill>
              </a:rPr>
              <a:t>Τρόπος μετάδοσης: </a:t>
            </a:r>
            <a:r>
              <a:rPr lang="el-GR" altLang="el-GR" sz="500" dirty="0" smtClean="0"/>
              <a:t>από άτομο σε άτομο </a:t>
            </a:r>
            <a:r>
              <a:rPr lang="el-GR" altLang="el-GR" sz="500" dirty="0" err="1" smtClean="0"/>
              <a:t>αερογενώς</a:t>
            </a:r>
            <a:r>
              <a:rPr lang="el-GR" altLang="el-GR" sz="500" dirty="0" smtClean="0"/>
              <a:t>, με σταγονίδια και άμεση επαφή με ρινικές/φαρυγγικές εκκρίσεις ασθενών. Σπανιότερα μέσω πρόσφατα μολυσμένων αντικειμένων με ρινοφαρυγγικές εκκρίσεις </a:t>
            </a:r>
          </a:p>
          <a:p>
            <a:pPr>
              <a:lnSpc>
                <a:spcPct val="80000"/>
              </a:lnSpc>
            </a:pPr>
            <a:endParaRPr lang="el-GR" altLang="el-GR" sz="800" dirty="0" smtClean="0"/>
          </a:p>
          <a:p>
            <a:pPr>
              <a:lnSpc>
                <a:spcPct val="80000"/>
              </a:lnSpc>
            </a:pPr>
            <a:endParaRPr lang="el-GR" altLang="el-GR" sz="800" dirty="0" smtClean="0"/>
          </a:p>
          <a:p>
            <a:pPr>
              <a:lnSpc>
                <a:spcPct val="80000"/>
              </a:lnSpc>
            </a:pPr>
            <a:endParaRPr lang="el-GR" altLang="el-GR" sz="800" dirty="0" smtClean="0"/>
          </a:p>
          <a:p>
            <a:pPr>
              <a:lnSpc>
                <a:spcPct val="80000"/>
              </a:lnSpc>
            </a:pPr>
            <a:endParaRPr lang="el-GR" altLang="el-GR" sz="800" dirty="0" smtClean="0"/>
          </a:p>
          <a:p>
            <a:pPr>
              <a:lnSpc>
                <a:spcPct val="80000"/>
              </a:lnSpc>
            </a:pPr>
            <a:endParaRPr lang="el-GR" altLang="el-GR" sz="800" dirty="0" smtClean="0"/>
          </a:p>
          <a:p>
            <a:pPr>
              <a:lnSpc>
                <a:spcPct val="80000"/>
              </a:lnSpc>
            </a:pPr>
            <a:r>
              <a:rPr lang="el-GR" altLang="el-GR" sz="800" dirty="0" smtClean="0"/>
              <a:t>Επώαση:7-21 </a:t>
            </a:r>
            <a:r>
              <a:rPr lang="el-GR" altLang="el-GR" sz="800" dirty="0" err="1" smtClean="0"/>
              <a:t>ημ</a:t>
            </a:r>
            <a:endParaRPr lang="el-GR" altLang="el-GR" sz="800" dirty="0" smtClean="0"/>
          </a:p>
          <a:p>
            <a:pPr>
              <a:lnSpc>
                <a:spcPct val="80000"/>
              </a:lnSpc>
            </a:pPr>
            <a:r>
              <a:rPr lang="el-GR" altLang="el-GR" sz="800" dirty="0" smtClean="0"/>
              <a:t>Μετάδοση </a:t>
            </a:r>
            <a:r>
              <a:rPr lang="el-GR" altLang="el-GR" sz="800" dirty="0" err="1" smtClean="0"/>
              <a:t>αερογενώς</a:t>
            </a:r>
            <a:r>
              <a:rPr lang="el-GR" altLang="el-GR" sz="800" dirty="0" smtClean="0"/>
              <a:t> και </a:t>
            </a:r>
          </a:p>
          <a:p>
            <a:pPr>
              <a:lnSpc>
                <a:spcPct val="80000"/>
              </a:lnSpc>
            </a:pPr>
            <a:r>
              <a:rPr lang="el-GR" altLang="el-GR" sz="800" dirty="0" smtClean="0"/>
              <a:t>με επαφή, -4 έως +4ημ</a:t>
            </a:r>
          </a:p>
          <a:p>
            <a:pPr>
              <a:lnSpc>
                <a:spcPct val="80000"/>
              </a:lnSpc>
            </a:pPr>
            <a:r>
              <a:rPr lang="el-GR" altLang="el-GR" sz="800" dirty="0" smtClean="0"/>
              <a:t> </a:t>
            </a:r>
          </a:p>
          <a:p>
            <a:pPr>
              <a:lnSpc>
                <a:spcPct val="80000"/>
              </a:lnSpc>
            </a:pPr>
            <a:r>
              <a:rPr lang="el-GR" altLang="el-GR" sz="800" dirty="0" smtClean="0"/>
              <a:t>Δεν πρόκειται για ήπιες «παιδικές αρρώστιες»...</a:t>
            </a:r>
          </a:p>
          <a:p>
            <a:pPr>
              <a:lnSpc>
                <a:spcPct val="80000"/>
              </a:lnSpc>
            </a:pPr>
            <a:r>
              <a:rPr lang="el-GR" altLang="el-GR" sz="800" dirty="0" smtClean="0"/>
              <a:t>Η σοβαρότητα της ιλαράς....</a:t>
            </a:r>
          </a:p>
          <a:p>
            <a:pPr>
              <a:lnSpc>
                <a:spcPct val="80000"/>
              </a:lnSpc>
            </a:pPr>
            <a:r>
              <a:rPr lang="el-GR" altLang="el-GR" sz="800" dirty="0" smtClean="0"/>
              <a:t>Είναι η ιλαρά μια πια νόσος της παιδικής ηλικίας ή σοβαρή νόσος με </a:t>
            </a:r>
          </a:p>
          <a:p>
            <a:pPr>
              <a:lnSpc>
                <a:spcPct val="80000"/>
              </a:lnSpc>
            </a:pPr>
            <a:r>
              <a:rPr lang="el-GR" altLang="el-GR" sz="800" dirty="0" smtClean="0"/>
              <a:t>επιπλοκές και υψηλή θνητότητα;;</a:t>
            </a:r>
          </a:p>
          <a:p>
            <a:pPr>
              <a:lnSpc>
                <a:spcPct val="80000"/>
              </a:lnSpc>
            </a:pPr>
            <a:r>
              <a:rPr lang="el-GR" altLang="el-GR" sz="800" dirty="0" smtClean="0"/>
              <a:t>σοβαρό πρόβλημα δημόσιας υγείας παγκόσμια</a:t>
            </a:r>
          </a:p>
          <a:p>
            <a:pPr>
              <a:lnSpc>
                <a:spcPct val="80000"/>
              </a:lnSpc>
            </a:pPr>
            <a:endParaRPr lang="el-GR" altLang="el-GR" sz="800" dirty="0" smtClean="0"/>
          </a:p>
        </p:txBody>
      </p:sp>
      <p:sp>
        <p:nvSpPr>
          <p:cNvPr id="5734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3DE317-E614-4ACC-BA5B-74434EA8AB5A}" type="slidenum">
              <a:rPr lang="el-GR" altLang="el-GR" smtClean="0">
                <a:latin typeface="Calibri" panose="020F0502020204030204" pitchFamily="34" charset="0"/>
              </a:rPr>
              <a:pPr/>
              <a:t>22</a:t>
            </a:fld>
            <a:endParaRPr lang="el-GR" altLang="el-G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76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Θέση σημειώσεων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>
              <a:defRPr/>
            </a:pPr>
            <a:r>
              <a:rPr lang="el-GR" altLang="el-GR" b="1" dirty="0" smtClean="0">
                <a:solidFill>
                  <a:srgbClr val="C00000"/>
                </a:solidFill>
              </a:rPr>
              <a:t> </a:t>
            </a:r>
            <a:endParaRPr lang="el-GR" altLang="el-GR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l-GR" altLang="el-GR" sz="800" dirty="0" smtClean="0"/>
              <a:t> </a:t>
            </a:r>
            <a:endParaRPr lang="el-GR" altLang="el-GR" dirty="0" smtClean="0"/>
          </a:p>
        </p:txBody>
      </p:sp>
      <p:sp>
        <p:nvSpPr>
          <p:cNvPr id="5939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1A3298-722B-4F12-A8B3-583A3CDA8E5E}" type="slidenum">
              <a:rPr lang="el-GR" altLang="el-GR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23</a:t>
            </a:fld>
            <a:endParaRPr lang="el-GR" altLang="el-GR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46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lvl="0"/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l-GR" altLang="el-GR" sz="600" dirty="0" smtClean="0"/>
          </a:p>
          <a:p>
            <a:r>
              <a:rPr lang="el-GR" altLang="el-GR" sz="600" dirty="0" smtClean="0"/>
              <a:t> </a:t>
            </a:r>
            <a:endParaRPr lang="el-GR" altLang="el-GR" dirty="0" smtClean="0"/>
          </a:p>
        </p:txBody>
      </p:sp>
      <p:sp>
        <p:nvSpPr>
          <p:cNvPr id="6144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50197D-4433-4E27-B947-0375F605BEE9}" type="slidenum">
              <a:rPr lang="el-GR" altLang="el-GR" smtClean="0">
                <a:latin typeface="Calibri" panose="020F0502020204030204" pitchFamily="34" charset="0"/>
              </a:rPr>
              <a:pPr/>
              <a:t>25</a:t>
            </a:fld>
            <a:endParaRPr lang="el-GR" altLang="el-G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01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700" b="1" dirty="0" smtClean="0"/>
              <a:t> </a:t>
            </a:r>
            <a:endParaRPr lang="el-GR" altLang="el-GR" sz="500" dirty="0" smtClean="0"/>
          </a:p>
        </p:txBody>
      </p:sp>
      <p:sp>
        <p:nvSpPr>
          <p:cNvPr id="67588" name="Θέση αριθμού διαφάνειας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7572D7-B91C-4F77-A6CC-ECF2E222261F}" type="slidenum">
              <a:rPr lang="el-GR" altLang="el-GR" sz="1200">
                <a:latin typeface="Calibri" panose="020F0502020204030204" pitchFamily="34" charset="0"/>
              </a:rPr>
              <a:pPr algn="r" eaLnBrk="1" hangingPunct="1"/>
              <a:t>26</a:t>
            </a:fld>
            <a:endParaRPr lang="el-GR" altLang="el-GR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76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l-GR" altLang="el-GR" sz="600" dirty="0" smtClean="0"/>
              <a:t> </a:t>
            </a:r>
            <a:endParaRPr lang="el-GR" altLang="el-GR" sz="600" dirty="0" smtClean="0"/>
          </a:p>
        </p:txBody>
      </p:sp>
      <p:sp>
        <p:nvSpPr>
          <p:cNvPr id="6963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F4EA44-B761-4310-AD25-75675CA50CBA}" type="slidenum">
              <a:rPr lang="el-GR" altLang="el-GR" smtClean="0">
                <a:latin typeface="Calibri" panose="020F0502020204030204" pitchFamily="34" charset="0"/>
              </a:rPr>
              <a:pPr/>
              <a:t>28</a:t>
            </a:fld>
            <a:endParaRPr lang="el-GR" altLang="el-G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43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l-GR" altLang="el-GR" sz="300" dirty="0" smtClean="0"/>
              <a:t> </a:t>
            </a:r>
            <a:endParaRPr lang="el-GR" altLang="el-GR" sz="500" dirty="0" smtClean="0"/>
          </a:p>
          <a:p>
            <a:pPr>
              <a:lnSpc>
                <a:spcPct val="80000"/>
              </a:lnSpc>
            </a:pPr>
            <a:endParaRPr lang="el-GR" altLang="el-GR" sz="500" dirty="0" smtClean="0"/>
          </a:p>
          <a:p>
            <a:pPr>
              <a:lnSpc>
                <a:spcPct val="80000"/>
              </a:lnSpc>
            </a:pPr>
            <a:endParaRPr lang="el-GR" altLang="el-GR" sz="500" dirty="0" smtClean="0"/>
          </a:p>
          <a:p>
            <a:pPr>
              <a:lnSpc>
                <a:spcPct val="80000"/>
              </a:lnSpc>
            </a:pPr>
            <a:endParaRPr lang="el-GR" altLang="el-GR" sz="500" dirty="0" smtClean="0"/>
          </a:p>
          <a:p>
            <a:pPr>
              <a:lnSpc>
                <a:spcPct val="80000"/>
              </a:lnSpc>
            </a:pPr>
            <a:r>
              <a:rPr lang="el-GR" altLang="el-GR" sz="500" dirty="0" smtClean="0"/>
              <a:t> </a:t>
            </a:r>
            <a:endParaRPr lang="en-GB" altLang="el-GR" sz="500" dirty="0" smtClean="0"/>
          </a:p>
          <a:p>
            <a:pPr>
              <a:lnSpc>
                <a:spcPct val="80000"/>
              </a:lnSpc>
            </a:pPr>
            <a:endParaRPr lang="el-GR" altLang="el-GR" sz="5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l-GR" altLang="el-GR" sz="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l-GR" altLang="el-GR" sz="800" dirty="0" smtClean="0"/>
          </a:p>
        </p:txBody>
      </p:sp>
      <p:sp>
        <p:nvSpPr>
          <p:cNvPr id="65540" name="Θέση αριθμού διαφάνειας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05FFBA5-25A6-4D4F-B6C4-888865299E33}" type="slidenum">
              <a:rPr lang="el-GR" altLang="el-GR" sz="1200">
                <a:latin typeface="Calibri" panose="020F0502020204030204" pitchFamily="34" charset="0"/>
              </a:rPr>
              <a:pPr algn="r" eaLnBrk="1" hangingPunct="1"/>
              <a:t>29</a:t>
            </a:fld>
            <a:endParaRPr lang="el-GR" altLang="el-GR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859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Θέση σημειώσεων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l-GR" altLang="el-GR" dirty="0" smtClean="0"/>
              <a:t> </a:t>
            </a:r>
            <a:endParaRPr lang="el-GR" altLang="el-GR" dirty="0" smtClean="0"/>
          </a:p>
        </p:txBody>
      </p:sp>
      <p:sp>
        <p:nvSpPr>
          <p:cNvPr id="737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2D4443-B3E3-44FD-9FA2-2AC5FBC6441C}" type="slidenum">
              <a:rPr lang="el-GR" altLang="el-GR" smtClean="0">
                <a:latin typeface="Calibri" panose="020F0502020204030204" pitchFamily="34" charset="0"/>
              </a:rPr>
              <a:pPr/>
              <a:t>30</a:t>
            </a:fld>
            <a:endParaRPr lang="el-GR" altLang="el-G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553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b="1" dirty="0" smtClean="0"/>
          </a:p>
          <a:p>
            <a:r>
              <a:rPr lang="el-GR" altLang="el-GR" b="1" dirty="0" smtClean="0"/>
              <a:t> </a:t>
            </a:r>
            <a:endParaRPr lang="el-GR" altLang="el-GR" dirty="0" smtClean="0"/>
          </a:p>
        </p:txBody>
      </p:sp>
      <p:sp>
        <p:nvSpPr>
          <p:cNvPr id="757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120294-37CB-4BC9-B6CD-219CF449C2AE}" type="slidenum">
              <a:rPr lang="el-GR" altLang="el-GR" smtClean="0">
                <a:latin typeface="Calibri" panose="020F0502020204030204" pitchFamily="34" charset="0"/>
              </a:rPr>
              <a:pPr/>
              <a:t>31</a:t>
            </a:fld>
            <a:endParaRPr lang="el-GR" altLang="el-G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220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EB906-B11E-4CC5-8F9A-C1020F29C03A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546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900" b="1" dirty="0" smtClean="0"/>
              <a:t> </a:t>
            </a:r>
            <a:endParaRPr lang="el-GR" altLang="el-GR" sz="1000" dirty="0" smtClean="0"/>
          </a:p>
        </p:txBody>
      </p:sp>
      <p:sp>
        <p:nvSpPr>
          <p:cNvPr id="11268" name="Θέση αριθμού διαφάνειας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37A1D9D-B052-463D-8335-6CBFB4C77610}" type="slidenum">
              <a:rPr lang="el-GR" altLang="el-GR" sz="1200">
                <a:latin typeface="Calibri" panose="020F0502020204030204" pitchFamily="34" charset="0"/>
              </a:rPr>
              <a:pPr algn="r" eaLnBrk="1" hangingPunct="1"/>
              <a:t>3</a:t>
            </a:fld>
            <a:endParaRPr lang="el-GR" altLang="el-GR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401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l-GR" altLang="el-GR" b="1" dirty="0" smtClean="0">
                <a:solidFill>
                  <a:srgbClr val="C00000"/>
                </a:solidFill>
              </a:rPr>
              <a:t> </a:t>
            </a:r>
            <a:endParaRPr lang="el-GR" altLang="el-GR" dirty="0" smtClean="0"/>
          </a:p>
          <a:p>
            <a:pPr>
              <a:spcBef>
                <a:spcPct val="20000"/>
              </a:spcBef>
              <a:buFont typeface="Calibri" panose="020F0502020204030204" pitchFamily="34" charset="0"/>
              <a:buChar char="•"/>
            </a:pPr>
            <a:endParaRPr lang="el-GR" altLang="el-GR" dirty="0" smtClean="0"/>
          </a:p>
        </p:txBody>
      </p:sp>
      <p:sp>
        <p:nvSpPr>
          <p:cNvPr id="7782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AE7D04-7656-410B-B389-D42A3C4FB669}" type="slidenum">
              <a:rPr lang="el-GR" altLang="el-GR" smtClean="0">
                <a:latin typeface="Calibri" panose="020F0502020204030204" pitchFamily="34" charset="0"/>
              </a:rPr>
              <a:pPr/>
              <a:t>33</a:t>
            </a:fld>
            <a:endParaRPr lang="el-GR" altLang="el-G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555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altLang="el-GR" sz="700" dirty="0" smtClean="0">
                <a:latin typeface="Arial" panose="020B0604020202020204" pitchFamily="34" charset="0"/>
              </a:rPr>
              <a:t> </a:t>
            </a:r>
            <a:endParaRPr lang="el-GR" altLang="el-GR" sz="7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79876" name="3 - Θέση αριθμού διαφάνειας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0EAF48-77EF-4314-A699-5E31037BAB34}" type="slidenum">
              <a:rPr lang="el-GR" altLang="el-GR" sz="1200">
                <a:latin typeface="Calibri" panose="020F0502020204030204" pitchFamily="34" charset="0"/>
              </a:rPr>
              <a:pPr algn="r" eaLnBrk="1" hangingPunct="1"/>
              <a:t>34</a:t>
            </a:fld>
            <a:endParaRPr lang="el-GR" altLang="el-GR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7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b="1" dirty="0" smtClean="0"/>
              <a:t> </a:t>
            </a: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996196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Θέση σημειώσεων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lang="el-GR" altLang="el-GR" b="1" dirty="0" smtClean="0"/>
              <a:t> </a:t>
            </a:r>
            <a:endParaRPr lang="en-GB" altLang="el-GR" sz="900" dirty="0" smtClean="0"/>
          </a:p>
        </p:txBody>
      </p:sp>
      <p:sp>
        <p:nvSpPr>
          <p:cNvPr id="15364" name="Θέση αριθμού διαφάνειας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90BBFC5-275B-44A4-9377-DA7D4E56B00E}" type="slidenum">
              <a:rPr lang="el-GR" altLang="el-GR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5</a:t>
            </a:fld>
            <a:endParaRPr lang="el-GR" altLang="el-GR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5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- Θέση σημειώσεων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l-GR" altLang="el-GR" sz="800" dirty="0" smtClean="0"/>
              <a:t> </a:t>
            </a:r>
            <a:endParaRPr lang="el-GR" altLang="el-GR" sz="800" dirty="0" smtClean="0"/>
          </a:p>
        </p:txBody>
      </p:sp>
      <p:sp>
        <p:nvSpPr>
          <p:cNvPr id="1741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5A8BED-EBD0-4EE6-9673-777E13B8EF55}" type="slidenum">
              <a:rPr lang="el-GR" altLang="el-GR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6</a:t>
            </a:fld>
            <a:endParaRPr lang="el-GR" altLang="el-GR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20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1946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FBC55D-ACE3-4A41-A538-69C52A3434AD}" type="slidenum">
              <a:rPr lang="el-GR" altLang="el-GR" smtClean="0">
                <a:latin typeface="Calibri" panose="020F0502020204030204" pitchFamily="34" charset="0"/>
              </a:rPr>
              <a:pPr/>
              <a:t>7</a:t>
            </a:fld>
            <a:endParaRPr lang="el-GR" altLang="el-G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5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Θέση σημειώσεων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10000"/>
              </a:lnSpc>
              <a:buClr>
                <a:schemeClr val="tx2"/>
              </a:buClr>
              <a:buSzPct val="140000"/>
              <a:defRPr/>
            </a:pPr>
            <a:endParaRPr lang="en-GB" altLang="el-GR" sz="600" dirty="0" smtClean="0"/>
          </a:p>
        </p:txBody>
      </p:sp>
      <p:sp>
        <p:nvSpPr>
          <p:cNvPr id="215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237256-226A-4F5F-95FA-90ED144433E3}" type="slidenum">
              <a:rPr lang="el-GR" altLang="el-GR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8</a:t>
            </a:fld>
            <a:endParaRPr lang="el-GR" altLang="el-GR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75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Θέση σημειώσεων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l-GR" altLang="el-GR" sz="800" dirty="0" smtClean="0"/>
              <a:t> </a:t>
            </a:r>
            <a:endParaRPr lang="en-GB" altLang="el-GR" sz="600" dirty="0" smtClean="0"/>
          </a:p>
        </p:txBody>
      </p:sp>
      <p:sp>
        <p:nvSpPr>
          <p:cNvPr id="235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CF1490-420B-4992-90E1-4A47E2C52BFA}" type="slidenum">
              <a:rPr lang="el-GR" altLang="el-GR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9</a:t>
            </a:fld>
            <a:endParaRPr lang="el-GR" altLang="el-GR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0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21FA-6912-4803-A47D-CD1D5DA8AFF7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29B0-6B50-4E1D-A10E-47C294BC15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21FA-6912-4803-A47D-CD1D5DA8AFF7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29B0-6B50-4E1D-A10E-47C294BC15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21FA-6912-4803-A47D-CD1D5DA8AFF7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29B0-6B50-4E1D-A10E-47C294BC15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21FA-6912-4803-A47D-CD1D5DA8AFF7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29B0-6B50-4E1D-A10E-47C294BC15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21FA-6912-4803-A47D-CD1D5DA8AFF7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29B0-6B50-4E1D-A10E-47C294BC15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21FA-6912-4803-A47D-CD1D5DA8AFF7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29B0-6B50-4E1D-A10E-47C294BC15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21FA-6912-4803-A47D-CD1D5DA8AFF7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29B0-6B50-4E1D-A10E-47C294BC15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21FA-6912-4803-A47D-CD1D5DA8AFF7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29B0-6B50-4E1D-A10E-47C294BC15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21FA-6912-4803-A47D-CD1D5DA8AFF7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29B0-6B50-4E1D-A10E-47C294BC15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21FA-6912-4803-A47D-CD1D5DA8AFF7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29B0-6B50-4E1D-A10E-47C294BC15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21FA-6912-4803-A47D-CD1D5DA8AFF7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29B0-6B50-4E1D-A10E-47C294BC15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821FA-6912-4803-A47D-CD1D5DA8AFF7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229B0-6B50-4E1D-A10E-47C294BC151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xpress@immunize.org/images/kidart/poxboy.gi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://express@immunize.org/images/kidart/poxgirl.gif" TargetMode="Externa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.php?fbid=2249729275056516&amp;set=a.410883115607817&amp;type=3&amp;__xts__%5b0%5d=68.ARBr049ydfuIroTlsQOMvhGo3dNfR7FsDPwLJ4-PjGf21-nNVYQ-hQTa84ohSeXkCgBzz2zIOs7JM84x2iAsvf0RnssLCAgJvJ6fcy8PBnvaeA6Z47X7Pq52MifZciXYPBHqCmfk92uTEk9mJBG_bxYvXViXmc5bFSYBuBcRhHFAAE2RZUEaJxhcLoLNnlZJWtDBJowVZxG5D7yQ6x_fYxuWgqqjQCFOKGX0XTKrCk8&amp;__tn__=EEHH-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3" Type="http://schemas.openxmlformats.org/officeDocument/2006/relationships/hyperlink" Target="https://thepoxesblog.files.wordpress.com/2013/01/congenitalrubellasyndrome2.jpg" TargetMode="External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6" Type="http://schemas.openxmlformats.org/officeDocument/2006/relationships/hyperlink" Target="https://thepoxesblog.files.wordpress.com/2013/01/smallpox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hyperlink" Target="http://www.google.gr/url?sa=i&amp;rct=j&amp;q=&amp;esrc=s&amp;frm=1&amp;source=images&amp;cd=&amp;cad=rja&amp;uact=8&amp;ved=0CAcQjRw&amp;url=http://pixgood.com/congenital-rubella-syndrome-baby.html&amp;ei=QzIwVeiYCpXiaqrmgPgL&amp;bvm=bv.91071109,d.d2s&amp;psig=AFQjCNHyDvOz6XWqibrAJPH5KmxY63ONHw&amp;ust=1429308312616780" TargetMode="External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hyperlink" Target="http://www.askdoctornat.com/wp-content/uploads/2014/09/men05rash.jpg" TargetMode="External"/><Relationship Id="rId1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- Θέση περιεχομένου"/>
          <p:cNvSpPr txBox="1">
            <a:spLocks/>
          </p:cNvSpPr>
          <p:nvPr/>
        </p:nvSpPr>
        <p:spPr>
          <a:xfrm>
            <a:off x="179512" y="2204863"/>
            <a:ext cx="8856984" cy="2453325"/>
          </a:xfrm>
          <a:prstGeom prst="roundRect">
            <a:avLst/>
          </a:prstGeom>
          <a:gradFill>
            <a:gsLst>
              <a:gs pos="0">
                <a:srgbClr val="E9EFF7"/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50800" dir="5400000" algn="ctr" rotWithShape="0">
              <a:srgbClr val="1F2610"/>
            </a:outerShdw>
          </a:effectLst>
          <a:scene3d>
            <a:camera prst="orthographicFront"/>
            <a:lightRig rig="threePt" dir="t"/>
          </a:scene3d>
          <a:sp3d contourW="12700">
            <a:bevelT w="158750" h="127000"/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l-GR" sz="2200" b="1" dirty="0">
                <a:solidFill>
                  <a:schemeClr val="tx1"/>
                </a:solidFill>
              </a:rPr>
              <a:t>  </a:t>
            </a:r>
            <a:endParaRPr lang="en-US" sz="22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 idx="4294967295"/>
          </p:nvPr>
        </p:nvSpPr>
        <p:spPr>
          <a:xfrm>
            <a:off x="900113" y="2205038"/>
            <a:ext cx="7920037" cy="1439862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l-GR" altLang="el-GR" sz="2900" b="1" dirty="0" smtClean="0">
                <a:solidFill>
                  <a:srgbClr val="376092"/>
                </a:solidFill>
              </a:rPr>
              <a:t/>
            </a:r>
            <a:br>
              <a:rPr lang="el-GR" altLang="el-GR" sz="2900" b="1" dirty="0" smtClean="0">
                <a:solidFill>
                  <a:srgbClr val="376092"/>
                </a:solidFill>
              </a:rPr>
            </a:br>
            <a:r>
              <a:rPr lang="el-GR" altLang="el-GR" sz="3200" b="1" dirty="0" smtClean="0">
                <a:solidFill>
                  <a:srgbClr val="376092"/>
                </a:solidFill>
              </a:rPr>
              <a:t>Εμβολιασμοί και </a:t>
            </a:r>
            <a:r>
              <a:rPr lang="el-GR" altLang="el-GR" sz="3200" b="1" dirty="0" smtClean="0">
                <a:solidFill>
                  <a:srgbClr val="C00000"/>
                </a:solidFill>
              </a:rPr>
              <a:t>Επείγον</a:t>
            </a:r>
            <a:r>
              <a:rPr lang="el-GR" altLang="el-GR" sz="3200" b="1" dirty="0" smtClean="0">
                <a:solidFill>
                  <a:srgbClr val="376092"/>
                </a:solidFill>
              </a:rPr>
              <a:t> </a:t>
            </a:r>
            <a:r>
              <a:rPr lang="en-US" altLang="el-GR" sz="3200" b="1" dirty="0" smtClean="0">
                <a:solidFill>
                  <a:srgbClr val="376092"/>
                </a:solidFill>
              </a:rPr>
              <a:t/>
            </a:r>
            <a:br>
              <a:rPr lang="en-US" altLang="el-GR" sz="3200" b="1" dirty="0" smtClean="0">
                <a:solidFill>
                  <a:srgbClr val="376092"/>
                </a:solidFill>
              </a:rPr>
            </a:br>
            <a:r>
              <a:rPr lang="el-GR" altLang="el-GR" sz="3200" b="1" dirty="0" smtClean="0">
                <a:solidFill>
                  <a:srgbClr val="376092"/>
                </a:solidFill>
              </a:rPr>
              <a:t>στην Παιδιατρική</a:t>
            </a:r>
            <a:r>
              <a:rPr lang="el-GR" altLang="el-GR" sz="3600" b="1" dirty="0" smtClean="0">
                <a:solidFill>
                  <a:srgbClr val="376092"/>
                </a:solidFill>
              </a:rPr>
              <a:t> </a:t>
            </a:r>
            <a:endParaRPr lang="el-GR" altLang="el-GR" sz="3600" b="1" dirty="0" smtClean="0">
              <a:solidFill>
                <a:srgbClr val="2B3616"/>
              </a:solidFill>
            </a:endParaRPr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vacc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908">
            <a:off x="8434368" y="4051981"/>
            <a:ext cx="278767" cy="96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- Υπότιτλος"/>
          <p:cNvSpPr txBox="1">
            <a:spLocks/>
          </p:cNvSpPr>
          <p:nvPr/>
        </p:nvSpPr>
        <p:spPr>
          <a:xfrm>
            <a:off x="395288" y="5589588"/>
            <a:ext cx="8713787" cy="1439862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ndalus" pitchFamily="18" charset="-78"/>
              </a:rPr>
              <a:t>Ευαγγελία Φαρμάκη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100" b="1" dirty="0">
              <a:solidFill>
                <a:schemeClr val="accent1">
                  <a:lumMod val="50000"/>
                </a:schemeClr>
              </a:solidFill>
              <a:latin typeface="+mn-lt"/>
              <a:cs typeface="Andalus" pitchFamily="18" charset="-78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100" b="1" dirty="0">
              <a:solidFill>
                <a:schemeClr val="accent1">
                  <a:lumMod val="50000"/>
                </a:schemeClr>
              </a:solidFill>
              <a:latin typeface="+mn-lt"/>
              <a:cs typeface="Andalus" pitchFamily="18" charset="-78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ndalus" pitchFamily="18" charset="-78"/>
              </a:rPr>
              <a:t>1</a:t>
            </a:r>
            <a:r>
              <a:rPr lang="el-GR" sz="2000" b="1" baseline="30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ndalus" pitchFamily="18" charset="-78"/>
              </a:rPr>
              <a:t>η</a:t>
            </a: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ndalus" pitchFamily="18" charset="-78"/>
              </a:rPr>
              <a:t> 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ndalus" pitchFamily="18" charset="-78"/>
              </a:rPr>
              <a:t>Παιδιατρική Κλινική, ΑΠΘ</a:t>
            </a:r>
          </a:p>
        </p:txBody>
      </p:sp>
    </p:spTree>
    <p:extLst>
      <p:ext uri="{BB962C8B-B14F-4D97-AF65-F5344CB8AC3E}">
        <p14:creationId xmlns:p14="http://schemas.microsoft.com/office/powerpoint/2010/main" val="14262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0975" y="341313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l-GR" altLang="el-GR" sz="3200" b="1" smtClean="0">
                <a:solidFill>
                  <a:srgbClr val="376092"/>
                </a:solidFill>
              </a:rPr>
              <a:t>Υποψήφιοι λήπτες μοσχευμάτων </a:t>
            </a:r>
            <a:r>
              <a:rPr lang="el-GR" altLang="el-GR" sz="3200" b="1" smtClean="0">
                <a:solidFill>
                  <a:srgbClr val="C00000"/>
                </a:solidFill>
              </a:rPr>
              <a:t/>
            </a:r>
            <a:br>
              <a:rPr lang="el-GR" altLang="el-GR" sz="3200" b="1" smtClean="0">
                <a:solidFill>
                  <a:srgbClr val="C00000"/>
                </a:solidFill>
              </a:rPr>
            </a:br>
            <a:r>
              <a:rPr lang="el-GR" altLang="el-GR" sz="2800" b="1" smtClean="0">
                <a:solidFill>
                  <a:srgbClr val="C00000"/>
                </a:solidFill>
              </a:rPr>
              <a:t>( ΖΩΝΤΑ ΕΜΒΟΛΙΑ*) </a:t>
            </a:r>
            <a:r>
              <a:rPr lang="el-GR" altLang="el-GR" sz="2400" smtClean="0"/>
              <a:t/>
            </a:r>
            <a:br>
              <a:rPr lang="el-GR" altLang="el-GR" sz="2400" smtClean="0"/>
            </a:br>
            <a:endParaRPr lang="el-GR" altLang="el-GR" sz="2400" smtClean="0">
              <a:solidFill>
                <a:srgbClr val="376092"/>
              </a:solidFill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791325" y="6383338"/>
            <a:ext cx="1952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i="1"/>
              <a:t>Rubin et al., CID 2013</a:t>
            </a:r>
          </a:p>
        </p:txBody>
      </p:sp>
      <p:sp>
        <p:nvSpPr>
          <p:cNvPr id="24580" name="Θέση κειμένου 2"/>
          <p:cNvSpPr txBox="1">
            <a:spLocks/>
          </p:cNvSpPr>
          <p:nvPr/>
        </p:nvSpPr>
        <p:spPr bwMode="auto">
          <a:xfrm>
            <a:off x="457200" y="1844675"/>
            <a:ext cx="40401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l-GR" altLang="el-GR" sz="2400" b="1">
                <a:solidFill>
                  <a:srgbClr val="C00000"/>
                </a:solidFill>
              </a:rPr>
              <a:t>Αιμοποιητικών κυττάρων</a:t>
            </a:r>
          </a:p>
        </p:txBody>
      </p:sp>
      <p:sp>
        <p:nvSpPr>
          <p:cNvPr id="24581" name="Θέση κειμένου 3"/>
          <p:cNvSpPr txBox="1">
            <a:spLocks/>
          </p:cNvSpPr>
          <p:nvPr/>
        </p:nvSpPr>
        <p:spPr bwMode="auto">
          <a:xfrm>
            <a:off x="4645025" y="1844675"/>
            <a:ext cx="40417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l-GR" altLang="el-GR" sz="2400" b="1">
                <a:solidFill>
                  <a:srgbClr val="C00000"/>
                </a:solidFill>
              </a:rPr>
              <a:t>Συμπαγών οργάνων</a:t>
            </a:r>
          </a:p>
        </p:txBody>
      </p:sp>
      <p:sp>
        <p:nvSpPr>
          <p:cNvPr id="9" name="2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572000" y="2349500"/>
            <a:ext cx="4040188" cy="2159000"/>
          </a:xfrm>
          <a:gradFill>
            <a:gsLst>
              <a:gs pos="0">
                <a:srgbClr val="F6F8FC"/>
              </a:gs>
              <a:gs pos="50000">
                <a:schemeClr val="bg1"/>
              </a:gs>
              <a:gs pos="100000">
                <a:srgbClr val="F3F6FB"/>
              </a:gs>
            </a:gsLst>
            <a:lin ang="5400000" scaled="1"/>
          </a:gradFill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None/>
              <a:defRPr/>
            </a:pPr>
            <a:r>
              <a:rPr lang="el-GR" altLang="el-GR" sz="2000" b="1" dirty="0" smtClean="0"/>
              <a:t>Όλα τα </a:t>
            </a:r>
            <a:r>
              <a:rPr lang="el-GR" altLang="el-GR" sz="2000" b="1" dirty="0" err="1" smtClean="0"/>
              <a:t>επίνοσα</a:t>
            </a:r>
            <a:r>
              <a:rPr lang="el-GR" altLang="el-GR" sz="2000" b="1" dirty="0" smtClean="0"/>
              <a:t> άτομα &gt;12μ πρέπει να λάβουν τα εμβόλια </a:t>
            </a:r>
            <a:r>
              <a:rPr lang="en-US" altLang="el-GR" sz="2000" b="1" dirty="0" smtClean="0"/>
              <a:t>MMR </a:t>
            </a:r>
            <a:r>
              <a:rPr lang="el-GR" altLang="el-GR" sz="2000" b="1" dirty="0" smtClean="0"/>
              <a:t>και </a:t>
            </a:r>
            <a:r>
              <a:rPr lang="en-US" altLang="el-GR" sz="2000" b="1" dirty="0" err="1" smtClean="0"/>
              <a:t>Var</a:t>
            </a:r>
            <a:endParaRPr lang="en-US" altLang="el-GR" sz="2000" b="1" dirty="0" smtClean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2"/>
              </a:buClr>
              <a:buSzPct val="140000"/>
              <a:defRPr/>
            </a:pPr>
            <a:r>
              <a:rPr lang="el-GR" altLang="el-GR" sz="2000" dirty="0"/>
              <a:t>Μπορούν να δοθούν και σε ηλικίες </a:t>
            </a:r>
            <a:r>
              <a:rPr lang="el-GR" altLang="el-GR" sz="2000" dirty="0" smtClean="0"/>
              <a:t>6-11μ </a:t>
            </a:r>
            <a:r>
              <a:rPr lang="el-GR" altLang="el-GR" sz="2000" dirty="0"/>
              <a:t>αν η μεταμόσχευση προγραμματίζεται για ηλικίες </a:t>
            </a:r>
            <a:r>
              <a:rPr lang="el-GR" altLang="el-GR" sz="2000" dirty="0" smtClean="0"/>
              <a:t>12-15μ</a:t>
            </a:r>
            <a:endParaRPr lang="el-GR" altLang="el-GR" sz="2000" dirty="0"/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None/>
              <a:defRPr/>
            </a:pPr>
            <a:endParaRPr lang="el-GR" altLang="el-GR" sz="2000" dirty="0" smtClean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395288" y="2349500"/>
            <a:ext cx="4040187" cy="2159000"/>
          </a:xfrm>
          <a:gradFill>
            <a:gsLst>
              <a:gs pos="0">
                <a:srgbClr val="F6F8FC"/>
              </a:gs>
              <a:gs pos="50000">
                <a:schemeClr val="bg1"/>
              </a:gs>
              <a:gs pos="100000">
                <a:srgbClr val="F3F6FB"/>
              </a:gs>
            </a:gsLst>
            <a:lin ang="5400000" scaled="1"/>
          </a:gradFill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None/>
              <a:defRPr/>
            </a:pPr>
            <a:r>
              <a:rPr lang="el-GR" altLang="el-GR" sz="2000" b="1" dirty="0" smtClean="0"/>
              <a:t>Όλα τα </a:t>
            </a:r>
            <a:r>
              <a:rPr lang="el-GR" altLang="el-GR" sz="2000" b="1" dirty="0" err="1" smtClean="0"/>
              <a:t>επίνοσα</a:t>
            </a:r>
            <a:r>
              <a:rPr lang="el-GR" altLang="el-GR" sz="2000" b="1" dirty="0" smtClean="0"/>
              <a:t> άτομα &gt;12μ πρέπει να λάβουν το εμβόλιο </a:t>
            </a:r>
            <a:r>
              <a:rPr lang="en-GB" altLang="el-GR" sz="2000" b="1" dirty="0" err="1" smtClean="0"/>
              <a:t>Var</a:t>
            </a:r>
            <a:endParaRPr lang="el-GR" altLang="el-GR" sz="2000" dirty="0" smtClean="0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395288" y="4887913"/>
            <a:ext cx="8353425" cy="9175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l-GR" altLang="el-GR" sz="2000" b="1" smtClean="0"/>
              <a:t>* εφόσον ο ασθενής δεν είναι ήδη ανοσοκατασταλμένος και υπάρχει διάστημα τουλάχιστον 4εβδ μέχρι τη μεταμόσχευση</a:t>
            </a:r>
          </a:p>
        </p:txBody>
      </p:sp>
      <p:pic>
        <p:nvPicPr>
          <p:cNvPr id="245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0"/>
            <a:ext cx="153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7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Τίτλος 1"/>
          <p:cNvSpPr>
            <a:spLocks noGrp="1"/>
          </p:cNvSpPr>
          <p:nvPr>
            <p:ph type="ctrTitle" idx="4294967295"/>
          </p:nvPr>
        </p:nvSpPr>
        <p:spPr>
          <a:xfrm>
            <a:off x="395288" y="2130425"/>
            <a:ext cx="8062912" cy="1470025"/>
          </a:xfrm>
        </p:spPr>
        <p:txBody>
          <a:bodyPr/>
          <a:lstStyle/>
          <a:p>
            <a:r>
              <a:rPr lang="el-GR" altLang="el-GR" sz="3200" b="1" smtClean="0">
                <a:solidFill>
                  <a:srgbClr val="C00000"/>
                </a:solidFill>
              </a:rPr>
              <a:t>Επείγουσα πρόληψη μέσω εμβολιασμού</a:t>
            </a:r>
          </a:p>
        </p:txBody>
      </p:sp>
      <p:sp>
        <p:nvSpPr>
          <p:cNvPr id="26627" name="Υπότιτλος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l-GR" smtClean="0">
                <a:solidFill>
                  <a:schemeClr val="tx2"/>
                </a:solidFill>
              </a:rPr>
              <a:t> </a:t>
            </a:r>
            <a:r>
              <a:rPr lang="el-GR" altLang="el-GR" b="1" smtClean="0">
                <a:solidFill>
                  <a:schemeClr val="tx2"/>
                </a:solidFill>
              </a:rPr>
              <a:t>Έκθεση σε λοίμωξη</a:t>
            </a:r>
          </a:p>
        </p:txBody>
      </p:sp>
      <p:sp>
        <p:nvSpPr>
          <p:cNvPr id="26628" name="Ορθογώνιο 4"/>
          <p:cNvSpPr>
            <a:spLocks noChangeArrowheads="1"/>
          </p:cNvSpPr>
          <p:nvPr/>
        </p:nvSpPr>
        <p:spPr bwMode="auto">
          <a:xfrm rot="-1651993">
            <a:off x="257175" y="620713"/>
            <a:ext cx="21526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tx2"/>
                </a:solidFill>
              </a:rPr>
              <a:t>Once exposure occurs, </a:t>
            </a:r>
            <a:endParaRPr lang="el-GR" altLang="el-GR" sz="1800" b="1">
              <a:solidFill>
                <a:schemeClr val="tx2"/>
              </a:solidFill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tx2"/>
                </a:solidFill>
              </a:rPr>
              <a:t>time </a:t>
            </a:r>
            <a:endParaRPr lang="el-GR" altLang="el-GR" sz="1800" b="1">
              <a:solidFill>
                <a:schemeClr val="tx2"/>
              </a:solidFill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tx2"/>
                </a:solidFill>
              </a:rPr>
              <a:t>is of the essence</a:t>
            </a:r>
            <a:endParaRPr lang="el-GR" altLang="el-GR" sz="18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sz="3000" b="1" smtClean="0">
                <a:solidFill>
                  <a:srgbClr val="376092"/>
                </a:solidFill>
              </a:rPr>
              <a:t>Συνήθεις λοιμώξεις όπου μπορεί να γίνει εμβολιαστική παρέμβαση </a:t>
            </a:r>
            <a:r>
              <a:rPr lang="el-GR" altLang="el-GR" sz="3000" b="1" u="sng" smtClean="0">
                <a:solidFill>
                  <a:srgbClr val="376092"/>
                </a:solidFill>
              </a:rPr>
              <a:t>μετά από έκθεση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056063"/>
          </a:xfrm>
        </p:spPr>
        <p:txBody>
          <a:bodyPr/>
          <a:lstStyle/>
          <a:p>
            <a:pPr eaLnBrk="1" hangingPunct="1"/>
            <a:r>
              <a:rPr lang="el-GR" altLang="el-GR" sz="2200" b="1" dirty="0" smtClean="0">
                <a:solidFill>
                  <a:srgbClr val="C00000"/>
                </a:solidFill>
              </a:rPr>
              <a:t>Τέτανος  </a:t>
            </a:r>
          </a:p>
          <a:p>
            <a:pPr eaLnBrk="1" hangingPunct="1"/>
            <a:r>
              <a:rPr lang="el-GR" altLang="el-GR" sz="2200" b="1" dirty="0" smtClean="0">
                <a:solidFill>
                  <a:srgbClr val="C00000"/>
                </a:solidFill>
              </a:rPr>
              <a:t>Λύσσα     </a:t>
            </a:r>
          </a:p>
          <a:p>
            <a:pPr eaLnBrk="1" hangingPunct="1"/>
            <a:r>
              <a:rPr lang="el-GR" altLang="el-GR" sz="2200" b="1" dirty="0" smtClean="0">
                <a:solidFill>
                  <a:srgbClr val="C00000"/>
                </a:solidFill>
              </a:rPr>
              <a:t>Ηπατίτιδα Β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sz="1600" b="1" dirty="0" smtClean="0">
                <a:solidFill>
                  <a:srgbClr val="C00000"/>
                </a:solidFill>
              </a:rPr>
              <a:t>	+ </a:t>
            </a:r>
            <a:r>
              <a:rPr lang="el-GR" altLang="el-GR" sz="1600" b="1" dirty="0" err="1" smtClean="0">
                <a:solidFill>
                  <a:srgbClr val="C00000"/>
                </a:solidFill>
              </a:rPr>
              <a:t>περιγεννητική</a:t>
            </a:r>
            <a:r>
              <a:rPr lang="el-GR" altLang="el-GR" sz="1600" b="1" dirty="0" smtClean="0">
                <a:solidFill>
                  <a:srgbClr val="C00000"/>
                </a:solidFill>
              </a:rPr>
              <a:t> έκθεση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sz="2200" b="1" dirty="0" smtClean="0"/>
              <a:t>--------------------------------------------------------------------------------------------</a:t>
            </a:r>
          </a:p>
          <a:p>
            <a:pPr eaLnBrk="1" hangingPunct="1"/>
            <a:r>
              <a:rPr lang="el-GR" altLang="el-GR" sz="2200" b="1" dirty="0" smtClean="0"/>
              <a:t>Ιλαρά  </a:t>
            </a:r>
          </a:p>
          <a:p>
            <a:pPr eaLnBrk="1" hangingPunct="1"/>
            <a:r>
              <a:rPr lang="el-GR" altLang="el-GR" sz="2200" b="1" dirty="0" smtClean="0"/>
              <a:t>Ανεμευλογιά  </a:t>
            </a:r>
          </a:p>
          <a:p>
            <a:pPr eaLnBrk="1" hangingPunct="1"/>
            <a:r>
              <a:rPr lang="el-GR" altLang="el-GR" sz="2200" b="1" dirty="0" smtClean="0"/>
              <a:t>Ηπατίτιδα Α    </a:t>
            </a:r>
            <a:endParaRPr lang="el-GR" altLang="el-GR" sz="2200" b="1" dirty="0" smtClean="0">
              <a:solidFill>
                <a:srgbClr val="C0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l-GR" altLang="el-GR" sz="2800" dirty="0" smtClean="0"/>
          </a:p>
        </p:txBody>
      </p:sp>
      <p:sp>
        <p:nvSpPr>
          <p:cNvPr id="2" name="Δεξιό άγκιστρο 1"/>
          <p:cNvSpPr>
            <a:spLocks/>
          </p:cNvSpPr>
          <p:nvPr/>
        </p:nvSpPr>
        <p:spPr bwMode="auto">
          <a:xfrm>
            <a:off x="2773363" y="1557338"/>
            <a:ext cx="503237" cy="1181100"/>
          </a:xfrm>
          <a:prstGeom prst="rightBrace">
            <a:avLst>
              <a:gd name="adj1" fmla="val 8334"/>
              <a:gd name="adj2" fmla="val 50000"/>
            </a:avLst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l-GR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2138" y="1720850"/>
            <a:ext cx="4968875" cy="1190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b="1">
                <a:latin typeface="Calibri" panose="020F0502020204030204" pitchFamily="34" charset="0"/>
              </a:rPr>
              <a:t>Το παιδί με το τραύμα, δήγματα, νυγμούς, τρυπήματα, σεξουαλική κακοποίηση, κλπ</a:t>
            </a:r>
          </a:p>
          <a:p>
            <a:pPr algn="ctr"/>
            <a:r>
              <a:rPr lang="el-GR" altLang="el-GR" b="1">
                <a:latin typeface="Calibri" panose="020F0502020204030204" pitchFamily="34" charset="0"/>
              </a:rPr>
              <a:t>(1% όλων των επισκέψεων σε E</a:t>
            </a:r>
            <a:r>
              <a:rPr lang="en-US" altLang="el-GR" b="1">
                <a:latin typeface="Calibri" panose="020F0502020204030204" pitchFamily="34" charset="0"/>
              </a:rPr>
              <a:t>R)</a:t>
            </a:r>
            <a:endParaRPr lang="el-GR" altLang="el-GR" b="1">
              <a:latin typeface="Calibri" panose="020F0502020204030204" pitchFamily="34" charset="0"/>
            </a:endParaRPr>
          </a:p>
          <a:p>
            <a:r>
              <a:rPr lang="el-GR" altLang="el-GR" b="1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 bwMode="auto">
          <a:xfrm>
            <a:off x="468313" y="5229225"/>
            <a:ext cx="7920037" cy="10080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 sz="2000" b="1" dirty="0"/>
              <a:t>ο εμβολιασμός θα πρέπει να </a:t>
            </a:r>
            <a:r>
              <a:rPr lang="el-GR" altLang="el-GR" sz="2000" b="1" u="sng" dirty="0"/>
              <a:t>γίνεται το συντομότερο δυνατό</a:t>
            </a:r>
          </a:p>
          <a:p>
            <a:pPr eaLnBrk="1" hangingPunct="1">
              <a:spcBef>
                <a:spcPct val="0"/>
              </a:spcBef>
            </a:pPr>
            <a:r>
              <a:rPr lang="el-GR" altLang="el-GR" sz="2000" b="1" dirty="0"/>
              <a:t>τέτανος και λύσσα:</a:t>
            </a:r>
            <a:r>
              <a:rPr lang="el-GR" altLang="el-GR" sz="2000" dirty="0"/>
              <a:t>  </a:t>
            </a:r>
            <a:r>
              <a:rPr lang="el-GR" altLang="el-GR" sz="2000" dirty="0" smtClean="0"/>
              <a:t>εμβολιασμός και </a:t>
            </a:r>
            <a:r>
              <a:rPr lang="el-GR" altLang="el-GR" sz="2000" dirty="0"/>
              <a:t>σε καθυστερημένη προσέλευση του ατόμου (μεγάλη διακύμανση του χρόνου επώασης)</a:t>
            </a:r>
          </a:p>
        </p:txBody>
      </p:sp>
      <p:sp>
        <p:nvSpPr>
          <p:cNvPr id="4" name="Δεξιό άγκιστρο 1"/>
          <p:cNvSpPr>
            <a:spLocks/>
          </p:cNvSpPr>
          <p:nvPr/>
        </p:nvSpPr>
        <p:spPr bwMode="auto">
          <a:xfrm>
            <a:off x="2771775" y="3616325"/>
            <a:ext cx="503238" cy="1181100"/>
          </a:xfrm>
          <a:prstGeom prst="rightBrace">
            <a:avLst>
              <a:gd name="adj1" fmla="val 8334"/>
              <a:gd name="adj2" fmla="val 50000"/>
            </a:avLst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l-GR">
              <a:latin typeface="+mn-lt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3130550" y="3779838"/>
            <a:ext cx="4968875" cy="1190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b="1" dirty="0">
                <a:latin typeface="Calibri" panose="020F0502020204030204" pitchFamily="34" charset="0"/>
              </a:rPr>
              <a:t>για ατομική προστασία και </a:t>
            </a:r>
          </a:p>
          <a:p>
            <a:pPr algn="ctr"/>
            <a:r>
              <a:rPr lang="el-GR" altLang="el-GR" b="1" dirty="0" err="1">
                <a:latin typeface="Calibri" panose="020F0502020204030204" pitchFamily="34" charset="0"/>
              </a:rPr>
              <a:t>επδημιολογικές</a:t>
            </a:r>
            <a:r>
              <a:rPr lang="el-GR" altLang="el-GR" b="1" dirty="0">
                <a:latin typeface="Calibri" panose="020F0502020204030204" pitchFamily="34" charset="0"/>
              </a:rPr>
              <a:t> ανάγκες </a:t>
            </a:r>
          </a:p>
          <a:p>
            <a:pPr algn="ctr"/>
            <a:r>
              <a:rPr lang="el-GR" altLang="el-GR" b="1" dirty="0">
                <a:latin typeface="Calibri" panose="020F0502020204030204" pitchFamily="34" charset="0"/>
              </a:rPr>
              <a:t>(</a:t>
            </a:r>
            <a:r>
              <a:rPr lang="el-GR" altLang="el-GR" dirty="0">
                <a:latin typeface="Calibri" panose="020F0502020204030204" pitchFamily="34" charset="0"/>
              </a:rPr>
              <a:t>πρόληψη μετάδοσης, έλεγχος </a:t>
            </a:r>
            <a:r>
              <a:rPr lang="el-GR" altLang="el-GR" dirty="0" smtClean="0">
                <a:latin typeface="Calibri" panose="020F0502020204030204" pitchFamily="34" charset="0"/>
              </a:rPr>
              <a:t>επιδημιών)</a:t>
            </a:r>
            <a:endParaRPr lang="el-GR" altLang="el-GR" b="1" dirty="0">
              <a:latin typeface="Calibri" panose="020F0502020204030204" pitchFamily="34" charset="0"/>
            </a:endParaRPr>
          </a:p>
          <a:p>
            <a:r>
              <a:rPr lang="el-GR" altLang="el-GR" b="1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24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altLang="el-GR" sz="3200" b="1" dirty="0" smtClean="0">
                <a:solidFill>
                  <a:schemeClr val="accent1">
                    <a:lumMod val="75000"/>
                  </a:schemeClr>
                </a:solidFill>
              </a:rPr>
              <a:t>Προφύλαξη σε περίπτωση τραυματισμού</a:t>
            </a:r>
            <a:br>
              <a:rPr lang="el-GR" altLang="el-GR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altLang="el-GR" sz="3200" b="1" dirty="0" smtClean="0">
                <a:solidFill>
                  <a:schemeClr val="accent1">
                    <a:lumMod val="75000"/>
                  </a:schemeClr>
                </a:solidFill>
              </a:rPr>
              <a:t>Τέτανος</a:t>
            </a:r>
            <a:r>
              <a:rPr lang="el-GR" altLang="el-GR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9750" y="4124672"/>
            <a:ext cx="7993063" cy="17526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01625" algn="l"/>
              </a:tabLst>
            </a:pPr>
            <a:r>
              <a:rPr lang="el-GR" altLang="el-GR" sz="2000" dirty="0" smtClean="0">
                <a:solidFill>
                  <a:schemeClr val="tx1"/>
                </a:solidFill>
              </a:rPr>
              <a:t>Υψηλή θνητότητα, 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01625" algn="l"/>
              </a:tabLst>
            </a:pPr>
            <a:r>
              <a:rPr lang="el-GR" altLang="el-GR" sz="2000" dirty="0" smtClean="0">
                <a:solidFill>
                  <a:schemeClr val="tx1"/>
                </a:solidFill>
              </a:rPr>
              <a:t>Νόσημα που δεν εξαλείφεται</a:t>
            </a:r>
            <a:endParaRPr lang="el-GR" altLang="el-GR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01625" algn="l"/>
              </a:tabLst>
            </a:pPr>
            <a:r>
              <a:rPr lang="el-GR" altLang="el-GR" sz="2000" dirty="0" smtClean="0">
                <a:solidFill>
                  <a:schemeClr val="tx1"/>
                </a:solidFill>
              </a:rPr>
              <a:t>Διάρκεια ανοσίας περίπου 10 έτη, ανάγκη αναμνηστικών δόσεων</a:t>
            </a:r>
          </a:p>
          <a:p>
            <a:pPr lvl="1">
              <a:lnSpc>
                <a:spcPct val="90000"/>
              </a:lnSpc>
              <a:tabLst>
                <a:tab pos="301625" algn="l"/>
              </a:tabLst>
            </a:pPr>
            <a:r>
              <a:rPr lang="el-GR" altLang="el-GR" sz="2000" dirty="0" smtClean="0">
                <a:solidFill>
                  <a:schemeClr val="tx1"/>
                </a:solidFill>
              </a:rPr>
              <a:t>χρόνος επώασης:  4-21 ημέρες  (συνήθως 8-10 </a:t>
            </a:r>
            <a:r>
              <a:rPr lang="el-GR" altLang="el-GR" sz="2000" dirty="0" err="1" smtClean="0">
                <a:solidFill>
                  <a:schemeClr val="tx1"/>
                </a:solidFill>
              </a:rPr>
              <a:t>ημ</a:t>
            </a:r>
            <a:r>
              <a:rPr lang="el-GR" altLang="el-GR" sz="2000" dirty="0" smtClean="0">
                <a:solidFill>
                  <a:schemeClr val="tx1"/>
                </a:solidFill>
              </a:rPr>
              <a:t>)</a:t>
            </a:r>
            <a:r>
              <a:rPr lang="el-GR" altLang="el-GR" dirty="0" smtClean="0">
                <a:solidFill>
                  <a:srgbClr val="898989"/>
                </a:solidFill>
              </a:rPr>
              <a:t> </a:t>
            </a:r>
            <a:endParaRPr lang="el-GR" altLang="el-GR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tabLst>
                <a:tab pos="301625" algn="l"/>
              </a:tabLst>
            </a:pPr>
            <a:endParaRPr lang="el-GR" altLang="el-GR" dirty="0" smtClean="0">
              <a:solidFill>
                <a:srgbClr val="898989"/>
              </a:solidFill>
            </a:endParaRPr>
          </a:p>
        </p:txBody>
      </p:sp>
      <p:pic>
        <p:nvPicPr>
          <p:cNvPr id="32772" name="Picture 6" descr="tetanus-myoclo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60350"/>
            <a:ext cx="23399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Τίτλο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>
              <a:defRPr/>
            </a:pPr>
            <a:r>
              <a:rPr lang="el-GR" altLang="el-GR" sz="3200" b="1" dirty="0" smtClean="0">
                <a:solidFill>
                  <a:schemeClr val="accent1">
                    <a:lumMod val="75000"/>
                  </a:schemeClr>
                </a:solidFill>
              </a:rPr>
              <a:t>Προφύλαξη σε περίπτωση τραυματισμού</a:t>
            </a:r>
            <a:br>
              <a:rPr lang="el-GR" altLang="el-GR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altLang="el-GR" sz="3200" b="1" dirty="0" smtClean="0">
                <a:solidFill>
                  <a:srgbClr val="C00000"/>
                </a:solidFill>
              </a:rPr>
              <a:t>ΤΕΤΑΝΟΣ</a:t>
            </a:r>
            <a:endParaRPr lang="el-GR" altLang="el-GR" sz="3200" dirty="0" smtClean="0"/>
          </a:p>
        </p:txBody>
      </p:sp>
      <p:sp>
        <p:nvSpPr>
          <p:cNvPr id="34819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323850" y="1600200"/>
            <a:ext cx="8569325" cy="3341688"/>
          </a:xfrm>
        </p:spPr>
        <p:txBody>
          <a:bodyPr/>
          <a:lstStyle/>
          <a:p>
            <a:endParaRPr lang="el-GR" altLang="el-GR" smtClean="0"/>
          </a:p>
          <a:p>
            <a:endParaRPr lang="el-GR" altLang="el-GR" smtClean="0"/>
          </a:p>
        </p:txBody>
      </p:sp>
      <p:sp>
        <p:nvSpPr>
          <p:cNvPr id="7" name="TextBox 6"/>
          <p:cNvSpPr txBox="1"/>
          <p:nvPr/>
        </p:nvSpPr>
        <p:spPr>
          <a:xfrm>
            <a:off x="6578600" y="6211888"/>
            <a:ext cx="23860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 i="1" dirty="0">
                <a:latin typeface="+mn-lt"/>
              </a:rPr>
              <a:t>MMWR Apr 2018</a:t>
            </a:r>
          </a:p>
          <a:p>
            <a:pPr algn="r">
              <a:defRPr/>
            </a:pPr>
            <a:r>
              <a:rPr lang="en-US" b="1" i="1" dirty="0">
                <a:latin typeface="+mn-lt"/>
              </a:rPr>
              <a:t>ACIP 2018</a:t>
            </a:r>
            <a:endParaRPr lang="el-GR" b="1" i="1" dirty="0">
              <a:latin typeface="+mn-lt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79388" y="5734050"/>
            <a:ext cx="4537075" cy="5175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z="1400">
                <a:latin typeface="Calibri" panose="020F0502020204030204" pitchFamily="34" charset="0"/>
              </a:rPr>
              <a:t>* </a:t>
            </a:r>
            <a:r>
              <a:rPr lang="el-GR" altLang="el-GR" sz="1400">
                <a:latin typeface="Calibri" panose="020F0502020204030204" pitchFamily="34" charset="0"/>
              </a:rPr>
              <a:t>πχ </a:t>
            </a:r>
            <a:r>
              <a:rPr lang="en-US" altLang="el-GR" sz="1400">
                <a:latin typeface="Calibri" panose="020F0502020204030204" pitchFamily="34" charset="0"/>
              </a:rPr>
              <a:t> </a:t>
            </a:r>
            <a:r>
              <a:rPr lang="el-GR" altLang="el-GR" sz="1400">
                <a:latin typeface="Calibri" panose="020F0502020204030204" pitchFamily="34" charset="0"/>
              </a:rPr>
              <a:t>τραύματα επιμολυσμένα με βρωμιά, περιττώματα, χώμα, σάλιο, διατιτραίνοντα τραύματα</a:t>
            </a:r>
            <a:r>
              <a:rPr lang="en-US" altLang="el-GR" sz="1400">
                <a:latin typeface="Calibri" panose="020F0502020204030204" pitchFamily="34" charset="0"/>
              </a:rPr>
              <a:t>; </a:t>
            </a:r>
            <a:r>
              <a:rPr lang="el-GR" altLang="el-GR" sz="1400">
                <a:latin typeface="Calibri" panose="020F0502020204030204" pitchFamily="34" charset="0"/>
              </a:rPr>
              <a:t>εγκαύματα, </a:t>
            </a:r>
          </a:p>
        </p:txBody>
      </p:sp>
      <p:sp>
        <p:nvSpPr>
          <p:cNvPr id="35843" name="2 - Θέση περιεχομένου"/>
          <p:cNvSpPr>
            <a:spLocks/>
          </p:cNvSpPr>
          <p:nvPr/>
        </p:nvSpPr>
        <p:spPr bwMode="auto">
          <a:xfrm>
            <a:off x="395288" y="1700213"/>
            <a:ext cx="8229600" cy="3168650"/>
          </a:xfrm>
          <a:prstGeom prst="rect">
            <a:avLst/>
          </a:prstGeom>
          <a:gradFill rotWithShape="0">
            <a:gsLst>
              <a:gs pos="0">
                <a:srgbClr val="F6F8FC"/>
              </a:gs>
              <a:gs pos="50000">
                <a:srgbClr val="FFFFFF"/>
              </a:gs>
              <a:gs pos="100000">
                <a:srgbClr val="F3F6F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l-GR" altLang="el-GR" sz="800" dirty="0"/>
          </a:p>
          <a:p>
            <a:pPr>
              <a:buFont typeface="Arial" panose="020B0604020202020204" pitchFamily="34" charset="0"/>
              <a:buNone/>
            </a:pPr>
            <a:r>
              <a:rPr lang="el-GR" altLang="el-GR" sz="2000" b="1" dirty="0"/>
              <a:t>Κάθε τραύμα δυνητικά μολυσμένο με το κλωστηρίδιο του τετάνου*, χρήζει άμεσης φροντίδας, η οποία περιλαμβάνει</a:t>
            </a:r>
          </a:p>
          <a:p>
            <a:pPr>
              <a:buFont typeface="Arial" panose="020B0604020202020204" pitchFamily="34" charset="0"/>
              <a:buNone/>
            </a:pPr>
            <a:endParaRPr lang="el-GR" altLang="el-GR" sz="800" b="1" dirty="0"/>
          </a:p>
          <a:p>
            <a:r>
              <a:rPr lang="el-GR" altLang="el-GR" sz="2000" dirty="0"/>
              <a:t>Απολύμανση και απομάκρυνση τυχόν νεκρωμένων ιστών</a:t>
            </a:r>
          </a:p>
          <a:p>
            <a:r>
              <a:rPr lang="el-GR" altLang="el-GR" sz="2000" b="1" u="sng" dirty="0"/>
              <a:t>Άμεσος  </a:t>
            </a:r>
            <a:r>
              <a:rPr lang="el-GR" altLang="el-GR" sz="2000" b="1" u="sng" dirty="0" smtClean="0"/>
              <a:t>εμβολιασμός, </a:t>
            </a:r>
            <a:r>
              <a:rPr lang="el-GR" altLang="el-GR" sz="2000" b="1" u="sng" dirty="0"/>
              <a:t>(24-72 ώρες )</a:t>
            </a:r>
            <a:r>
              <a:rPr lang="el-GR" altLang="el-GR" sz="2000" dirty="0"/>
              <a:t>με ή χωρίς </a:t>
            </a:r>
            <a:r>
              <a:rPr lang="en-US" altLang="el-GR" sz="2000" dirty="0"/>
              <a:t>IG</a:t>
            </a:r>
            <a:r>
              <a:rPr lang="el-GR" altLang="el-GR" sz="2000" dirty="0"/>
              <a:t>)</a:t>
            </a:r>
            <a:r>
              <a:rPr lang="en-US" altLang="el-GR" sz="2000" dirty="0"/>
              <a:t> </a:t>
            </a:r>
            <a:r>
              <a:rPr lang="el-GR" altLang="el-GR" sz="2000" dirty="0"/>
              <a:t>αναλόγως της εμβολιαστικής κατάστασης του ασθενούς και του είδους του τραύματος</a:t>
            </a:r>
          </a:p>
          <a:p>
            <a:pPr>
              <a:buFont typeface="Arial" panose="020B0604020202020204" pitchFamily="34" charset="0"/>
              <a:buNone/>
            </a:pPr>
            <a:r>
              <a:rPr lang="el-GR" altLang="el-GR" sz="2000" b="1" dirty="0"/>
              <a:t>-------------------------------------------------------------------------------------------------------</a:t>
            </a:r>
            <a:endParaRPr lang="en-US" altLang="el-GR" sz="2000" b="1" dirty="0"/>
          </a:p>
          <a:p>
            <a:pPr>
              <a:spcBef>
                <a:spcPct val="0"/>
              </a:spcBef>
              <a:buFontTx/>
              <a:buChar char="•"/>
            </a:pPr>
            <a:r>
              <a:rPr lang="el-GR" altLang="el-GR" sz="2000" dirty="0"/>
              <a:t>Γενικώς, άτομα πλήρως εμβολιασμένα σπάνια θα χρειαστεί αναμνηστική δόση εμβολίου και ακόμη πιο σπάνια γ-σφαιρίνη</a:t>
            </a:r>
          </a:p>
        </p:txBody>
      </p:sp>
    </p:spTree>
    <p:extLst>
      <p:ext uri="{BB962C8B-B14F-4D97-AF65-F5344CB8AC3E}">
        <p14:creationId xmlns:p14="http://schemas.microsoft.com/office/powerpoint/2010/main" val="22480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263"/>
            <a:ext cx="9144000" cy="1133475"/>
          </a:xfrm>
        </p:spPr>
        <p:txBody>
          <a:bodyPr>
            <a:normAutofit/>
          </a:bodyPr>
          <a:lstStyle/>
          <a:p>
            <a:r>
              <a:rPr lang="el-GR" altLang="el-GR" sz="2500" b="1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20835" name="AutoShape 7" descr="data:image/jpeg;base64,/9j/4AAQSkZJRgABAQAAAQABAAD/2wBDAAkGBwgHBgkIBwgKCgkLDRYPDQwMDRsUFRAWIB0iIiAdHx8kKDQsJCYxJx8fLT0tMTU3Ojo6Iys/RD84QzQ5Ojf/2wBDAQoKCg0MDRoPDxo3JR8lNzc3Nzc3Nzc3Nzc3Nzc3Nzc3Nzc3Nzc3Nzc3Nzc3Nzc3Nzc3Nzc3Nzc3Nzc3Nzc3Nzf/wAARCABoAIoDASIAAhEBAxEB/8QAHAABAAICAwEAAAAAAAAAAAAAAAUHAQgCAwYE/8QAMBAAAQMDAQMKBwEAAAAAAAAAAAECAwQFBhEHMTYSFlFVc3SSk7HRFCE1QVNUgSP/xAAbAQEAAgMBAQAAAAAAAAAAAAAABAYBAgUDB//EADERAAICAQIACgoDAAAAAAAAAAABAgMEBREGEhMhMTRBUXGRFBYyM1JygYKxwVOh0f/aAAwDAQACEQMRAD8A8iACun2YAAAAAAAGWtc9yNaiuVV0RETVVBhvYwDv+Cq/1Z/Ld7HVJG+J3JkY5juhyKimWmuk0jZGT2TOIAMHoAAAAAAAAAAAAAAAAAACawtNcstKL+y0hSawri2095ab1e2vEi5vVrPlf4Ng9E6EKS2rIiZhNp+GP0LuKR2rcYS9jH6HTzfdfUovBjr/ANr/AEePAByT6IAAAAAAAAAAAAAAAAp9dojZNdqKKVqOY+oja5q7lRXJqhfKYjjun0Wh8lpIpx3am0zi6nrENPnGM4t7mvRN4Vxbae8tLq5o471LQ+Sh2U+MWKmnjnprVSRTRu5THsiRFavSikiOFKMk9zj5HCim2qVarfOmuldpKlJbV+MJewj9C7tCNrses9wqFqK6201RMqIiySRo5dE3fMl31O2HFRXtJz44ORyslvzbGuRk2E5o471LQ+SgXEcd6lofJQh+gS7yzetlP8b80a9gmczpoKPKbjT0sTIoY5URkbE0RqclNyEMQpx4smiz49quqjYu1J+YABqewAAAAAAAAB9VplZBdaKaVyNjjqI3Ocv2RHIqqXkmc41p9Wh8LvYoMEinIlUmkjj6lo9WoTjKcmtu7Yv3nzjXW0Phd7HZS5hYKypipqa5RSTSuRrGI12rlX7bjX7+k1hXFtp7y0kRzZyklsjj5HBjHqqlNTfMm+zsXgbB6kRccpstrq3Ulwr44J2ojlY5HKui7tyEwUjtW4wl7CP0JeRa6ocZFd0jAhnZHJTbS2b5izefONdbQ+F3sYXOca62h8LvYoP+ghenz7kWf1Uxvjl/X+EvmFZBX5NcKqkkSSCWVFY9Nzk5KEQAQpS4zbLLRUqao1roSS8gADB7AAAAAAAAAAAAAmsK4ttPeWkKTWF/LLLSq/stN6/bXiRc3q1nyv8ABsIUjtW4wl7GP0Ls5TekpLaqqLmEui6/4x+h0833X1KLwY699r/R5AAHJPogAAAAAAAAAAAAAAAAAACKrVRWqqKm5UABhrc7PiJ/zSeNTg5znrq9yuXpVdTAG7NVCKe6QAANwAAAAAAAAAAAAAAAAAAAAAAAAAAAAAAAAAAAD//Z"/>
          <p:cNvSpPr>
            <a:spLocks noChangeAspect="1" noChangeArrowheads="1"/>
          </p:cNvSpPr>
          <p:nvPr/>
        </p:nvSpPr>
        <p:spPr bwMode="auto">
          <a:xfrm>
            <a:off x="63500" y="-471488"/>
            <a:ext cx="1314450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20903" name="Group 71"/>
          <p:cNvGraphicFramePr>
            <a:graphicFrameLocks noGrp="1"/>
          </p:cNvGraphicFramePr>
          <p:nvPr/>
        </p:nvGraphicFramePr>
        <p:xfrm>
          <a:off x="323850" y="1484313"/>
          <a:ext cx="8208963" cy="2602706"/>
        </p:xfrm>
        <a:graphic>
          <a:graphicData uri="http://schemas.openxmlformats.org/drawingml/2006/table">
            <a:tbl>
              <a:tblPr/>
              <a:tblGrid>
                <a:gridCol w="1804988"/>
                <a:gridCol w="3451225"/>
                <a:gridCol w="2952750"/>
              </a:tblGrid>
              <a:tr h="693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charset="-128"/>
                          <a:cs typeface="Times New Roman" panose="02020603050405020304" pitchFamily="18" charset="0"/>
                        </a:rPr>
                        <a:t>Ιστορικό εμβολιαστικής κάλυψης</a:t>
                      </a:r>
                      <a:endParaRPr kumimoji="0" lang="en-US" alt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charset="-128"/>
                          <a:cs typeface="Times New Roman" panose="02020603050405020304" pitchFamily="18" charset="0"/>
                        </a:rPr>
                        <a:t>Καθαρά, μικρά τραύματα</a:t>
                      </a:r>
                    </a:p>
                  </a:txBody>
                  <a:tcPr marL="28363" marR="28363" marT="0" marB="283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charset="-128"/>
                          <a:cs typeface="Times New Roman" panose="02020603050405020304" pitchFamily="18" charset="0"/>
                        </a:rPr>
                        <a:t>Υπόλοιπα είδη τραυμάτων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charset="-128"/>
                          <a:cs typeface="Times New Roman" panose="02020603050405020304" pitchFamily="18" charset="0"/>
                        </a:rPr>
                        <a:t>(μεγάλο, βαθύ, ρυπαρό)</a:t>
                      </a:r>
                    </a:p>
                  </a:txBody>
                  <a:tcPr marL="28363" marR="28363" marT="0" marB="283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1004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charset="-128"/>
                          <a:cs typeface="Times New Roman" panose="02020603050405020304" pitchFamily="18" charset="0"/>
                        </a:rPr>
                        <a:t>≥3 δόσεις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marL="28363" marR="28363" marT="8509" marB="85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charset="-128"/>
                          <a:cs typeface="Times New Roman" panose="02020603050405020304" pitchFamily="18" charset="0"/>
                        </a:rPr>
                        <a:t>1 αναμνηστική δόση εμβολίου,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charset="-128"/>
                          <a:cs typeface="Times New Roman" panose="02020603050405020304" pitchFamily="18" charset="0"/>
                        </a:rPr>
                        <a:t>αν έχουν μεσολαβήσει</a:t>
                      </a: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S Mincho" charset="-128"/>
                          <a:cs typeface="Times New Roman" panose="02020603050405020304" pitchFamily="18" charset="0"/>
                        </a:rPr>
                        <a:t>&gt;10χρ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charset="-128"/>
                          <a:cs typeface="Times New Roman" panose="02020603050405020304" pitchFamily="18" charset="0"/>
                        </a:rPr>
                        <a:t>από την τελευταία δόση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charset="-128"/>
                          <a:cs typeface="Times New Roman" panose="02020603050405020304" pitchFamily="18" charset="0"/>
                        </a:rPr>
                        <a:t>  </a:t>
                      </a:r>
                      <a:endParaRPr kumimoji="0" lang="el-GR" alt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63" marR="28363" marT="8509" marB="85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FFFFF"/>
                        </a:gs>
                        <a:gs pos="100000">
                          <a:srgbClr val="E3EB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charset="-128"/>
                          <a:cs typeface="Times New Roman" panose="02020603050405020304" pitchFamily="18" charset="0"/>
                        </a:rPr>
                        <a:t>αναμνηστική δόση εμβολίου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charset="-128"/>
                          <a:cs typeface="Times New Roman" panose="02020603050405020304" pitchFamily="18" charset="0"/>
                        </a:rPr>
                        <a:t>αν έχουν μεσολαβήσει </a:t>
                      </a: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S Mincho" charset="-128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S Mincho" charset="-128"/>
                        </a:rPr>
                        <a:t>5χρ</a:t>
                      </a: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charset="-128"/>
                        </a:rPr>
                        <a:t>από την τελευταία δόση**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l-GR" alt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63" marR="28363" marT="8509" marB="85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FFFFF"/>
                        </a:gs>
                        <a:gs pos="100000">
                          <a:srgbClr val="E3EBF5"/>
                        </a:gs>
                      </a:gsLst>
                      <a:lin ang="5400000"/>
                    </a:gradFill>
                  </a:tcPr>
                </a:tc>
              </a:tr>
              <a:tr h="750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charset="-128"/>
                          <a:cs typeface="Times New Roman" panose="02020603050405020304" pitchFamily="18" charset="0"/>
                        </a:rPr>
                        <a:t>Άγνωστο ή 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charset="-128"/>
                          <a:cs typeface="Times New Roman" panose="02020603050405020304" pitchFamily="18" charset="0"/>
                        </a:rPr>
                        <a:t>&lt;3 δόσεις</a:t>
                      </a:r>
                    </a:p>
                  </a:txBody>
                  <a:tcPr marL="28363" marR="28363" marT="8509" marB="85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charset="-128"/>
                          <a:cs typeface="Times New Roman" panose="02020603050405020304" pitchFamily="18" charset="0"/>
                        </a:rPr>
                        <a:t>Εμβόλιο</a:t>
                      </a:r>
                      <a:r>
                        <a:rPr kumimoji="0" lang="en-US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l-GR" alt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MS Mincho" charset="-128"/>
                        <a:cs typeface="Times New Roman" panose="02020603050405020304" pitchFamily="18" charset="0"/>
                      </a:endParaRPr>
                    </a:p>
                  </a:txBody>
                  <a:tcPr marL="28363" marR="28363" marT="8509" marB="85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FFFFF"/>
                        </a:gs>
                        <a:gs pos="100000">
                          <a:srgbClr val="E3EB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charset="-128"/>
                          <a:cs typeface="Times New Roman" panose="02020603050405020304" pitchFamily="18" charset="0"/>
                        </a:rPr>
                        <a:t>Εμβόλιο + </a:t>
                      </a: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αντιτετανική σφαιρίνη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8363" marR="28363" marT="8509" marB="85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FFFFF"/>
                        </a:gs>
                        <a:gs pos="100000">
                          <a:srgbClr val="E3EB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120868" name="Picture 57" descr="C:\Users\istfangr\Desktop\safrica.gif"/>
          <p:cNvSpPr>
            <a:spLocks noChangeAspect="1" noChangeArrowheads="1"/>
          </p:cNvSpPr>
          <p:nvPr/>
        </p:nvSpPr>
        <p:spPr bwMode="auto">
          <a:xfrm>
            <a:off x="6781800" y="1295400"/>
            <a:ext cx="7318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33794" name="Τίτλος 1"/>
          <p:cNvSpPr>
            <a:spLocks/>
          </p:cNvSpPr>
          <p:nvPr/>
        </p:nvSpPr>
        <p:spPr bwMode="auto">
          <a:xfrm>
            <a:off x="323850" y="274638"/>
            <a:ext cx="8362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l-GR" altLang="el-G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Προφύλαξη σε περίπτωση τραυματισμού</a:t>
            </a:r>
            <a:br>
              <a:rPr lang="el-GR" altLang="el-G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l-GR" altLang="el-GR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ΤΕΤΑΝΟΣ</a:t>
            </a:r>
            <a:endParaRPr lang="el-GR" altLang="el-GR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43011" name="Θέση περιεχομένου 2"/>
          <p:cNvSpPr>
            <a:spLocks/>
          </p:cNvSpPr>
          <p:nvPr/>
        </p:nvSpPr>
        <p:spPr bwMode="auto">
          <a:xfrm>
            <a:off x="0" y="4581525"/>
            <a:ext cx="9144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buFont typeface="Calibri" panose="020F0502020204030204" pitchFamily="34" charset="0"/>
              <a:buAutoNum type="arabicPeriod"/>
              <a:defRPr/>
            </a:pPr>
            <a:r>
              <a:rPr lang="en-US" altLang="el-GR" sz="1600" b="1" dirty="0">
                <a:latin typeface="+mn-lt"/>
              </a:rPr>
              <a:t>* </a:t>
            </a:r>
            <a:r>
              <a:rPr lang="el-GR" altLang="el-GR" sz="1600" b="1" dirty="0">
                <a:latin typeface="+mn-lt"/>
              </a:rPr>
              <a:t>εμβόλια ανάλογα με την ηλικία (</a:t>
            </a:r>
            <a:r>
              <a:rPr lang="el-GR" altLang="el-GR" sz="1600" dirty="0" err="1">
                <a:latin typeface="+mn-lt"/>
              </a:rPr>
              <a:t>DTaP</a:t>
            </a:r>
            <a:r>
              <a:rPr lang="el-GR" altLang="el-GR" sz="1600" dirty="0">
                <a:latin typeface="+mn-lt"/>
              </a:rPr>
              <a:t>, </a:t>
            </a:r>
            <a:r>
              <a:rPr lang="el-GR" altLang="el-GR" sz="1600" dirty="0" err="1">
                <a:latin typeface="+mn-lt"/>
              </a:rPr>
              <a:t>Tdap</a:t>
            </a:r>
            <a:r>
              <a:rPr lang="el-GR" altLang="el-GR" sz="1600" dirty="0">
                <a:latin typeface="+mn-lt"/>
              </a:rPr>
              <a:t> ή  </a:t>
            </a:r>
            <a:r>
              <a:rPr lang="el-GR" altLang="el-GR" sz="1600" dirty="0" err="1">
                <a:latin typeface="+mn-lt"/>
              </a:rPr>
              <a:t>Td</a:t>
            </a:r>
            <a:r>
              <a:rPr lang="el-GR" altLang="el-GR" sz="1600" dirty="0">
                <a:latin typeface="+mn-lt"/>
              </a:rPr>
              <a:t>)    </a:t>
            </a:r>
          </a:p>
          <a:p>
            <a:pPr marL="342900" indent="-342900" eaLnBrk="1" hangingPunct="1">
              <a:buFont typeface="Calibri" panose="020F0502020204030204" pitchFamily="34" charset="0"/>
              <a:buAutoNum type="arabicPeriod"/>
              <a:defRPr/>
            </a:pPr>
            <a:r>
              <a:rPr lang="el-GR" altLang="el-GR" sz="1600" dirty="0">
                <a:latin typeface="+mn-lt"/>
              </a:rPr>
              <a:t>Άτομο με </a:t>
            </a:r>
            <a:r>
              <a:rPr lang="el-GR" altLang="el-GR" sz="1600" dirty="0" err="1">
                <a:latin typeface="+mn-lt"/>
              </a:rPr>
              <a:t>ανοσοανεπάρκεια</a:t>
            </a:r>
            <a:r>
              <a:rPr lang="el-GR" altLang="el-GR" sz="1600" dirty="0">
                <a:latin typeface="+mn-lt"/>
              </a:rPr>
              <a:t>  και ρυπαρό τραύμα λαμβάνει </a:t>
            </a:r>
            <a:r>
              <a:rPr lang="el-GR" altLang="el-GR" sz="1600" dirty="0" smtClean="0">
                <a:latin typeface="+mn-lt"/>
              </a:rPr>
              <a:t> ειδική σφαιρίνη</a:t>
            </a:r>
            <a:r>
              <a:rPr lang="en-US" altLang="el-GR" sz="1600" dirty="0" smtClean="0">
                <a:latin typeface="+mn-lt"/>
              </a:rPr>
              <a:t>, </a:t>
            </a:r>
            <a:r>
              <a:rPr lang="el-GR" altLang="el-GR" sz="1600" dirty="0">
                <a:latin typeface="+mn-lt"/>
              </a:rPr>
              <a:t>(ανεξάρτητα από ιστορικό εμβολιασμού</a:t>
            </a:r>
          </a:p>
          <a:p>
            <a:pPr marL="342900" indent="-342900" eaLnBrk="1" hangingPunct="1">
              <a:buFont typeface="Calibri" panose="020F0502020204030204" pitchFamily="34" charset="0"/>
              <a:buAutoNum type="arabicPeriod"/>
              <a:defRPr/>
            </a:pPr>
            <a:r>
              <a:rPr lang="el-GR" altLang="el-GR" sz="1600" dirty="0">
                <a:latin typeface="+mn-lt"/>
              </a:rPr>
              <a:t>Βρέφη &lt;6μ,  που δεν </a:t>
            </a:r>
            <a:r>
              <a:rPr lang="el-GR" altLang="el-GR" sz="1600" dirty="0">
                <a:solidFill>
                  <a:srgbClr val="000000"/>
                </a:solidFill>
                <a:latin typeface="+mn-lt"/>
              </a:rPr>
              <a:t>έλαβαν 3Δ του εμβολίου, η αναγκαιότητα για χορήγηση </a:t>
            </a:r>
            <a:r>
              <a:rPr lang="en-US" altLang="el-GR" sz="1600" dirty="0">
                <a:solidFill>
                  <a:srgbClr val="000000"/>
                </a:solidFill>
                <a:latin typeface="+mn-lt"/>
              </a:rPr>
              <a:t>TIG </a:t>
            </a:r>
            <a:r>
              <a:rPr lang="el-GR" altLang="el-GR" sz="1600" dirty="0">
                <a:solidFill>
                  <a:srgbClr val="000000"/>
                </a:solidFill>
                <a:latin typeface="+mn-lt"/>
              </a:rPr>
              <a:t>στηρίζεται στο ιστορικό εμβολιασμού της μητέρας</a:t>
            </a:r>
            <a:r>
              <a:rPr lang="en-US" altLang="el-GR" sz="1600" dirty="0">
                <a:solidFill>
                  <a:srgbClr val="000000"/>
                </a:solidFill>
                <a:latin typeface="+mn-lt"/>
              </a:rPr>
              <a:t>. </a:t>
            </a:r>
            <a:r>
              <a:rPr lang="el-GR" altLang="el-GR" sz="1600" dirty="0">
                <a:latin typeface="+mn-lt"/>
              </a:rPr>
              <a:t>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l-GR" sz="1600" dirty="0">
                <a:latin typeface="+mn-lt"/>
              </a:rPr>
              <a:t>. </a:t>
            </a:r>
            <a:r>
              <a:rPr lang="el-GR" altLang="el-GR" sz="1600" dirty="0">
                <a:latin typeface="+mn-lt"/>
              </a:rPr>
              <a:t> </a:t>
            </a:r>
          </a:p>
          <a:p>
            <a:pPr marL="342900" indent="-342900" eaLnBrk="1" hangingPunct="1">
              <a:defRPr/>
            </a:pPr>
            <a:endParaRPr lang="el-GR" altLang="el-GR" sz="1600" dirty="0">
              <a:latin typeface="+mn-lt"/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251520" y="1357512"/>
            <a:ext cx="8640960" cy="4951808"/>
          </a:xfrm>
          <a:prstGeom prst="roundRect">
            <a:avLst/>
          </a:prstGeom>
          <a:solidFill>
            <a:srgbClr val="CFDDED"/>
          </a:solidFill>
          <a:ln>
            <a:noFill/>
          </a:ln>
          <a:scene3d>
            <a:camera prst="orthographicFront"/>
            <a:lightRig rig="threePt" dir="t"/>
          </a:scene3d>
          <a:sp3d>
            <a:bevelT w="15875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/>
            <a:endParaRPr lang="el-GR" altLang="el-GR" sz="2400" b="1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l-GR" altLang="el-GR" sz="2400" b="1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l-GR" sz="1000" b="1">
              <a:latin typeface="Calibri" panose="020F0502020204030204" pitchFamily="34" charset="0"/>
            </a:endParaRPr>
          </a:p>
          <a:p>
            <a:pPr eaLnBrk="1" hangingPunct="1"/>
            <a:r>
              <a:rPr lang="el-GR" altLang="el-GR" sz="2000" b="1">
                <a:latin typeface="Calibri" panose="020F0502020204030204" pitchFamily="34" charset="0"/>
              </a:rPr>
              <a:t>Αγόρι, 13 χρ, τρυπήθηκε από αιχμηρό αντικείμενο </a:t>
            </a:r>
            <a:r>
              <a:rPr lang="el-GR" altLang="el-GR" b="1"/>
              <a:t>στον κήπο του σπιτιού του </a:t>
            </a:r>
            <a:r>
              <a:rPr lang="el-GR" altLang="el-GR" sz="2000" b="1">
                <a:latin typeface="Calibri" panose="020F0502020204030204" pitchFamily="34" charset="0"/>
              </a:rPr>
              <a:t>(μάλλον, σκουριασμένο καρφί). Δεν έχει κάνει την αναμνηστική δόση του </a:t>
            </a:r>
            <a:r>
              <a:rPr lang="en-US" altLang="el-GR" sz="2000" b="1">
                <a:latin typeface="Calibri" panose="020F0502020204030204" pitchFamily="34" charset="0"/>
              </a:rPr>
              <a:t>Tdap…</a:t>
            </a:r>
            <a:r>
              <a:rPr lang="el-GR" altLang="el-GR" sz="2000" b="1">
                <a:latin typeface="Calibri" panose="020F0502020204030204" pitchFamily="34" charset="0"/>
              </a:rPr>
              <a:t>Είναι Παρασκευή βράδυ…</a:t>
            </a:r>
            <a:endParaRPr lang="en-US" altLang="el-GR" sz="2000" b="1">
              <a:latin typeface="Calibri" panose="020F0502020204030204" pitchFamily="34" charset="0"/>
            </a:endParaRPr>
          </a:p>
          <a:p>
            <a:pPr algn="ctr" eaLnBrk="1" hangingPunct="1"/>
            <a:endParaRPr lang="el-GR" altLang="el-GR" sz="2400" b="1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l-GR" altLang="el-GR" sz="2200">
              <a:latin typeface="Calibri" panose="020F0502020204030204" pitchFamily="34" charset="0"/>
            </a:endParaRPr>
          </a:p>
          <a:p>
            <a:pPr algn="ctr" eaLnBrk="1" hangingPunct="1">
              <a:buFont typeface="Arial" panose="020B0604020202020204" pitchFamily="34" charset="0"/>
              <a:buChar char="•"/>
            </a:pPr>
            <a:endParaRPr lang="el-GR" altLang="el-GR" sz="2400" b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525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3147492"/>
            <a:ext cx="7772400" cy="1217612"/>
          </a:xfrm>
        </p:spPr>
        <p:txBody>
          <a:bodyPr/>
          <a:lstStyle/>
          <a:p>
            <a:pPr>
              <a:defRPr/>
            </a:pPr>
            <a:r>
              <a:rPr lang="el-GR" altLang="el-GR" b="1" dirty="0" smtClean="0">
                <a:solidFill>
                  <a:schemeClr val="accent1">
                    <a:lumMod val="75000"/>
                  </a:schemeClr>
                </a:solidFill>
              </a:rPr>
              <a:t>Λύσσα</a:t>
            </a:r>
            <a:r>
              <a:rPr lang="el-GR" altLang="el-G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8915" name="Rectangle 5"/>
          <p:cNvSpPr>
            <a:spLocks noGrp="1"/>
          </p:cNvSpPr>
          <p:nvPr>
            <p:ph type="subTitle" idx="4294967295"/>
          </p:nvPr>
        </p:nvSpPr>
        <p:spPr>
          <a:xfrm>
            <a:off x="469776" y="4149080"/>
            <a:ext cx="8278688" cy="17667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l-GR" altLang="el-GR" sz="2000" b="1" dirty="0" smtClean="0">
                <a:solidFill>
                  <a:srgbClr val="C00000"/>
                </a:solidFill>
              </a:rPr>
              <a:t>θνητότητα σχεδόν 100%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l-GR" altLang="el-GR" sz="2000" dirty="0" smtClean="0"/>
              <a:t>υπαρκτός ο κίνδυνος εισόδου της νόσου στη χώρα μας από γειτονικές χώρες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l-GR" altLang="el-GR" sz="2000" dirty="0" smtClean="0"/>
              <a:t>χρόνος επώασης: λίγες μέρες-χρόνια συνήθως 3-8 </a:t>
            </a:r>
            <a:r>
              <a:rPr lang="el-GR" altLang="el-GR" sz="2000" dirty="0" err="1" smtClean="0"/>
              <a:t>εβδ</a:t>
            </a:r>
            <a:endParaRPr lang="el-GR" altLang="el-GR" sz="2000" dirty="0" smtClean="0"/>
          </a:p>
          <a:p>
            <a:pPr lvl="1" algn="ctr">
              <a:lnSpc>
                <a:spcPct val="60000"/>
              </a:lnSpc>
            </a:pPr>
            <a:endParaRPr lang="el-GR" altLang="el-GR" sz="20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l-GR" altLang="el-GR" sz="2000" b="1" dirty="0" smtClean="0">
              <a:solidFill>
                <a:srgbClr val="376092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l-GR" altLang="el-GR" sz="2000" b="1" dirty="0" smtClean="0">
              <a:solidFill>
                <a:srgbClr val="376092"/>
              </a:solidFill>
            </a:endParaRPr>
          </a:p>
        </p:txBody>
      </p:sp>
      <p:pic>
        <p:nvPicPr>
          <p:cNvPr id="3891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34925"/>
            <a:ext cx="374967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463"/>
            <a:ext cx="185261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2852737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Rectangle 3"/>
          <p:cNvSpPr txBox="1">
            <a:spLocks/>
          </p:cNvSpPr>
          <p:nvPr/>
        </p:nvSpPr>
        <p:spPr bwMode="auto">
          <a:xfrm>
            <a:off x="-108520" y="2267810"/>
            <a:ext cx="36004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l-GR" altLang="el-GR" sz="2000"/>
              <a:t>2012-2014, 48 κρούσματα (κυρίως κόκκινη αλεπού, σκύλοι) </a:t>
            </a:r>
          </a:p>
        </p:txBody>
      </p:sp>
    </p:spTree>
    <p:extLst>
      <p:ext uri="{BB962C8B-B14F-4D97-AF65-F5344CB8AC3E}">
        <p14:creationId xmlns:p14="http://schemas.microsoft.com/office/powerpoint/2010/main" val="28352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- Θέση περιεχομένου"/>
          <p:cNvSpPr txBox="1">
            <a:spLocks/>
          </p:cNvSpPr>
          <p:nvPr/>
        </p:nvSpPr>
        <p:spPr bwMode="auto">
          <a:xfrm>
            <a:off x="466725" y="1916113"/>
            <a:ext cx="8220075" cy="3408362"/>
          </a:xfrm>
          <a:prstGeom prst="rect">
            <a:avLst/>
          </a:prstGeom>
          <a:gradFill>
            <a:gsLst>
              <a:gs pos="0">
                <a:srgbClr val="F6F8FC"/>
              </a:gs>
              <a:gs pos="50000">
                <a:schemeClr val="bg1"/>
              </a:gs>
              <a:gs pos="100000">
                <a:srgbClr val="F3F6FB"/>
              </a:gs>
            </a:gsLst>
            <a:lin ang="5400000" scaled="1"/>
          </a:gradFill>
          <a:ln>
            <a:noFill/>
          </a:ln>
          <a:extLst/>
        </p:spPr>
        <p:txBody>
          <a:bodyPr/>
          <a:lstStyle>
            <a:lvl1pPr marL="342900" indent="-342900" defTabSz="330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30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30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30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30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808080"/>
              </a:buClr>
              <a:buSzPct val="90000"/>
            </a:pPr>
            <a:r>
              <a:rPr lang="el-GR" altLang="el-GR" sz="2200" b="1">
                <a:solidFill>
                  <a:srgbClr val="C00000"/>
                </a:solidFill>
              </a:rPr>
              <a:t>Επείγουσα πράξη, και αρχίζει το συντομότερο  δυνατό</a:t>
            </a:r>
            <a:endParaRPr lang="el-GR" altLang="el-GR" sz="2200"/>
          </a:p>
          <a:p>
            <a:pPr eaLnBrk="1" hangingPunct="1">
              <a:buClr>
                <a:srgbClr val="808080"/>
              </a:buClr>
              <a:buSzPct val="90000"/>
            </a:pPr>
            <a:r>
              <a:rPr lang="el-GR" altLang="el-GR" sz="2000" b="1"/>
              <a:t>Αντιλυσσικό εμβόλιο με ή χωρίς ειδική</a:t>
            </a:r>
            <a:r>
              <a:rPr lang="el-GR" altLang="el-GR" sz="2000"/>
              <a:t> ανοσοσφαιρίνης (ΙΜ χρήση), ανάλογα με τύπο έκθεσης (και άλλους επιδημιολογικούς παράγοντες)</a:t>
            </a:r>
            <a:endParaRPr lang="el-GR" altLang="el-GR" sz="2000" b="1"/>
          </a:p>
          <a:p>
            <a:pPr eaLnBrk="1" hangingPunct="1">
              <a:buClr>
                <a:srgbClr val="808080"/>
              </a:buClr>
              <a:buSzPct val="90000"/>
              <a:buFontTx/>
              <a:buNone/>
            </a:pPr>
            <a:endParaRPr lang="el-GR" altLang="el-GR" sz="2000" b="1"/>
          </a:p>
          <a:p>
            <a:pPr eaLnBrk="1" hangingPunct="1">
              <a:buClr>
                <a:srgbClr val="808080"/>
              </a:buClr>
              <a:buSzPct val="90000"/>
              <a:buFontTx/>
              <a:buNone/>
            </a:pPr>
            <a:r>
              <a:rPr lang="el-GR" altLang="el-GR" sz="2000" b="1"/>
              <a:t>«Κλασική» ένδειξη</a:t>
            </a:r>
          </a:p>
          <a:p>
            <a:pPr eaLnBrk="1" hangingPunct="1">
              <a:buClr>
                <a:srgbClr val="808080"/>
              </a:buClr>
              <a:buSzPct val="90000"/>
            </a:pPr>
            <a:r>
              <a:rPr lang="el-GR" altLang="el-GR" sz="2000"/>
              <a:t>σε άτομα με </a:t>
            </a:r>
            <a:r>
              <a:rPr lang="el-GR" altLang="el-GR" sz="2000" b="1"/>
              <a:t>βαθειά δήγματα</a:t>
            </a:r>
            <a:r>
              <a:rPr lang="el-GR" altLang="el-GR" sz="2000"/>
              <a:t> (ένα ή πολλαπλά ή στο πρόσωπο, στο κεφάλι, στο λαιμό ή στα δάκτυλα) από </a:t>
            </a:r>
            <a:r>
              <a:rPr lang="el-GR" altLang="el-GR" sz="2000" b="1"/>
              <a:t>οικόσιτα ή άγρια ζώα</a:t>
            </a:r>
            <a:r>
              <a:rPr lang="el-GR" altLang="el-GR" sz="2000"/>
              <a:t>, που είτε </a:t>
            </a:r>
            <a:r>
              <a:rPr lang="el-GR" altLang="el-GR" sz="2000" b="1"/>
              <a:t>δεν υπάρχει η δυνατότητα να τεθούν υπό παρακολούθηση</a:t>
            </a:r>
            <a:r>
              <a:rPr lang="el-GR" altLang="el-GR" sz="2000"/>
              <a:t>, είτε είναι </a:t>
            </a:r>
            <a:r>
              <a:rPr lang="el-GR" altLang="el-GR" sz="2000" b="1"/>
              <a:t>ύποπτα</a:t>
            </a:r>
            <a:r>
              <a:rPr lang="el-GR" altLang="el-GR" sz="2000"/>
              <a:t> για λύσσα, είτε </a:t>
            </a:r>
            <a:r>
              <a:rPr lang="el-GR" altLang="el-GR" sz="2000" b="1"/>
              <a:t>έχει</a:t>
            </a:r>
            <a:r>
              <a:rPr lang="en-US" altLang="el-GR" sz="2000" b="1"/>
              <a:t> </a:t>
            </a:r>
            <a:r>
              <a:rPr lang="el-GR" altLang="el-GR" sz="2000" b="1"/>
              <a:t>επιβεβαιωθεί ότι πάσχουν από λύσσα</a:t>
            </a:r>
            <a:r>
              <a:rPr lang="el-GR" altLang="el-GR" sz="2000"/>
              <a:t>.</a:t>
            </a:r>
            <a:endParaRPr lang="en-US" altLang="el-GR" sz="2000"/>
          </a:p>
        </p:txBody>
      </p:sp>
      <p:sp>
        <p:nvSpPr>
          <p:cNvPr id="43011" name="1 - Τίτλος"/>
          <p:cNvSpPr txBox="1">
            <a:spLocks/>
          </p:cNvSpPr>
          <p:nvPr/>
        </p:nvSpPr>
        <p:spPr bwMode="auto">
          <a:xfrm>
            <a:off x="457200" y="188913"/>
            <a:ext cx="73548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376092"/>
                </a:solidFill>
              </a:rPr>
              <a:t>Προφύλαξη από λύσσα</a:t>
            </a:r>
          </a:p>
        </p:txBody>
      </p:sp>
      <p:pic>
        <p:nvPicPr>
          <p:cNvPr id="43012" name="Picture 4" descr="MCj021524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93831" y="1862932"/>
            <a:ext cx="7635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0"/>
            <a:ext cx="1614487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00113" y="5294313"/>
            <a:ext cx="6913562" cy="366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 typeface="Arial" panose="020B0604020202020204" pitchFamily="34" charset="0"/>
              <a:buNone/>
            </a:pPr>
            <a:r>
              <a:rPr lang="el-GR" altLang="el-GR" b="1">
                <a:latin typeface="Calibri" panose="020F0502020204030204" pitchFamily="34" charset="0"/>
              </a:rPr>
              <a:t>ΔΕΝ απαιτείται προφύλαξη </a:t>
            </a:r>
            <a:r>
              <a:rPr lang="el-GR" altLang="el-GR">
                <a:latin typeface="Calibri" panose="020F0502020204030204" pitchFamily="34" charset="0"/>
              </a:rPr>
              <a:t>σε άγγιγμα ή τάισμα ζώων, ακέραιο δέρμα</a:t>
            </a:r>
          </a:p>
        </p:txBody>
      </p:sp>
      <p:pic>
        <p:nvPicPr>
          <p:cNvPr id="43017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925513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0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3200" b="1" dirty="0">
                <a:solidFill>
                  <a:schemeClr val="accent1">
                    <a:lumMod val="75000"/>
                  </a:schemeClr>
                </a:solidFill>
              </a:rPr>
              <a:t>Προφύλαξη 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μετά </a:t>
            </a:r>
            <a:r>
              <a:rPr lang="el-GR" sz="3200" b="1" dirty="0">
                <a:solidFill>
                  <a:schemeClr val="accent1">
                    <a:lumMod val="75000"/>
                  </a:schemeClr>
                </a:solidFill>
              </a:rPr>
              <a:t>από έκθεση 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σε </a:t>
            </a:r>
            <a:r>
              <a:rPr lang="el-GR" sz="3200" b="1" dirty="0">
                <a:solidFill>
                  <a:schemeClr val="accent1">
                    <a:lumMod val="75000"/>
                  </a:schemeClr>
                </a:solidFill>
              </a:rPr>
              <a:t>αίμα ή βιολογικά υγρά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000" b="1" dirty="0" err="1" smtClean="0">
                <a:solidFill>
                  <a:schemeClr val="tx1"/>
                </a:solidFill>
              </a:rPr>
              <a:t>διαδερμική</a:t>
            </a:r>
            <a:r>
              <a:rPr lang="el-GR" altLang="el-GR" sz="2000" b="1" dirty="0" smtClean="0">
                <a:solidFill>
                  <a:schemeClr val="tx1"/>
                </a:solidFill>
              </a:rPr>
              <a:t> έκθεση </a:t>
            </a:r>
            <a:r>
              <a:rPr lang="el-GR" altLang="el-GR" sz="2000" dirty="0" smtClean="0">
                <a:solidFill>
                  <a:schemeClr val="tx1"/>
                </a:solidFill>
              </a:rPr>
              <a:t>(τρύπημα από βελόνα, δήγμα, κόψιμο), </a:t>
            </a:r>
            <a:r>
              <a:rPr lang="el-GR" altLang="el-GR" sz="2000" b="1" dirty="0" err="1" smtClean="0">
                <a:solidFill>
                  <a:schemeClr val="tx1"/>
                </a:solidFill>
              </a:rPr>
              <a:t>διαβλεννογόνια</a:t>
            </a:r>
            <a:r>
              <a:rPr lang="el-GR" altLang="el-GR" sz="2000" b="1" dirty="0" smtClean="0">
                <a:solidFill>
                  <a:schemeClr val="tx1"/>
                </a:solidFill>
              </a:rPr>
              <a:t> έκθεση </a:t>
            </a:r>
            <a:r>
              <a:rPr lang="el-GR" altLang="el-GR" sz="2000" dirty="0" smtClean="0">
                <a:solidFill>
                  <a:schemeClr val="tx1"/>
                </a:solidFill>
              </a:rPr>
              <a:t>σε αίμα και σωματικά υγρά</a:t>
            </a:r>
            <a:r>
              <a:rPr lang="en-US" altLang="el-GR" sz="2000" dirty="0" smtClean="0">
                <a:solidFill>
                  <a:schemeClr val="tx1"/>
                </a:solidFill>
              </a:rPr>
              <a:t>, </a:t>
            </a:r>
            <a:endParaRPr lang="el-GR" altLang="el-GR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l-GR" altLang="el-GR" sz="2000" dirty="0" smtClean="0">
                <a:solidFill>
                  <a:schemeClr val="tx1"/>
                </a:solidFill>
              </a:rPr>
              <a:t>θύμα σεξουαλικής κακοποίησης</a:t>
            </a:r>
          </a:p>
          <a:p>
            <a:pPr>
              <a:lnSpc>
                <a:spcPct val="80000"/>
              </a:lnSpc>
            </a:pPr>
            <a:r>
              <a:rPr lang="el-GR" altLang="el-GR" sz="2000" dirty="0" smtClean="0">
                <a:solidFill>
                  <a:schemeClr val="tx1"/>
                </a:solidFill>
              </a:rPr>
              <a:t>σεξουαλική επαφή, κοινή χρήση βελόνας</a:t>
            </a:r>
          </a:p>
          <a:p>
            <a:pPr>
              <a:lnSpc>
                <a:spcPct val="80000"/>
              </a:lnSpc>
            </a:pPr>
            <a:endParaRPr lang="el-GR" altLang="el-GR" sz="20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Προφύλαξη μετά από έκθεση </a:t>
            </a:r>
            <a:b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Ηπατίτιδα Β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 bwMode="auto">
          <a:xfrm>
            <a:off x="395288" y="2132013"/>
            <a:ext cx="8291512" cy="2953171"/>
          </a:xfrm>
          <a:prstGeom prst="rect">
            <a:avLst/>
          </a:prstGeom>
          <a:gradFill>
            <a:gsLst>
              <a:gs pos="0">
                <a:srgbClr val="F6F8FC"/>
              </a:gs>
              <a:gs pos="50000">
                <a:schemeClr val="bg1"/>
              </a:gs>
              <a:gs pos="100000">
                <a:srgbClr val="F3F6FB"/>
              </a:gs>
            </a:gsLst>
            <a:lin ang="5400000" scaled="1"/>
          </a:gradFill>
          <a:ln>
            <a:noFill/>
          </a:ln>
          <a:extLst/>
        </p:spPr>
        <p:txBody>
          <a:bodyPr/>
          <a:lstStyle>
            <a:lvl1pPr marL="342900" indent="-342900" defTabSz="330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30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30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30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30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808080"/>
              </a:buClr>
              <a:buSzPct val="90000"/>
            </a:pPr>
            <a:r>
              <a:rPr lang="el-GR" altLang="el-GR" sz="2000" dirty="0" smtClean="0"/>
              <a:t>Ο </a:t>
            </a:r>
            <a:r>
              <a:rPr lang="el-GR" altLang="el-GR" sz="2000" dirty="0"/>
              <a:t>ιός έχει υψηλή λοιμογόνο και μπορεί να επιβιώσει </a:t>
            </a:r>
            <a:r>
              <a:rPr lang="el-GR" altLang="el-GR" sz="2000" dirty="0" smtClean="0"/>
              <a:t>για τουλάχιστον </a:t>
            </a:r>
            <a:r>
              <a:rPr lang="el-GR" altLang="el-GR" sz="2000" dirty="0"/>
              <a:t>7ημ σε διάφορες επιφάνειες στο περιβάλλον</a:t>
            </a:r>
          </a:p>
          <a:p>
            <a:r>
              <a:rPr lang="el-GR" altLang="el-GR" sz="2000" dirty="0"/>
              <a:t>Κίνδυνος μετάδοσης μετά από </a:t>
            </a:r>
            <a:r>
              <a:rPr lang="el-GR" altLang="el-GR" sz="2000" dirty="0" err="1"/>
              <a:t>διαδερμική</a:t>
            </a:r>
            <a:r>
              <a:rPr lang="el-GR" altLang="el-GR" sz="2000" dirty="0"/>
              <a:t> έκθεση σε μολυσμένο αίμα κυμαίνεται από 1-30% </a:t>
            </a:r>
            <a:endParaRPr lang="el-GR" altLang="el-GR" sz="2000" dirty="0" smtClean="0"/>
          </a:p>
          <a:p>
            <a:r>
              <a:rPr lang="el-GR" altLang="el-GR" sz="2000" dirty="0" smtClean="0"/>
              <a:t>-------------------------------------------------------------------------------------------------</a:t>
            </a:r>
          </a:p>
          <a:p>
            <a:r>
              <a:rPr lang="el-GR" altLang="el-GR" sz="2000" b="1" dirty="0" smtClean="0">
                <a:solidFill>
                  <a:srgbClr val="C00000"/>
                </a:solidFill>
              </a:rPr>
              <a:t>Άνοσα</a:t>
            </a:r>
            <a:r>
              <a:rPr lang="el-GR" altLang="el-GR" sz="2000" dirty="0" smtClean="0"/>
              <a:t> θεωρούνται </a:t>
            </a:r>
            <a:r>
              <a:rPr lang="el-GR" altLang="el-GR" sz="2000" b="1" dirty="0" smtClean="0"/>
              <a:t>μόνον  </a:t>
            </a:r>
            <a:r>
              <a:rPr lang="el-GR" altLang="el-GR" sz="2000" b="1" dirty="0"/>
              <a:t>τα άτομα που έχουν εμβολιασθεί επιτυχώς ή έχουν αναπτύξει</a:t>
            </a:r>
            <a:r>
              <a:rPr lang="en-GB" altLang="el-GR" sz="2000" b="1" dirty="0"/>
              <a:t> </a:t>
            </a:r>
            <a:r>
              <a:rPr lang="el-GR" altLang="el-GR" sz="2000" b="1" dirty="0" err="1"/>
              <a:t>anti-HBs</a:t>
            </a:r>
            <a:r>
              <a:rPr lang="el-GR" altLang="el-GR" sz="2000" b="1" dirty="0"/>
              <a:t> αντισώματα  μετά από λοίμωξη.</a:t>
            </a:r>
          </a:p>
          <a:p>
            <a:endParaRPr lang="el-GR" alt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95963" y="6478832"/>
            <a:ext cx="31686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 i="1" dirty="0">
                <a:latin typeface="+mn-lt"/>
              </a:rPr>
              <a:t>MMWR, Jan 12,  2018</a:t>
            </a:r>
            <a:endParaRPr lang="el-GR" sz="1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30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l-GR" altLang="el-GR" sz="3600" b="1" smtClean="0">
                <a:solidFill>
                  <a:srgbClr val="376092"/>
                </a:solidFill>
              </a:rPr>
              <a:t>Εμβολιασμοί   </a:t>
            </a:r>
            <a:r>
              <a:rPr lang="el-GR" altLang="el-GR" sz="3200" b="1" smtClean="0">
                <a:solidFill>
                  <a:srgbClr val="376092"/>
                </a:solidFill>
              </a:rPr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 bwMode="auto">
          <a:xfrm>
            <a:off x="466725" y="2349500"/>
            <a:ext cx="8220075" cy="2087563"/>
          </a:xfrm>
          <a:prstGeom prst="rect">
            <a:avLst/>
          </a:prstGeom>
          <a:gradFill>
            <a:gsLst>
              <a:gs pos="0">
                <a:srgbClr val="F6F8FC"/>
              </a:gs>
              <a:gs pos="50000">
                <a:schemeClr val="bg1"/>
              </a:gs>
              <a:gs pos="100000">
                <a:srgbClr val="F3F6FB"/>
              </a:gs>
            </a:gsLst>
            <a:lin ang="5400000" scaled="1"/>
          </a:gradFill>
          <a:ln>
            <a:noFill/>
          </a:ln>
          <a:extLst/>
        </p:spPr>
        <p:txBody>
          <a:bodyPr/>
          <a:lstStyle>
            <a:lvl1pPr defTabSz="330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330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30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30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30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808080"/>
              </a:buClr>
              <a:buSzPct val="90000"/>
              <a:buFontTx/>
              <a:buNone/>
            </a:pPr>
            <a:endParaRPr lang="el-GR" altLang="el-GR" sz="2000" dirty="0"/>
          </a:p>
          <a:p>
            <a:pPr algn="ctr">
              <a:buFont typeface="Arial" panose="020B0604020202020204" pitchFamily="34" charset="0"/>
              <a:buNone/>
            </a:pPr>
            <a:r>
              <a:rPr lang="el-GR" altLang="el-GR" sz="2800" b="1" dirty="0"/>
              <a:t>Η συχνότερη ιατρική πράξη </a:t>
            </a:r>
            <a:r>
              <a:rPr lang="el-GR" altLang="el-GR" sz="2800" b="1" dirty="0">
                <a:solidFill>
                  <a:srgbClr val="C00000"/>
                </a:solidFill>
              </a:rPr>
              <a:t>ρουτίνας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l-GR" altLang="el-GR" sz="2800" b="1" dirty="0"/>
              <a:t>των παιδιάτρων</a:t>
            </a:r>
          </a:p>
          <a:p>
            <a:pPr lvl="1">
              <a:buFontTx/>
              <a:buNone/>
            </a:pPr>
            <a:r>
              <a:rPr lang="el-GR" altLang="el-GR" sz="2000" dirty="0"/>
              <a:t> </a:t>
            </a:r>
            <a:endParaRPr lang="el-GR" altLang="el-GR" sz="2000" b="1" dirty="0">
              <a:solidFill>
                <a:srgbClr val="DE0000"/>
              </a:solidFill>
            </a:endParaRPr>
          </a:p>
          <a:p>
            <a:pPr eaLnBrk="1" hangingPunct="1">
              <a:buClr>
                <a:srgbClr val="808080"/>
              </a:buClr>
              <a:buSzPct val="90000"/>
            </a:pPr>
            <a:endParaRPr lang="en-US" alt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9600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263"/>
            <a:ext cx="9144000" cy="1133475"/>
          </a:xfrm>
        </p:spPr>
        <p:txBody>
          <a:bodyPr>
            <a:normAutofit/>
          </a:bodyPr>
          <a:lstStyle/>
          <a:p>
            <a:pPr algn="l"/>
            <a:r>
              <a:rPr lang="el-GR" altLang="el-GR" sz="3200" b="1" smtClean="0">
                <a:solidFill>
                  <a:srgbClr val="376092"/>
                </a:solidFill>
              </a:rPr>
              <a:t>Μη επαγγελματική έκθεση στην ηπατίτιδα Β</a:t>
            </a:r>
            <a:br>
              <a:rPr lang="el-GR" altLang="el-GR" sz="3200" b="1" smtClean="0">
                <a:solidFill>
                  <a:srgbClr val="376092"/>
                </a:solidFill>
              </a:rPr>
            </a:br>
            <a:r>
              <a:rPr lang="el-GR" altLang="el-GR" sz="3200" b="1" smtClean="0">
                <a:solidFill>
                  <a:srgbClr val="C00000"/>
                </a:solidFill>
              </a:rPr>
              <a:t>Συστάσεις προφύλαξης</a:t>
            </a:r>
          </a:p>
        </p:txBody>
      </p:sp>
      <p:sp>
        <p:nvSpPr>
          <p:cNvPr id="129027" name="AutoShape 7" descr="data:image/jpeg;base64,/9j/4AAQSkZJRgABAQAAAQABAAD/2wBDAAkGBwgHBgkIBwgKCgkLDRYPDQwMDRsUFRAWIB0iIiAdHx8kKDQsJCYxJx8fLT0tMTU3Ojo6Iys/RD84QzQ5Ojf/2wBDAQoKCg0MDRoPDxo3JR8lNzc3Nzc3Nzc3Nzc3Nzc3Nzc3Nzc3Nzc3Nzc3Nzc3Nzc3Nzc3Nzc3Nzc3Nzc3Nzc3Nzf/wAARCABoAIoDASIAAhEBAxEB/8QAHAABAAICAwEAAAAAAAAAAAAAAAUHAQgCAwYE/8QAMBAAAQMDAQMKBwEAAAAAAAAAAAECAwQFBhEHMTYSFlFVc3SSk7HRFCE1QVNUgSP/xAAbAQEAAgMBAQAAAAAAAAAAAAAABAYBAgUDB//EADERAAICAQIACgoDAAAAAAAAAAABAgMEBREGEhMhMTRBUXGRFBYyM1JygYKxwVOh0f/aAAwDAQACEQMRAD8A8iACun2YAAAAAAAGWtc9yNaiuVV0RETVVBhvYwDv+Cq/1Z/Ld7HVJG+J3JkY5juhyKimWmuk0jZGT2TOIAMHoAAAAAAAAAAAAAAAAAACawtNcstKL+y0hSawri2095ab1e2vEi5vVrPlf4Ng9E6EKS2rIiZhNp+GP0LuKR2rcYS9jH6HTzfdfUovBjr/ANr/AEePAByT6IAAAAAAAAAAAAAAAAp9dojZNdqKKVqOY+oja5q7lRXJqhfKYjjun0Wh8lpIpx3am0zi6nrENPnGM4t7mvRN4Vxbae8tLq5o471LQ+Sh2U+MWKmnjnprVSRTRu5THsiRFavSikiOFKMk9zj5HCim2qVarfOmuldpKlJbV+MJewj9C7tCNrses9wqFqK6201RMqIiySRo5dE3fMl31O2HFRXtJz44ORyslvzbGuRk2E5o471LQ+SgXEcd6lofJQh+gS7yzetlP8b80a9gmczpoKPKbjT0sTIoY5URkbE0RqclNyEMQpx4smiz49quqjYu1J+YABqewAAAAAAAAB9VplZBdaKaVyNjjqI3Ocv2RHIqqXkmc41p9Wh8LvYoMEinIlUmkjj6lo9WoTjKcmtu7Yv3nzjXW0Phd7HZS5hYKypipqa5RSTSuRrGI12rlX7bjX7+k1hXFtp7y0kRzZyklsjj5HBjHqqlNTfMm+zsXgbB6kRccpstrq3Ulwr44J2ojlY5HKui7tyEwUjtW4wl7CP0JeRa6ocZFd0jAhnZHJTbS2b5izefONdbQ+F3sYXOca62h8LvYoP+ghenz7kWf1Uxvjl/X+EvmFZBX5NcKqkkSSCWVFY9Nzk5KEQAQpS4zbLLRUqao1roSS8gADB7AAAAAAAAAAAAAmsK4ttPeWkKTWF/LLLSq/stN6/bXiRc3q1nyv8ABsIUjtW4wl7GP0Ls5TekpLaqqLmEui6/4x+h0833X1KLwY699r/R5AAHJPogAAAAAAAAAAAAAAAAAACKrVRWqqKm5UABhrc7PiJ/zSeNTg5znrq9yuXpVdTAG7NVCKe6QAANwAAAAAAAAAAAAAAAAAAAAAAAAAAAAAAAAAAAD//Z"/>
          <p:cNvSpPr>
            <a:spLocks noChangeAspect="1" noChangeArrowheads="1"/>
          </p:cNvSpPr>
          <p:nvPr/>
        </p:nvSpPr>
        <p:spPr bwMode="auto">
          <a:xfrm>
            <a:off x="0" y="-495300"/>
            <a:ext cx="1314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29081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474936"/>
              </p:ext>
            </p:extLst>
          </p:nvPr>
        </p:nvGraphicFramePr>
        <p:xfrm>
          <a:off x="223838" y="1484313"/>
          <a:ext cx="8667750" cy="2650786"/>
        </p:xfrm>
        <a:graphic>
          <a:graphicData uri="http://schemas.openxmlformats.org/drawingml/2006/table">
            <a:tbl>
              <a:tblPr/>
              <a:tblGrid>
                <a:gridCol w="1179512"/>
                <a:gridCol w="2663825"/>
                <a:gridCol w="2520950"/>
                <a:gridCol w="2303463"/>
              </a:tblGrid>
              <a:tr h="712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Πηγή έκθεσης</a:t>
                      </a:r>
                      <a:endParaRPr kumimoji="0" lang="en-US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Ανεμβολίαστοι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8363" marR="28363" marT="0" marB="283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Ατελώς εμβολιασμένοι</a:t>
                      </a:r>
                    </a:p>
                  </a:txBody>
                  <a:tcPr marL="28363" marR="28363" marT="0" marB="283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Εμβολιασμένοι 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χωρίς έλεγχο</a:t>
                      </a: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μετά τον εμβολιασμό</a:t>
                      </a: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8363" marR="28363" marT="0" marB="283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898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l-G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HbsAg</a:t>
                      </a:r>
                      <a:r>
                        <a:rPr kumimoji="0" lang="en-US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(+)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363" marR="28363" marT="8509" marB="85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HBIG και εμβόλιο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(κατά προτίμηση ≤ 24 ώρες)</a:t>
                      </a:r>
                    </a:p>
                  </a:txBody>
                  <a:tcPr marL="28363" marR="28363" marT="8509" marB="85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FFFFF"/>
                        </a:gs>
                        <a:gs pos="100000">
                          <a:srgbClr val="E3EB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HBIG + </a:t>
                      </a: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ολοκλήρωση εμβολιασμού</a:t>
                      </a: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8363" marR="28363" marT="8509" marB="85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FFFFF"/>
                        </a:gs>
                        <a:gs pos="100000">
                          <a:srgbClr val="E3EB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Αναμνηστική δόση εμβολίου*</a:t>
                      </a:r>
                    </a:p>
                  </a:txBody>
                  <a:tcPr marL="28363" marR="28363" marT="8509" marB="85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FFFFF"/>
                        </a:gs>
                        <a:gs pos="100000">
                          <a:srgbClr val="E3EBF5"/>
                        </a:gs>
                      </a:gsLst>
                      <a:lin ang="5400000"/>
                    </a:gradFill>
                  </a:tcPr>
                </a:tc>
              </a:tr>
              <a:tr h="94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Άγνωστη</a:t>
                      </a:r>
                    </a:p>
                  </a:txBody>
                  <a:tcPr marL="28363" marR="28363" marT="8509" marB="85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έναρξη εμβολιασμού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(κατά προτίμηση ≤ 24 ώρες</a:t>
                      </a:r>
                      <a:endParaRPr kumimoji="0" lang="el-GR" alt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63" marR="28363" marT="8509" marB="85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FFFFF"/>
                        </a:gs>
                        <a:gs pos="100000">
                          <a:srgbClr val="E3EB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ολοκλήρωση εμβολιασμού</a:t>
                      </a:r>
                    </a:p>
                  </a:txBody>
                  <a:tcPr marL="28363" marR="28363" marT="8509" marB="85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FFFFF"/>
                        </a:gs>
                        <a:gs pos="100000">
                          <a:srgbClr val="E3EBF5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καμία παρέμβαση**</a:t>
                      </a: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charset="-128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8363" marR="28363" marT="8509" marB="85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FFFFF"/>
                        </a:gs>
                        <a:gs pos="100000">
                          <a:srgbClr val="E3EB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95963" y="6478832"/>
            <a:ext cx="31686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 i="1" dirty="0">
                <a:latin typeface="+mn-lt"/>
              </a:rPr>
              <a:t>MMWR, Jan 12,  2018</a:t>
            </a:r>
            <a:endParaRPr lang="el-GR" sz="1400" b="1" i="1" dirty="0">
              <a:latin typeface="+mn-lt"/>
            </a:endParaRPr>
          </a:p>
        </p:txBody>
      </p:sp>
      <p:sp>
        <p:nvSpPr>
          <p:cNvPr id="129075" name="Θέση περιεχομένου 2"/>
          <p:cNvSpPr>
            <a:spLocks/>
          </p:cNvSpPr>
          <p:nvPr/>
        </p:nvSpPr>
        <p:spPr bwMode="auto">
          <a:xfrm>
            <a:off x="107950" y="4581525"/>
            <a:ext cx="9036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l-GR" altLang="el-GR" sz="1800" b="1" dirty="0" smtClean="0"/>
              <a:t>εμβόλιο </a:t>
            </a:r>
            <a:r>
              <a:rPr lang="el-GR" altLang="el-GR" sz="1800" b="1" dirty="0"/>
              <a:t>το συντομότερο δυνατόν </a:t>
            </a:r>
            <a:r>
              <a:rPr lang="el-GR" altLang="el-GR" sz="1800" dirty="0"/>
              <a:t>(εντός ≤ 24 ώρες)</a:t>
            </a: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l-GR" sz="1800" dirty="0"/>
              <a:t>HBIG </a:t>
            </a:r>
            <a:r>
              <a:rPr lang="el-GR" altLang="el-GR" sz="1800" dirty="0"/>
              <a:t>εντός 24 ωρών και όχι &gt;7ημέρες  σε νυγμό και &gt;14ημ σε σεξουαλική </a:t>
            </a:r>
            <a:r>
              <a:rPr lang="el-GR" altLang="el-GR" sz="1800" dirty="0" smtClean="0"/>
              <a:t>έκθεση</a:t>
            </a:r>
            <a:endParaRPr lang="el-GR" altLang="el-GR" sz="1400" dirty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l-GR" altLang="el-GR" sz="1800" b="1" dirty="0" smtClean="0"/>
              <a:t>*Εμβολιασμένοι </a:t>
            </a:r>
            <a:r>
              <a:rPr lang="el-GR" altLang="el-GR" sz="1800" b="1" dirty="0"/>
              <a:t>με τεκμηριωμένη απάντηση </a:t>
            </a:r>
            <a:r>
              <a:rPr lang="el-GR" altLang="el-GR" sz="1800" dirty="0"/>
              <a:t>στο εμβόλιο: δεν απαιτείται προφύλαξη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l-GR" altLang="el-GR" sz="1800" dirty="0" smtClean="0"/>
              <a:t>** </a:t>
            </a:r>
            <a:r>
              <a:rPr lang="el-GR" altLang="el-GR" sz="1800" dirty="0"/>
              <a:t>σε περίπτωση που η άγνωστη πηγή πιθανολογείται ότι μπορεί να είναι υψηλού κινδύνου θα πρέπει  να αντιμετωπίζεται </a:t>
            </a:r>
            <a:r>
              <a:rPr lang="el-GR" altLang="el-GR" sz="1800" dirty="0" smtClean="0"/>
              <a:t>ως θετική</a:t>
            </a:r>
            <a:endParaRPr lang="el-GR" altLang="el-GR" sz="1800" dirty="0"/>
          </a:p>
          <a:p>
            <a:endParaRPr lang="el-GR" altLang="el-G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 dirty="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4925" y="6516688"/>
            <a:ext cx="22225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l-GR" sz="1400" dirty="0" smtClean="0">
                <a:latin typeface="+mj-lt"/>
              </a:rPr>
              <a:t>HBIG</a:t>
            </a:r>
            <a:r>
              <a:rPr lang="el-GR" altLang="el-GR" sz="1400" dirty="0" smtClean="0">
                <a:latin typeface="+mj-lt"/>
              </a:rPr>
              <a:t>: </a:t>
            </a:r>
            <a:r>
              <a:rPr lang="en-US" altLang="el-GR" sz="1400" dirty="0" smtClean="0">
                <a:latin typeface="+mj-lt"/>
              </a:rPr>
              <a:t>0,06 ml/kg, IM</a:t>
            </a:r>
            <a:endParaRPr lang="el-GR" altLang="el-GR" sz="1400" dirty="0" smtClean="0">
              <a:latin typeface="Arial" panose="020B0604020202020204" pitchFamily="34" charset="0"/>
            </a:endParaRPr>
          </a:p>
        </p:txBody>
      </p:sp>
      <p:sp>
        <p:nvSpPr>
          <p:cNvPr id="129078" name="Rectangle 54"/>
          <p:cNvSpPr>
            <a:spLocks noChangeArrowheads="1"/>
          </p:cNvSpPr>
          <p:nvPr/>
        </p:nvSpPr>
        <p:spPr bwMode="auto">
          <a:xfrm>
            <a:off x="6588125" y="1484313"/>
            <a:ext cx="2233613" cy="26654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26113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39750" y="2130425"/>
            <a:ext cx="7918450" cy="1470025"/>
          </a:xfrm>
        </p:spPr>
        <p:txBody>
          <a:bodyPr>
            <a:normAutofit fontScale="90000"/>
          </a:bodyPr>
          <a:lstStyle/>
          <a:p>
            <a:r>
              <a:rPr lang="el-GR" altLang="el-GR" sz="3600" b="1" smtClean="0">
                <a:solidFill>
                  <a:srgbClr val="376092"/>
                </a:solidFill>
              </a:rPr>
              <a:t>Προφύλαξη μετά από έκθεση </a:t>
            </a:r>
            <a:br>
              <a:rPr lang="el-GR" altLang="el-GR" sz="3600" b="1" smtClean="0">
                <a:solidFill>
                  <a:srgbClr val="376092"/>
                </a:solidFill>
              </a:rPr>
            </a:br>
            <a:r>
              <a:rPr lang="el-GR" altLang="el-GR" sz="3600" b="1" smtClean="0">
                <a:solidFill>
                  <a:srgbClr val="376092"/>
                </a:solidFill>
              </a:rPr>
              <a:t>σε αερογενώς μεταδιδόμενες λοιμώξεις</a:t>
            </a:r>
            <a:br>
              <a:rPr lang="el-GR" altLang="el-GR" sz="3600" b="1" smtClean="0">
                <a:solidFill>
                  <a:srgbClr val="376092"/>
                </a:solidFill>
              </a:rPr>
            </a:br>
            <a:r>
              <a:rPr lang="el-GR" altLang="el-GR" sz="3600" b="1" smtClean="0">
                <a:solidFill>
                  <a:srgbClr val="AD403D"/>
                </a:solidFill>
              </a:rPr>
              <a:t>ιλαρά και ανεμευλογία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400" b="1" dirty="0" smtClean="0">
                <a:solidFill>
                  <a:schemeClr val="tx1"/>
                </a:solidFill>
              </a:rPr>
              <a:t>Ατομική προστασία</a:t>
            </a:r>
          </a:p>
          <a:p>
            <a:pPr>
              <a:defRPr/>
            </a:pPr>
            <a:r>
              <a:rPr lang="el-GR" sz="2400" b="1" dirty="0" smtClean="0">
                <a:solidFill>
                  <a:schemeClr val="tx1"/>
                </a:solidFill>
              </a:rPr>
              <a:t>Έλεγχος επιδημιών</a:t>
            </a:r>
            <a:endParaRPr lang="el-GR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poxboy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253" y="245227"/>
            <a:ext cx="1379499" cy="136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oxgirl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527" y="784978"/>
            <a:ext cx="1381509" cy="141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567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Εικόνα 1" descr="Η εικόνα ίσως περιέχει: κείμενο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0913"/>
            <a:ext cx="4705143" cy="422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 txBox="1">
            <a:spLocks/>
          </p:cNvSpPr>
          <p:nvPr/>
        </p:nvSpPr>
        <p:spPr>
          <a:xfrm>
            <a:off x="3347864" y="3212976"/>
            <a:ext cx="4679950" cy="953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l-GR" altLang="el-GR" sz="2400" b="1"/>
              <a:t>ΕΛΛΑΔΑ (έως </a:t>
            </a:r>
            <a:r>
              <a:rPr lang="en-US" altLang="el-GR" sz="2400" b="1"/>
              <a:t>27</a:t>
            </a:r>
            <a:r>
              <a:rPr lang="el-GR" altLang="el-GR" sz="2400" b="1"/>
              <a:t>/9/2018)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l-GR" altLang="el-GR" sz="2400" b="1"/>
              <a:t>3256 καταγεγραμμένα κρούσματα</a:t>
            </a: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323850" y="4653136"/>
            <a:ext cx="8229600" cy="1254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l-GR" sz="1900" b="1" dirty="0"/>
              <a:t>Εξαιρετικά μεταδοτική,</a:t>
            </a:r>
            <a:r>
              <a:rPr lang="el-GR" altLang="el-GR" sz="1900" b="1" dirty="0">
                <a:solidFill>
                  <a:schemeClr val="tx2"/>
                </a:solidFill>
              </a:rPr>
              <a:t> ε</a:t>
            </a:r>
            <a:r>
              <a:rPr lang="el-GR" altLang="el-GR" sz="1900" b="1" dirty="0"/>
              <a:t>παφή για &gt; 15΄είναι ικανή να μεταδώσει τον ιό</a:t>
            </a:r>
          </a:p>
          <a:p>
            <a:pPr eaLnBrk="1" hangingPunct="1"/>
            <a:r>
              <a:rPr lang="el-GR" altLang="el-GR" sz="1900" b="1" dirty="0" smtClean="0"/>
              <a:t>Κίνδυνος </a:t>
            </a:r>
            <a:r>
              <a:rPr lang="el-GR" altLang="el-GR" sz="1900" b="1" dirty="0" err="1" smtClean="0"/>
              <a:t>νόσησης</a:t>
            </a:r>
            <a:r>
              <a:rPr lang="el-GR" altLang="el-GR" sz="1900" b="1" dirty="0" smtClean="0"/>
              <a:t> επίνοσων ατόμων μετά από έκθεση: 90%</a:t>
            </a:r>
          </a:p>
          <a:p>
            <a:pPr eaLnBrk="1" hangingPunct="1"/>
            <a:r>
              <a:rPr lang="el-GR" altLang="el-GR" sz="1900" b="1" dirty="0" smtClean="0"/>
              <a:t>Άτομα υψηλού κινδύνου: βρέφη &lt;12μ, </a:t>
            </a:r>
            <a:r>
              <a:rPr lang="el-GR" altLang="el-GR" sz="1900" b="1" dirty="0" err="1" smtClean="0"/>
              <a:t>ανοσοτασταλμένοι</a:t>
            </a:r>
            <a:r>
              <a:rPr lang="el-GR" altLang="el-GR" sz="1900" b="1" dirty="0" smtClean="0"/>
              <a:t>, </a:t>
            </a:r>
            <a:r>
              <a:rPr lang="el-GR" altLang="el-GR" sz="1900" b="1" dirty="0" err="1" smtClean="0"/>
              <a:t>έγκυες</a:t>
            </a:r>
            <a:r>
              <a:rPr lang="el-GR" altLang="el-GR" sz="1900" b="1" dirty="0" smtClean="0"/>
              <a:t> </a:t>
            </a:r>
            <a:endParaRPr lang="el-GR" altLang="el-GR" sz="1900" b="1" dirty="0"/>
          </a:p>
          <a:p>
            <a:pPr marL="0" indent="0" eaLnBrk="1" hangingPunct="1">
              <a:buNone/>
            </a:pPr>
            <a:endParaRPr lang="el-GR" altLang="el-GR" sz="1900" dirty="0"/>
          </a:p>
        </p:txBody>
      </p:sp>
    </p:spTree>
    <p:extLst>
      <p:ext uri="{BB962C8B-B14F-4D97-AF65-F5344CB8AC3E}">
        <p14:creationId xmlns:p14="http://schemas.microsoft.com/office/powerpoint/2010/main" val="3408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44475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l-GR" altLang="el-GR" sz="3600" b="1" dirty="0" smtClean="0">
                <a:solidFill>
                  <a:srgbClr val="376092"/>
                </a:solidFill>
              </a:rPr>
              <a:t>Εμβολιασμός μετά από έκθεση</a:t>
            </a:r>
            <a:br>
              <a:rPr lang="el-GR" altLang="el-GR" sz="3600" b="1" dirty="0" smtClean="0">
                <a:solidFill>
                  <a:srgbClr val="376092"/>
                </a:solidFill>
              </a:rPr>
            </a:br>
            <a:r>
              <a:rPr lang="el-GR" altLang="el-GR" sz="3600" b="1" dirty="0" smtClean="0">
                <a:solidFill>
                  <a:srgbClr val="DE0000"/>
                </a:solidFill>
              </a:rPr>
              <a:t>ΙΛΑΡΑ</a:t>
            </a:r>
            <a:r>
              <a:rPr lang="el-GR" altLang="el-GR" sz="3200" b="1" dirty="0" smtClean="0">
                <a:solidFill>
                  <a:srgbClr val="376092"/>
                </a:solidFill>
              </a:rPr>
              <a:t/>
            </a:r>
            <a:br>
              <a:rPr lang="el-GR" altLang="el-GR" sz="3200" b="1" dirty="0" smtClean="0">
                <a:solidFill>
                  <a:srgbClr val="376092"/>
                </a:solidFill>
              </a:rPr>
            </a:br>
            <a:endParaRPr lang="el-GR" altLang="el-GR" sz="3200" dirty="0" smtClean="0">
              <a:solidFill>
                <a:srgbClr val="C00000"/>
              </a:solidFill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 bwMode="auto">
          <a:xfrm>
            <a:off x="468313" y="1412875"/>
            <a:ext cx="8424862" cy="3168650"/>
          </a:xfrm>
          <a:prstGeom prst="rect">
            <a:avLst/>
          </a:prstGeom>
          <a:gradFill>
            <a:gsLst>
              <a:gs pos="0">
                <a:srgbClr val="F6F8FC"/>
              </a:gs>
              <a:gs pos="50000">
                <a:schemeClr val="bg1"/>
              </a:gs>
              <a:gs pos="100000">
                <a:srgbClr val="F3F6FB"/>
              </a:gs>
            </a:gsLst>
            <a:lin ang="5400000" scaled="1"/>
          </a:gra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l-GR" altLang="el-GR" sz="2000" b="1">
                <a:solidFill>
                  <a:srgbClr val="C00000"/>
                </a:solidFill>
              </a:rPr>
              <a:t>Χορήγηση εμβολίου εντός 72 ωρών από την έκθεση (πρόληψη ή τροποποίηση νόσου)</a:t>
            </a:r>
          </a:p>
          <a:p>
            <a:pPr>
              <a:buFont typeface="Arial" panose="020B0604020202020204" pitchFamily="34" charset="0"/>
              <a:buNone/>
            </a:pPr>
            <a:r>
              <a:rPr lang="el-GR" altLang="el-GR" sz="2000" b="1"/>
              <a:t>Ενδείξεις</a:t>
            </a:r>
          </a:p>
          <a:p>
            <a:r>
              <a:rPr lang="el-GR" altLang="el-GR" sz="2000" b="1"/>
              <a:t> Επίνοσα, υγιή παιδιά &gt;12μ </a:t>
            </a:r>
            <a:r>
              <a:rPr lang="el-GR" altLang="el-GR" sz="2000"/>
              <a:t>που είχαν άμεση επαφή με πάσχοντα</a:t>
            </a:r>
            <a:r>
              <a:rPr lang="el-GR" altLang="el-GR" sz="2000" b="1"/>
              <a:t> </a:t>
            </a:r>
          </a:p>
          <a:p>
            <a:pPr lvl="1"/>
            <a:r>
              <a:rPr lang="el-GR" altLang="el-GR" sz="2000" b="1"/>
              <a:t>παιδιά 6-11μ</a:t>
            </a:r>
            <a:r>
              <a:rPr lang="el-GR" altLang="el-GR" sz="2000"/>
              <a:t>, ειδικά σε</a:t>
            </a:r>
            <a:r>
              <a:rPr lang="el-GR" altLang="el-GR" sz="2000" u="sng"/>
              <a:t> </a:t>
            </a:r>
            <a:r>
              <a:rPr lang="el-GR" altLang="el-GR" sz="2000"/>
              <a:t>περίοδο επιδημίας</a:t>
            </a:r>
          </a:p>
          <a:p>
            <a:pPr lvl="1"/>
            <a:r>
              <a:rPr lang="el-GR" altLang="el-GR" sz="2000" b="1"/>
              <a:t>Σε διάστημα &gt;72 ώρες</a:t>
            </a:r>
            <a:r>
              <a:rPr lang="el-GR" altLang="el-GR" sz="2000"/>
              <a:t>, σε συνεχιζόμενη έκθεση (π.χ. επιδημία) για προφύλαξη από μελλοντική έκθεση</a:t>
            </a:r>
          </a:p>
          <a:p>
            <a:pPr eaLnBrk="1" hangingPunct="1"/>
            <a:r>
              <a:rPr lang="el-GR" altLang="el-GR" sz="2000"/>
              <a:t> Έλεγχος για σημεία νόσου για τουλάχιστον 21 ημ (περίοδος επώασης)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l-GR" altLang="el-GR" sz="2000"/>
          </a:p>
        </p:txBody>
      </p:sp>
      <p:pic>
        <p:nvPicPr>
          <p:cNvPr id="58372" name="Picture 4" descr="MCj021524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081963" y="236538"/>
            <a:ext cx="417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2 - Θέση περιεχομένου"/>
          <p:cNvSpPr txBox="1">
            <a:spLocks/>
          </p:cNvSpPr>
          <p:nvPr/>
        </p:nvSpPr>
        <p:spPr bwMode="auto">
          <a:xfrm>
            <a:off x="323850" y="5229225"/>
            <a:ext cx="8496300" cy="1185863"/>
          </a:xfrm>
          <a:prstGeom prst="rect">
            <a:avLst/>
          </a:prstGeom>
          <a:gradFill>
            <a:gsLst>
              <a:gs pos="0">
                <a:srgbClr val="F6F8FC"/>
              </a:gs>
              <a:gs pos="50000">
                <a:schemeClr val="bg1"/>
              </a:gs>
              <a:gs pos="100000">
                <a:srgbClr val="F3F6FB"/>
              </a:gs>
            </a:gsLst>
            <a:lin ang="5400000" scaled="1"/>
          </a:gra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l-GR" altLang="el-GR" sz="2000" b="1" dirty="0">
                <a:solidFill>
                  <a:srgbClr val="C00000"/>
                </a:solidFill>
              </a:rPr>
              <a:t>γ-σφαιρίνη, εντός  6 </a:t>
            </a:r>
            <a:r>
              <a:rPr lang="el-GR" altLang="el-GR" sz="2000" b="1" dirty="0" err="1">
                <a:solidFill>
                  <a:srgbClr val="C00000"/>
                </a:solidFill>
              </a:rPr>
              <a:t>ημ</a:t>
            </a:r>
            <a:r>
              <a:rPr lang="el-GR" altLang="el-GR" sz="2000" b="1" dirty="0">
                <a:solidFill>
                  <a:srgbClr val="C00000"/>
                </a:solidFill>
              </a:rPr>
              <a:t> </a:t>
            </a:r>
          </a:p>
          <a:p>
            <a:r>
              <a:rPr lang="el-GR" altLang="el-GR" sz="2000" dirty="0" err="1"/>
              <a:t>Ανοσοκατασταλένα</a:t>
            </a:r>
            <a:r>
              <a:rPr lang="el-GR" altLang="el-GR" sz="2000" dirty="0"/>
              <a:t> παιδιά, βρέφη &lt;6μ (</a:t>
            </a:r>
            <a:r>
              <a:rPr lang="el-GR" altLang="el-GR" sz="2000" b="1" dirty="0"/>
              <a:t>ορισμένοι προτείνουν σε &lt;9-12μ με ενδοοικογενειακή έκθεση</a:t>
            </a:r>
            <a:r>
              <a:rPr lang="el-GR" altLang="el-GR" sz="2000" dirty="0" smtClean="0"/>
              <a:t>)</a:t>
            </a:r>
            <a:r>
              <a:rPr lang="el-GR" altLang="el-GR" sz="2000" b="1" dirty="0" smtClean="0"/>
              <a:t> </a:t>
            </a: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117838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Περιστατικά έκθεσης σε ιλαρά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altLang="el-GR" sz="2400" dirty="0"/>
          </a:p>
          <a:p>
            <a:r>
              <a:rPr lang="el-GR" altLang="el-GR" sz="2400" b="1" dirty="0" smtClean="0"/>
              <a:t>Βρέφος</a:t>
            </a:r>
            <a:r>
              <a:rPr lang="el-GR" altLang="el-GR" sz="2400" b="1" dirty="0"/>
              <a:t>, 7μ </a:t>
            </a:r>
            <a:r>
              <a:rPr lang="el-GR" altLang="el-GR" sz="2400" dirty="0"/>
              <a:t>ήρθε σε στενή επαφή με κρούσμα ιλαράς. Η μητέρα, 32χρ είναι επίσης </a:t>
            </a:r>
            <a:r>
              <a:rPr lang="el-GR" altLang="el-GR" sz="2400" dirty="0" err="1"/>
              <a:t>επίνοση</a:t>
            </a:r>
            <a:r>
              <a:rPr lang="el-GR" altLang="el-GR" sz="2400" dirty="0"/>
              <a:t>… (δεν έχει περάσει ιλαρά, δεν εμβολιάστηκε λόγω εγκυμοσύνης)… </a:t>
            </a:r>
            <a:endParaRPr lang="el-GR" altLang="el-GR" sz="2400" dirty="0" smtClean="0"/>
          </a:p>
          <a:p>
            <a:pPr marL="0" indent="0">
              <a:buNone/>
            </a:pPr>
            <a:r>
              <a:rPr lang="el-GR" altLang="el-GR" sz="2400" dirty="0" smtClean="0"/>
              <a:t>------------------------------------------------------------------------------------</a:t>
            </a:r>
            <a:endParaRPr lang="el-GR" altLang="el-GR" sz="2400" dirty="0"/>
          </a:p>
          <a:p>
            <a:endParaRPr lang="el-GR" altLang="el-GR" sz="900" dirty="0"/>
          </a:p>
          <a:p>
            <a:r>
              <a:rPr lang="el-GR" altLang="el-GR" sz="2400" dirty="0" err="1"/>
              <a:t>Ανεμβολίαστο</a:t>
            </a:r>
            <a:r>
              <a:rPr lang="el-GR" altLang="el-GR" sz="2400" dirty="0"/>
              <a:t> αγόρι, 2,5 χρ. ήρθε σε στενή επαφή με</a:t>
            </a:r>
            <a:r>
              <a:rPr lang="en-US" altLang="el-GR" sz="2400" dirty="0"/>
              <a:t> </a:t>
            </a:r>
            <a:r>
              <a:rPr lang="el-GR" altLang="el-GR" sz="2400" dirty="0"/>
              <a:t>κρούσμα ιλαράς (στον παιδικό σταθμό). </a:t>
            </a:r>
            <a:endParaRPr lang="el-GR" altLang="el-GR" sz="2400" dirty="0" smtClean="0"/>
          </a:p>
          <a:p>
            <a:r>
              <a:rPr lang="el-GR" altLang="el-GR" sz="2400" dirty="0" smtClean="0"/>
              <a:t>Η </a:t>
            </a:r>
            <a:r>
              <a:rPr lang="el-GR" altLang="el-GR" sz="2400" dirty="0"/>
              <a:t>μητέρα είναι έγκυος στον 6</a:t>
            </a:r>
            <a:r>
              <a:rPr lang="el-GR" altLang="el-GR" sz="2400" baseline="30000" dirty="0"/>
              <a:t>ο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μήνα…</a:t>
            </a:r>
            <a:endParaRPr lang="el-GR" altLang="el-GR" sz="2400" dirty="0"/>
          </a:p>
          <a:p>
            <a:endParaRPr lang="el-GR" alt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38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96665"/>
            <a:ext cx="3816796" cy="403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4320034" cy="302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Ορθογώνιο 3"/>
          <p:cNvSpPr>
            <a:spLocks noChangeArrowheads="1"/>
          </p:cNvSpPr>
          <p:nvPr/>
        </p:nvSpPr>
        <p:spPr bwMode="auto">
          <a:xfrm>
            <a:off x="467544" y="188640"/>
            <a:ext cx="3995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 dirty="0">
                <a:solidFill>
                  <a:srgbClr val="C00000"/>
                </a:solidFill>
              </a:rPr>
              <a:t>Chickenpox: A disease that used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 dirty="0">
                <a:solidFill>
                  <a:srgbClr val="C00000"/>
                </a:solidFill>
              </a:rPr>
              <a:t>to give you reason to party</a:t>
            </a:r>
            <a:endParaRPr lang="el-GR" altLang="el-GR" sz="2000" b="1" dirty="0">
              <a:solidFill>
                <a:srgbClr val="C00000"/>
              </a:solidFill>
            </a:endParaRPr>
          </a:p>
        </p:txBody>
      </p:sp>
      <p:sp>
        <p:nvSpPr>
          <p:cNvPr id="60421" name="Ορθογώνιο 4"/>
          <p:cNvSpPr>
            <a:spLocks noChangeArrowheads="1"/>
          </p:cNvSpPr>
          <p:nvPr/>
        </p:nvSpPr>
        <p:spPr bwMode="auto">
          <a:xfrm>
            <a:off x="4499992" y="272703"/>
            <a:ext cx="456506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2000" b="1" dirty="0">
                <a:solidFill>
                  <a:srgbClr val="C00000"/>
                </a:solidFill>
              </a:rPr>
              <a:t>Chickenpox: A disease </a:t>
            </a:r>
            <a:r>
              <a:rPr lang="en-GB" altLang="el-GR" sz="2000" b="1" dirty="0" smtClean="0">
                <a:solidFill>
                  <a:srgbClr val="C00000"/>
                </a:solidFill>
              </a:rPr>
              <a:t>that</a:t>
            </a:r>
            <a:r>
              <a:rPr lang="el-GR" altLang="el-GR" sz="2000" b="1" dirty="0" smtClean="0">
                <a:solidFill>
                  <a:srgbClr val="C00000"/>
                </a:solidFill>
              </a:rPr>
              <a:t> </a:t>
            </a:r>
            <a:r>
              <a:rPr lang="en-US" altLang="el-GR" sz="2000" b="1" dirty="0" smtClean="0">
                <a:solidFill>
                  <a:srgbClr val="C00000"/>
                </a:solidFill>
              </a:rPr>
              <a:t>led </a:t>
            </a:r>
            <a:endParaRPr lang="el-GR" altLang="el-GR" sz="20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 dirty="0" smtClean="0">
                <a:solidFill>
                  <a:srgbClr val="C00000"/>
                </a:solidFill>
              </a:rPr>
              <a:t>to </a:t>
            </a:r>
            <a:r>
              <a:rPr lang="en-US" altLang="el-GR" sz="2000" b="1" dirty="0">
                <a:solidFill>
                  <a:srgbClr val="C00000"/>
                </a:solidFill>
              </a:rPr>
              <a:t>closing of college for 10 days</a:t>
            </a:r>
            <a:endParaRPr lang="el-GR" altLang="el-GR" sz="2000" b="1" dirty="0">
              <a:solidFill>
                <a:srgbClr val="C00000"/>
              </a:solidFill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323528" y="5301208"/>
            <a:ext cx="8496498" cy="11817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l-GR" sz="1900" b="1" dirty="0" err="1" smtClean="0"/>
              <a:t>Κίίνδυνος</a:t>
            </a:r>
            <a:r>
              <a:rPr lang="el-GR" altLang="el-GR" sz="1900" b="1" dirty="0" smtClean="0"/>
              <a:t> </a:t>
            </a:r>
            <a:r>
              <a:rPr lang="el-GR" altLang="el-GR" sz="1900" b="1" dirty="0" err="1" smtClean="0"/>
              <a:t>νόσησης</a:t>
            </a:r>
            <a:r>
              <a:rPr lang="el-GR" altLang="el-GR" sz="1900" b="1" dirty="0" smtClean="0"/>
              <a:t>:  </a:t>
            </a:r>
            <a:r>
              <a:rPr lang="el-GR" altLang="el-GR" sz="1900" dirty="0" smtClean="0"/>
              <a:t>ανάλογα με </a:t>
            </a:r>
            <a:r>
              <a:rPr lang="el-GR" altLang="el-GR" sz="1900" dirty="0" smtClean="0"/>
              <a:t>διάρκεια </a:t>
            </a:r>
            <a:r>
              <a:rPr lang="el-GR" altLang="el-GR" sz="1900" dirty="0" smtClean="0"/>
              <a:t>και φύση έκθεσης </a:t>
            </a:r>
          </a:p>
          <a:p>
            <a:pPr eaLnBrk="1" hangingPunct="1"/>
            <a:r>
              <a:rPr lang="el-GR" altLang="el-GR" sz="1900" b="1" dirty="0" smtClean="0"/>
              <a:t>Υψηλός </a:t>
            </a:r>
            <a:r>
              <a:rPr lang="el-GR" altLang="el-GR" sz="1900" b="1" dirty="0" smtClean="0"/>
              <a:t>κίνδυνος: </a:t>
            </a:r>
            <a:r>
              <a:rPr lang="el-GR" altLang="el-GR" sz="1900" dirty="0" smtClean="0"/>
              <a:t>σε επαφή πρόσωπο με πρόσωπο εντός δωματίου </a:t>
            </a:r>
            <a:r>
              <a:rPr lang="el-GR" altLang="el-GR" sz="1900" dirty="0" smtClean="0"/>
              <a:t>για </a:t>
            </a:r>
            <a:r>
              <a:rPr lang="el-GR" altLang="el-GR" sz="1900" dirty="0" smtClean="0"/>
              <a:t>5-60 λεπτά </a:t>
            </a:r>
          </a:p>
          <a:p>
            <a:pPr eaLnBrk="1" hangingPunct="1"/>
            <a:r>
              <a:rPr lang="el-GR" altLang="el-GR" sz="1900" b="1" dirty="0"/>
              <a:t>Μ</a:t>
            </a:r>
            <a:r>
              <a:rPr lang="el-GR" altLang="el-GR" sz="1900" b="1" dirty="0" smtClean="0"/>
              <a:t>εγαλύτερος </a:t>
            </a:r>
            <a:r>
              <a:rPr lang="el-GR" altLang="el-GR" sz="1900" b="1" dirty="0" smtClean="0"/>
              <a:t>κίνδυνος: </a:t>
            </a:r>
            <a:r>
              <a:rPr lang="el-GR" altLang="el-GR" sz="1900" dirty="0" smtClean="0"/>
              <a:t>εντός οικογένειας, (συχνότητα μετάδοσης &gt; 90%)</a:t>
            </a:r>
            <a:endParaRPr lang="el-GR" altLang="el-GR" sz="1900" dirty="0"/>
          </a:p>
          <a:p>
            <a:pPr marL="0" indent="0" eaLnBrk="1" hangingPunct="1">
              <a:buNone/>
            </a:pPr>
            <a:endParaRPr lang="el-GR" altLang="el-GR" sz="1900" dirty="0" smtClean="0"/>
          </a:p>
          <a:p>
            <a:pPr marL="0" indent="0" eaLnBrk="1" hangingPunct="1">
              <a:buNone/>
            </a:pPr>
            <a:endParaRPr lang="el-GR" altLang="el-GR" sz="1900" dirty="0"/>
          </a:p>
        </p:txBody>
      </p:sp>
    </p:spTree>
    <p:extLst>
      <p:ext uri="{BB962C8B-B14F-4D97-AF65-F5344CB8AC3E}">
        <p14:creationId xmlns:p14="http://schemas.microsoft.com/office/powerpoint/2010/main" val="42432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- Θέση περιεχομένου"/>
          <p:cNvSpPr txBox="1">
            <a:spLocks/>
          </p:cNvSpPr>
          <p:nvPr/>
        </p:nvSpPr>
        <p:spPr bwMode="auto">
          <a:xfrm>
            <a:off x="323850" y="1642736"/>
            <a:ext cx="8575676" cy="2848302"/>
          </a:xfrm>
          <a:prstGeom prst="rect">
            <a:avLst/>
          </a:prstGeom>
          <a:gradFill>
            <a:gsLst>
              <a:gs pos="0">
                <a:srgbClr val="F6F8FC"/>
              </a:gs>
              <a:gs pos="50000">
                <a:schemeClr val="bg1"/>
              </a:gs>
              <a:gs pos="100000">
                <a:srgbClr val="F3F6FB"/>
              </a:gs>
            </a:gsLst>
            <a:lin ang="5400000" scaled="1"/>
          </a:gradFill>
          <a:ln>
            <a:noFill/>
          </a:ln>
          <a:extLst/>
        </p:spPr>
        <p:txBody>
          <a:bodyPr/>
          <a:lstStyle>
            <a:lvl1pPr marL="342900" indent="-342900" defTabSz="330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30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30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30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30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808080"/>
              </a:buClr>
              <a:buSzPct val="90000"/>
            </a:pPr>
            <a:r>
              <a:rPr lang="el-GR" altLang="el-GR" sz="2000" dirty="0" smtClean="0"/>
              <a:t>ο εμβολιασμός  είναι αποτελεσματικός 90% </a:t>
            </a:r>
            <a:r>
              <a:rPr lang="el-GR" altLang="el-GR" sz="2000" b="1" dirty="0" smtClean="0"/>
              <a:t>εάν δοθεί εντός 3ημ </a:t>
            </a:r>
            <a:r>
              <a:rPr lang="el-GR" altLang="el-GR" sz="2000" dirty="0" smtClean="0"/>
              <a:t>(έως 5)</a:t>
            </a:r>
          </a:p>
          <a:p>
            <a:pPr eaLnBrk="1" hangingPunct="1">
              <a:buClr>
                <a:srgbClr val="808080"/>
              </a:buClr>
              <a:buSzPct val="90000"/>
            </a:pPr>
            <a:r>
              <a:rPr lang="el-GR" altLang="el-GR" sz="2000" dirty="0" smtClean="0"/>
              <a:t>σε </a:t>
            </a:r>
            <a:r>
              <a:rPr lang="el-GR" altLang="el-GR" sz="2000" b="1" dirty="0" err="1" smtClean="0"/>
              <a:t>επίνοσα</a:t>
            </a:r>
            <a:r>
              <a:rPr lang="el-GR" altLang="el-GR" sz="2000" b="1" dirty="0" smtClean="0"/>
              <a:t>, υγιή άτομα &gt;12μ</a:t>
            </a:r>
            <a:r>
              <a:rPr lang="el-GR" altLang="el-GR" sz="2000" dirty="0" smtClean="0"/>
              <a:t>,  που είχαν </a:t>
            </a:r>
            <a:r>
              <a:rPr lang="el-GR" altLang="el-GR" sz="2000" b="1" dirty="0" smtClean="0"/>
              <a:t>στενή επαφή με πάσχοντα (ενδοοικογενειακή, εντός δωματίου, τάξης, </a:t>
            </a:r>
            <a:r>
              <a:rPr lang="el-GR" altLang="el-GR" sz="2000" b="1" dirty="0" err="1" smtClean="0"/>
              <a:t>κλπ</a:t>
            </a:r>
            <a:r>
              <a:rPr lang="el-GR" altLang="el-GR" sz="2000" b="1" dirty="0" smtClean="0"/>
              <a:t>)</a:t>
            </a:r>
            <a:r>
              <a:rPr lang="el-GR" altLang="el-GR" sz="2000" dirty="0" smtClean="0"/>
              <a:t> </a:t>
            </a:r>
          </a:p>
          <a:p>
            <a:pPr eaLnBrk="1" hangingPunct="1">
              <a:buClr>
                <a:srgbClr val="808080"/>
              </a:buClr>
              <a:buSzPct val="90000"/>
            </a:pPr>
            <a:r>
              <a:rPr lang="el-GR" altLang="el-GR" sz="2000" dirty="0" smtClean="0"/>
              <a:t>Ο εμβολιασμός συστήνεται επίσης </a:t>
            </a:r>
          </a:p>
          <a:p>
            <a:pPr lvl="1">
              <a:buClr>
                <a:srgbClr val="808080"/>
              </a:buClr>
              <a:buSzPct val="90000"/>
            </a:pPr>
            <a:r>
              <a:rPr lang="el-GR" altLang="el-GR" sz="2000" b="1" dirty="0" smtClean="0"/>
              <a:t>σε άτομα εμβολιασμένα με 1Δ   </a:t>
            </a:r>
            <a:r>
              <a:rPr lang="en-US" altLang="el-GR" sz="2000" dirty="0" smtClean="0"/>
              <a:t> </a:t>
            </a:r>
            <a:endParaRPr lang="el-GR" altLang="el-GR" sz="2000" dirty="0" smtClean="0"/>
          </a:p>
          <a:p>
            <a:pPr lvl="1">
              <a:buClr>
                <a:srgbClr val="808080"/>
              </a:buClr>
              <a:buSzPct val="90000"/>
            </a:pPr>
            <a:r>
              <a:rPr lang="el-GR" altLang="el-GR" sz="2000" b="1" dirty="0" smtClean="0"/>
              <a:t>Αν έχει παρέλθει το διάστημα των 5ημ </a:t>
            </a:r>
            <a:r>
              <a:rPr lang="el-GR" altLang="el-GR" sz="2000" dirty="0" smtClean="0"/>
              <a:t>( σε συνεχιζόμενη έκθεση για μελλοντική προστασία) </a:t>
            </a:r>
            <a:endParaRPr lang="en-US" altLang="el-GR" sz="2000" dirty="0"/>
          </a:p>
        </p:txBody>
      </p:sp>
      <p:sp>
        <p:nvSpPr>
          <p:cNvPr id="66563" name="1 - Τίτλος"/>
          <p:cNvSpPr txBox="1">
            <a:spLocks/>
          </p:cNvSpPr>
          <p:nvPr/>
        </p:nvSpPr>
        <p:spPr bwMode="auto">
          <a:xfrm>
            <a:off x="457200" y="234950"/>
            <a:ext cx="73548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 dirty="0">
                <a:solidFill>
                  <a:srgbClr val="376092"/>
                </a:solidFill>
              </a:rPr>
              <a:t>Εμβολιασμός μετά από </a:t>
            </a:r>
            <a:r>
              <a:rPr lang="el-GR" altLang="el-GR" b="1" dirty="0" smtClean="0">
                <a:solidFill>
                  <a:srgbClr val="376092"/>
                </a:solidFill>
              </a:rPr>
              <a:t>έκθεση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 dirty="0" smtClean="0">
                <a:solidFill>
                  <a:srgbClr val="C00000"/>
                </a:solidFill>
              </a:rPr>
              <a:t>Ανεμευλογιά</a:t>
            </a:r>
            <a:r>
              <a:rPr lang="en-US" altLang="el-GR" b="1" dirty="0" smtClean="0">
                <a:solidFill>
                  <a:srgbClr val="C00000"/>
                </a:solidFill>
              </a:rPr>
              <a:t> </a:t>
            </a:r>
            <a:endParaRPr lang="el-GR" altLang="el-GR" b="1" dirty="0">
              <a:solidFill>
                <a:srgbClr val="C00000"/>
              </a:solidFill>
            </a:endParaRPr>
          </a:p>
        </p:txBody>
      </p:sp>
      <p:pic>
        <p:nvPicPr>
          <p:cNvPr id="66564" name="Picture 4" descr="MCj021524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74757" y="-292894"/>
            <a:ext cx="9144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5148263" y="6130925"/>
            <a:ext cx="3917950" cy="5810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l-GR" sz="1600" i="1"/>
              <a:t>ACIP</a:t>
            </a:r>
            <a:r>
              <a:rPr lang="el-GR" altLang="el-GR" sz="1600" i="1"/>
              <a:t>,</a:t>
            </a:r>
            <a:r>
              <a:rPr lang="en-US" altLang="el-GR" sz="1600" i="1">
                <a:latin typeface="Calibri" panose="020F0502020204030204" pitchFamily="34" charset="0"/>
              </a:rPr>
              <a:t>Red Book 2015, </a:t>
            </a:r>
            <a:endParaRPr lang="el-GR" altLang="el-GR" sz="1600" i="1">
              <a:latin typeface="Calibri" panose="020F0502020204030204" pitchFamily="34" charset="0"/>
            </a:endParaRPr>
          </a:p>
          <a:p>
            <a:pPr algn="r"/>
            <a:r>
              <a:rPr lang="en-US" altLang="el-GR" sz="1600" i="1">
                <a:latin typeface="Calibri" panose="020F0502020204030204" pitchFamily="34" charset="0"/>
              </a:rPr>
              <a:t>Green Book 2015</a:t>
            </a:r>
            <a:r>
              <a:rPr lang="en-US" altLang="el-GR" sz="1600">
                <a:latin typeface="Calibri" panose="020F0502020204030204" pitchFamily="34" charset="0"/>
              </a:rPr>
              <a:t> </a:t>
            </a:r>
            <a:r>
              <a:rPr lang="el-GR" altLang="el-GR" sz="160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684213" y="4491038"/>
            <a:ext cx="806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 bwMode="auto">
          <a:xfrm>
            <a:off x="323850" y="4942182"/>
            <a:ext cx="8496300" cy="935090"/>
          </a:xfrm>
          <a:prstGeom prst="rect">
            <a:avLst/>
          </a:prstGeom>
          <a:gradFill>
            <a:gsLst>
              <a:gs pos="0">
                <a:srgbClr val="F6F8FC"/>
              </a:gs>
              <a:gs pos="50000">
                <a:schemeClr val="bg1"/>
              </a:gs>
              <a:gs pos="100000">
                <a:srgbClr val="F3F6FB"/>
              </a:gs>
            </a:gsLst>
            <a:lin ang="5400000" scaled="1"/>
          </a:gra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l-GR" altLang="el-GR" sz="2000" b="1" dirty="0" err="1" smtClean="0">
                <a:solidFill>
                  <a:srgbClr val="C00000"/>
                </a:solidFill>
              </a:rPr>
              <a:t>Ειδικη</a:t>
            </a:r>
            <a:r>
              <a:rPr lang="el-GR" altLang="el-GR" sz="2000" b="1" dirty="0" smtClean="0">
                <a:solidFill>
                  <a:srgbClr val="C00000"/>
                </a:solidFill>
              </a:rPr>
              <a:t> ή κοινή γ-σφαιρίνη</a:t>
            </a:r>
            <a:r>
              <a:rPr lang="el-GR" altLang="el-GR" sz="2000" b="1" dirty="0">
                <a:solidFill>
                  <a:srgbClr val="C00000"/>
                </a:solidFill>
              </a:rPr>
              <a:t>, εντός  </a:t>
            </a:r>
            <a:r>
              <a:rPr lang="el-GR" altLang="el-GR" sz="2000" b="1" dirty="0" smtClean="0">
                <a:solidFill>
                  <a:srgbClr val="C00000"/>
                </a:solidFill>
              </a:rPr>
              <a:t>96 ωρών (έως και 10ημ)  </a:t>
            </a:r>
            <a:endParaRPr lang="el-GR" altLang="el-GR" sz="2000" b="1" dirty="0">
              <a:solidFill>
                <a:srgbClr val="C00000"/>
              </a:solidFill>
            </a:endParaRPr>
          </a:p>
          <a:p>
            <a:r>
              <a:rPr lang="el-GR" altLang="el-GR" sz="2000" b="1" dirty="0" err="1"/>
              <a:t>Α</a:t>
            </a:r>
            <a:r>
              <a:rPr lang="el-GR" altLang="el-GR" sz="2000" dirty="0" err="1"/>
              <a:t>νοσοκατασταλένα</a:t>
            </a:r>
            <a:r>
              <a:rPr lang="el-GR" altLang="el-GR" sz="2000" dirty="0"/>
              <a:t> παιδιά, </a:t>
            </a:r>
            <a:r>
              <a:rPr lang="el-GR" altLang="el-GR" sz="2000" dirty="0" err="1" smtClean="0"/>
              <a:t>έγκυες</a:t>
            </a:r>
            <a:r>
              <a:rPr lang="el-GR" altLang="el-GR" sz="2000" dirty="0" smtClean="0"/>
              <a:t>, νεογνά</a:t>
            </a:r>
            <a:r>
              <a:rPr lang="el-GR" altLang="el-GR" sz="2000" b="1" dirty="0" smtClean="0"/>
              <a:t> </a:t>
            </a: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273038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600" b="1" dirty="0" smtClean="0">
                <a:solidFill>
                  <a:schemeClr val="accent1">
                    <a:lumMod val="75000"/>
                  </a:schemeClr>
                </a:solidFill>
              </a:rPr>
              <a:t>Περιστατικά έκθεσης στην ανεμευλογιά</a:t>
            </a:r>
            <a:endParaRPr lang="el-G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7"/>
          </a:xfrm>
        </p:spPr>
        <p:txBody>
          <a:bodyPr>
            <a:normAutofit/>
          </a:bodyPr>
          <a:lstStyle/>
          <a:p>
            <a:r>
              <a:rPr lang="el-GR" altLang="el-GR" sz="2400" b="1" dirty="0" err="1"/>
              <a:t>Έφηβη</a:t>
            </a:r>
            <a:r>
              <a:rPr lang="el-GR" altLang="el-GR" sz="2400" b="1" dirty="0"/>
              <a:t>, 13 </a:t>
            </a:r>
            <a:r>
              <a:rPr lang="el-GR" altLang="el-GR" sz="2400" b="1" dirty="0" err="1"/>
              <a:t>χρ</a:t>
            </a:r>
            <a:r>
              <a:rPr lang="el-GR" altLang="el-GR" sz="2400" b="1" dirty="0"/>
              <a:t>, </a:t>
            </a:r>
            <a:r>
              <a:rPr lang="el-GR" altLang="el-GR" sz="2400" b="1" dirty="0" err="1"/>
              <a:t>ανεμβολίαστη</a:t>
            </a:r>
            <a:r>
              <a:rPr lang="el-GR" altLang="el-GR" sz="2400" b="1" dirty="0"/>
              <a:t> </a:t>
            </a:r>
            <a:r>
              <a:rPr lang="el-GR" altLang="el-GR" sz="2400" dirty="0"/>
              <a:t>ήρθε σε στενή επαφή με κρούσμα </a:t>
            </a:r>
            <a:r>
              <a:rPr lang="el-GR" altLang="el-GR" sz="2400" dirty="0" err="1"/>
              <a:t>ανεμευλογιάς</a:t>
            </a:r>
            <a:r>
              <a:rPr lang="el-GR" altLang="el-GR" sz="2400" dirty="0"/>
              <a:t>. Μπορεί να προλάβει την εκδήλωση της </a:t>
            </a:r>
            <a:r>
              <a:rPr lang="el-GR" altLang="el-GR" sz="2400" dirty="0" err="1"/>
              <a:t>ανεμευλογιάς</a:t>
            </a:r>
            <a:r>
              <a:rPr lang="el-GR" altLang="el-GR" sz="2400" dirty="0"/>
              <a:t> κάνοντας την 1η δόση του εμβολίου;</a:t>
            </a:r>
          </a:p>
          <a:p>
            <a:endParaRPr lang="el-GR" altLang="el-GR" sz="2400" dirty="0"/>
          </a:p>
          <a:p>
            <a:r>
              <a:rPr lang="el-GR" altLang="el-GR" sz="2400" b="1" dirty="0"/>
              <a:t>Παιδί 16μ</a:t>
            </a:r>
            <a:r>
              <a:rPr lang="el-GR" altLang="el-GR" sz="2400" dirty="0"/>
              <a:t>, ήρθε σε στενή επαφή (στο ίδιο χώρο &gt;3 ώρες, με παιδάκι που την επόμενη ημέρα το πρωί διαγνώστηκε με ανεμευλογιά). Η μητέρα σας τηλεφωνεί αναστατωμένη… Στην οικογένεια υπάρχουν άλλα 2 παιδιά,  </a:t>
            </a:r>
            <a:r>
              <a:rPr lang="el-GR" altLang="el-GR" sz="2400" b="1" dirty="0"/>
              <a:t>4 ετών που έχει λάβει 1Δ </a:t>
            </a:r>
            <a:r>
              <a:rPr lang="el-GR" altLang="el-GR" sz="2400" dirty="0"/>
              <a:t>και </a:t>
            </a:r>
            <a:r>
              <a:rPr lang="el-GR" altLang="el-GR" sz="2400" b="1" dirty="0"/>
              <a:t>7 ετών, </a:t>
            </a:r>
            <a:r>
              <a:rPr lang="el-GR" altLang="el-GR" sz="2400" b="1" dirty="0" err="1"/>
              <a:t>ανεμβολίαστο</a:t>
            </a:r>
            <a:r>
              <a:rPr lang="el-GR" altLang="el-GR" sz="2400" b="1" dirty="0"/>
              <a:t> με λευχαιμία</a:t>
            </a:r>
            <a:endParaRPr lang="el-GR" alt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07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z="3600" b="1" smtClean="0">
                <a:solidFill>
                  <a:schemeClr val="tx2"/>
                </a:solidFill>
              </a:rPr>
              <a:t>Προφύλαξη μετά από έκθεση στον ιό της Ηπατιτιδα Α</a:t>
            </a:r>
            <a:endParaRPr lang="el-GR" altLang="el-GR" sz="3600" smtClean="0">
              <a:solidFill>
                <a:schemeClr val="tx2"/>
              </a:solidFill>
            </a:endParaRPr>
          </a:p>
        </p:txBody>
      </p:sp>
      <p:sp>
        <p:nvSpPr>
          <p:cNvPr id="68611" name="Υπότιτλος 2"/>
          <p:cNvSpPr>
            <a:spLocks noGrp="1"/>
          </p:cNvSpPr>
          <p:nvPr>
            <p:ph type="subTitle" idx="1"/>
          </p:nvPr>
        </p:nvSpPr>
        <p:spPr>
          <a:xfrm>
            <a:off x="684212" y="3886200"/>
            <a:ext cx="7773988" cy="1752600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el-GR" altLang="el-GR" sz="2400" b="1" dirty="0" smtClean="0">
                <a:solidFill>
                  <a:schemeClr val="tx1"/>
                </a:solidFill>
              </a:rPr>
              <a:t>Εμβόλιο ή χορήγηση</a:t>
            </a:r>
            <a:r>
              <a:rPr lang="en-US" altLang="el-GR" sz="2400" b="1" dirty="0" smtClean="0">
                <a:solidFill>
                  <a:schemeClr val="tx1"/>
                </a:solidFill>
              </a:rPr>
              <a:t> </a:t>
            </a:r>
            <a:r>
              <a:rPr lang="en-GB" altLang="el-GR" sz="2400" b="1" dirty="0" err="1" smtClean="0">
                <a:solidFill>
                  <a:schemeClr val="tx1"/>
                </a:solidFill>
              </a:rPr>
              <a:t>IgG</a:t>
            </a:r>
            <a:r>
              <a:rPr lang="el-GR" altLang="el-GR" sz="2400" b="1" dirty="0">
                <a:solidFill>
                  <a:schemeClr val="tx1"/>
                </a:solidFill>
              </a:rPr>
              <a:t> </a:t>
            </a:r>
            <a:r>
              <a:rPr lang="el-GR" altLang="el-GR" sz="2400" b="1" dirty="0" smtClean="0">
                <a:solidFill>
                  <a:schemeClr val="tx1"/>
                </a:solidFill>
              </a:rPr>
              <a:t>(η συνδυασμό), εντός 14ημ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l-GR" sz="2400" b="1" dirty="0" smtClean="0">
                <a:solidFill>
                  <a:schemeClr val="tx1"/>
                </a:solidFill>
              </a:rPr>
              <a:t> </a:t>
            </a:r>
            <a:r>
              <a:rPr lang="el-GR" altLang="el-GR" sz="2400" b="1" dirty="0" smtClean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b="1" dirty="0" smtClean="0">
                <a:solidFill>
                  <a:schemeClr val="tx1"/>
                </a:solidFill>
              </a:rPr>
              <a:t>Το μόνο εμβόλιο που έχει τέτοια ένδειξη</a:t>
            </a:r>
            <a:r>
              <a:rPr lang="el-GR" altLang="el-GR" sz="2400" b="1" dirty="0" smtClean="0">
                <a:solidFill>
                  <a:srgbClr val="898989"/>
                </a:solidFill>
              </a:rPr>
              <a:t> </a:t>
            </a:r>
            <a:endParaRPr lang="en-GB" altLang="el-GR" sz="2400" dirty="0" smtClean="0">
              <a:solidFill>
                <a:srgbClr val="898989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l-GR" altLang="el-GR" sz="24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>
                <a:solidFill>
                  <a:schemeClr val="tx1"/>
                </a:solidFill>
              </a:rPr>
              <a:t> </a:t>
            </a:r>
            <a:endParaRPr lang="en-US" altLang="el-GR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l-GR" altLang="el-GR" sz="28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- Θέση περιεχομένου"/>
          <p:cNvSpPr txBox="1">
            <a:spLocks/>
          </p:cNvSpPr>
          <p:nvPr/>
        </p:nvSpPr>
        <p:spPr bwMode="auto">
          <a:xfrm>
            <a:off x="395288" y="1412776"/>
            <a:ext cx="8291512" cy="1944216"/>
          </a:xfrm>
          <a:prstGeom prst="rect">
            <a:avLst/>
          </a:prstGeom>
          <a:gradFill>
            <a:gsLst>
              <a:gs pos="0">
                <a:srgbClr val="F6F8FC"/>
              </a:gs>
              <a:gs pos="50000">
                <a:schemeClr val="bg1"/>
              </a:gs>
              <a:gs pos="100000">
                <a:srgbClr val="F3F6FB"/>
              </a:gs>
            </a:gsLst>
            <a:lin ang="5400000" scaled="1"/>
          </a:gradFill>
          <a:ln>
            <a:noFill/>
          </a:ln>
          <a:extLst/>
        </p:spPr>
        <p:txBody>
          <a:bodyPr/>
          <a:lstStyle>
            <a:lvl1pPr marL="342900" indent="-342900" defTabSz="330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30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30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30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30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808080"/>
              </a:buClr>
              <a:buSzPct val="90000"/>
              <a:buFont typeface="Arial" panose="020B0604020202020204" pitchFamily="34" charset="0"/>
              <a:buNone/>
            </a:pPr>
            <a:r>
              <a:rPr lang="el-GR" altLang="el-GR" sz="2200" b="1" dirty="0" smtClean="0">
                <a:solidFill>
                  <a:srgbClr val="C00000"/>
                </a:solidFill>
              </a:rPr>
              <a:t>Ενδείξεις</a:t>
            </a:r>
            <a:endParaRPr lang="el-GR" altLang="el-GR" sz="2200" b="1" dirty="0">
              <a:solidFill>
                <a:srgbClr val="C00000"/>
              </a:solidFill>
            </a:endParaRPr>
          </a:p>
          <a:p>
            <a:pPr eaLnBrk="1" hangingPunct="1">
              <a:buClr>
                <a:srgbClr val="808080"/>
              </a:buClr>
              <a:buSzPct val="90000"/>
            </a:pPr>
            <a:r>
              <a:rPr lang="el-GR" altLang="el-GR" sz="20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Σεξουαλικοί</a:t>
            </a:r>
            <a:r>
              <a:rPr lang="en-US" altLang="el-GR" sz="20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altLang="el-GR" sz="2000" dirty="0">
                <a:ea typeface="Times New Roman" panose="02020603050405020304" pitchFamily="18" charset="0"/>
                <a:cs typeface="Calibri" panose="020F0502020204030204" pitchFamily="34" charset="0"/>
              </a:rPr>
              <a:t>σύντροφοι</a:t>
            </a:r>
            <a:r>
              <a:rPr lang="en-US" altLang="el-GR" sz="20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altLang="el-GR" sz="2000" dirty="0">
                <a:ea typeface="Times New Roman" panose="02020603050405020304" pitchFamily="18" charset="0"/>
                <a:cs typeface="Calibri" panose="020F0502020204030204" pitchFamily="34" charset="0"/>
              </a:rPr>
              <a:t>και</a:t>
            </a:r>
            <a:r>
              <a:rPr lang="en-US" altLang="el-GR" sz="20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altLang="el-GR" sz="2000" dirty="0">
                <a:ea typeface="Times New Roman" panose="02020603050405020304" pitchFamily="18" charset="0"/>
                <a:cs typeface="Calibri" panose="020F0502020204030204" pitchFamily="34" charset="0"/>
              </a:rPr>
              <a:t>άτομα οικείου περιβάλλοντος  των πασχόντων</a:t>
            </a:r>
            <a:endParaRPr lang="en-US" altLang="el-GR" sz="20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/>
            <a:r>
              <a:rPr lang="el-GR" altLang="el-GR" sz="1800" b="1" dirty="0"/>
              <a:t>κίνδυνος  ενδοοικογενειακής </a:t>
            </a:r>
            <a:r>
              <a:rPr lang="el-GR" altLang="el-GR" sz="1800" b="1" dirty="0" smtClean="0"/>
              <a:t>μετάδοσης: 15-30</a:t>
            </a:r>
            <a:r>
              <a:rPr lang="el-GR" altLang="el-GR" sz="1800" b="1" dirty="0"/>
              <a:t>%</a:t>
            </a:r>
            <a:endParaRPr lang="el-GR" altLang="el-GR" sz="1800" dirty="0">
              <a:cs typeface="Times New Roman" panose="02020603050405020304" pitchFamily="18" charset="0"/>
            </a:endParaRPr>
          </a:p>
          <a:p>
            <a:r>
              <a:rPr lang="el-GR" altLang="el-GR" sz="2000" b="1" dirty="0">
                <a:cs typeface="Times New Roman" panose="02020603050405020304" pitchFamily="18" charset="0"/>
              </a:rPr>
              <a:t>κρούσματα σε κλειστές ομάδες </a:t>
            </a:r>
            <a:r>
              <a:rPr lang="el-GR" altLang="el-GR" sz="2000" dirty="0">
                <a:cs typeface="Times New Roman" panose="02020603050405020304" pitchFamily="18" charset="0"/>
              </a:rPr>
              <a:t>(</a:t>
            </a:r>
            <a:r>
              <a:rPr lang="el-GR" altLang="el-GR" sz="2000" dirty="0" smtClean="0">
                <a:cs typeface="Times New Roman" panose="02020603050405020304" pitchFamily="18" charset="0"/>
              </a:rPr>
              <a:t>βρεφικοί/παιδικοί σταθμοί, </a:t>
            </a:r>
            <a:r>
              <a:rPr lang="el-GR" altLang="el-GR" sz="2000" dirty="0">
                <a:cs typeface="Times New Roman" panose="02020603050405020304" pitchFamily="18" charset="0"/>
              </a:rPr>
              <a:t>σχολεία εφόσον η</a:t>
            </a:r>
            <a:r>
              <a:rPr lang="el-GR" altLang="el-GR" sz="2000" dirty="0"/>
              <a:t> μετάδοση έχει γίνει εντός σχολείου)</a:t>
            </a:r>
          </a:p>
          <a:p>
            <a:endParaRPr lang="en-US" altLang="el-GR" sz="2000" dirty="0"/>
          </a:p>
        </p:txBody>
      </p:sp>
      <p:sp>
        <p:nvSpPr>
          <p:cNvPr id="64515" name="1 - Τίτλος"/>
          <p:cNvSpPr txBox="1">
            <a:spLocks/>
          </p:cNvSpPr>
          <p:nvPr/>
        </p:nvSpPr>
        <p:spPr bwMode="auto">
          <a:xfrm>
            <a:off x="457200" y="44624"/>
            <a:ext cx="7354888" cy="1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 dirty="0" smtClean="0">
                <a:solidFill>
                  <a:srgbClr val="376092"/>
                </a:solidFill>
              </a:rPr>
              <a:t>Προφύλαξη μετά από έκθεση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 dirty="0" smtClean="0">
                <a:solidFill>
                  <a:srgbClr val="C00000"/>
                </a:solidFill>
              </a:rPr>
              <a:t>Ηπατίτιδα Α</a:t>
            </a:r>
            <a:endParaRPr lang="el-GR" altLang="el-GR" b="1" dirty="0">
              <a:solidFill>
                <a:srgbClr val="C00000"/>
              </a:solidFill>
            </a:endParaRPr>
          </a:p>
        </p:txBody>
      </p:sp>
      <p:pic>
        <p:nvPicPr>
          <p:cNvPr id="64516" name="Picture 4" descr="MCj021524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74757" y="-292894"/>
            <a:ext cx="9144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5190554" y="6228601"/>
            <a:ext cx="39179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dirty="0">
                <a:latin typeface="+mn-lt"/>
              </a:rPr>
              <a:t>Red Book 2015, </a:t>
            </a:r>
            <a:r>
              <a:rPr lang="el-GR" sz="1600" dirty="0" err="1" smtClean="0"/>
              <a:t>Κεελπνο</a:t>
            </a:r>
            <a:r>
              <a:rPr lang="el-GR" sz="1600" dirty="0" smtClean="0"/>
              <a:t>, </a:t>
            </a:r>
          </a:p>
          <a:p>
            <a:pPr algn="r">
              <a:defRPr/>
            </a:pPr>
            <a:r>
              <a:rPr lang="en-US" sz="1600" dirty="0" smtClean="0">
                <a:latin typeface="+mn-lt"/>
              </a:rPr>
              <a:t>ACIP</a:t>
            </a:r>
            <a:r>
              <a:rPr lang="el-GR" sz="1600" dirty="0" smtClean="0">
                <a:latin typeface="+mn-lt"/>
              </a:rPr>
              <a:t> </a:t>
            </a:r>
            <a:r>
              <a:rPr lang="en-US" sz="1600" dirty="0" smtClean="0"/>
              <a:t>M</a:t>
            </a:r>
            <a:r>
              <a:rPr lang="en-US" sz="1600" dirty="0" smtClean="0">
                <a:latin typeface="+mn-lt"/>
              </a:rPr>
              <a:t>eeting Feb 2018 ,  </a:t>
            </a:r>
            <a:endParaRPr lang="el-GR" sz="1600" dirty="0">
              <a:latin typeface="+mn-lt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684213" y="4491038"/>
            <a:ext cx="806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1600"/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 bwMode="auto">
          <a:xfrm>
            <a:off x="384944" y="3787225"/>
            <a:ext cx="8291512" cy="2283791"/>
          </a:xfrm>
          <a:prstGeom prst="rect">
            <a:avLst/>
          </a:prstGeom>
          <a:gradFill>
            <a:gsLst>
              <a:gs pos="0">
                <a:srgbClr val="F6F8FC"/>
              </a:gs>
              <a:gs pos="50000">
                <a:schemeClr val="bg1"/>
              </a:gs>
              <a:gs pos="100000">
                <a:srgbClr val="F3F6FB"/>
              </a:gs>
            </a:gsLst>
            <a:lin ang="5400000" scaled="1"/>
          </a:gradFill>
          <a:ln>
            <a:noFill/>
          </a:ln>
          <a:extLst/>
        </p:spPr>
        <p:txBody>
          <a:bodyPr/>
          <a:lstStyle>
            <a:lvl1pPr marL="342900" indent="-342900" defTabSz="330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30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30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30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30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808080"/>
              </a:buClr>
              <a:buSzPct val="90000"/>
            </a:pPr>
            <a:r>
              <a:rPr lang="el-GR" altLang="el-GR" sz="2000" b="1" dirty="0" smtClean="0">
                <a:solidFill>
                  <a:srgbClr val="C00000"/>
                </a:solidFill>
              </a:rPr>
              <a:t>Εμβολιασμός: </a:t>
            </a:r>
            <a:r>
              <a:rPr lang="el-GR" altLang="el-GR" sz="2000" dirty="0" smtClean="0">
                <a:cs typeface="Calibri" panose="020F0502020204030204" pitchFamily="34" charset="0"/>
              </a:rPr>
              <a:t>σε </a:t>
            </a:r>
            <a:r>
              <a:rPr lang="el-GR" altLang="el-GR" sz="2000" dirty="0">
                <a:cs typeface="Calibri" panose="020F0502020204030204" pitchFamily="34" charset="0"/>
              </a:rPr>
              <a:t>υ</a:t>
            </a:r>
            <a:r>
              <a:rPr lang="el-GR" altLang="el-GR" sz="2000" dirty="0" smtClean="0">
                <a:cs typeface="Calibri" panose="020F0502020204030204" pitchFamily="34" charset="0"/>
              </a:rPr>
              <a:t>γιή παιδιά &gt;12μ ( </a:t>
            </a:r>
            <a:r>
              <a:rPr lang="el-GR" altLang="el-GR" sz="2000" b="1" dirty="0" smtClean="0">
                <a:cs typeface="Calibri" panose="020F0502020204030204" pitchFamily="34" charset="0"/>
              </a:rPr>
              <a:t>από 6μ, </a:t>
            </a:r>
            <a:r>
              <a:rPr lang="en-US" altLang="el-GR" sz="2000" b="1" dirty="0" smtClean="0">
                <a:cs typeface="Calibri" panose="020F0502020204030204" pitchFamily="34" charset="0"/>
              </a:rPr>
              <a:t>ACIP, </a:t>
            </a:r>
            <a:r>
              <a:rPr lang="el-GR" altLang="el-GR" sz="2000" b="1" dirty="0" smtClean="0">
                <a:cs typeface="Calibri" panose="020F0502020204030204" pitchFamily="34" charset="0"/>
              </a:rPr>
              <a:t>ΚΑΝΑΔΑΣ</a:t>
            </a:r>
            <a:r>
              <a:rPr lang="el-GR" altLang="el-GR" sz="2000" dirty="0" smtClean="0">
                <a:cs typeface="Calibri" panose="020F0502020204030204" pitchFamily="34" charset="0"/>
              </a:rPr>
              <a:t>)</a:t>
            </a:r>
          </a:p>
          <a:p>
            <a:pPr lvl="1">
              <a:buClr>
                <a:srgbClr val="808080"/>
              </a:buClr>
              <a:buSzPct val="90000"/>
            </a:pPr>
            <a:r>
              <a:rPr lang="el-GR" altLang="el-GR" sz="2000" dirty="0" smtClean="0">
                <a:cs typeface="Calibri" panose="020F0502020204030204" pitchFamily="34" charset="0"/>
              </a:rPr>
              <a:t>Εξίσου αποτελεσματική με </a:t>
            </a:r>
            <a:r>
              <a:rPr lang="en-US" altLang="el-GR" sz="2000" dirty="0" err="1" smtClean="0">
                <a:cs typeface="Calibri" panose="020F0502020204030204" pitchFamily="34" charset="0"/>
              </a:rPr>
              <a:t>IgG</a:t>
            </a:r>
            <a:r>
              <a:rPr lang="en-US" altLang="el-GR" sz="2000" dirty="0" smtClean="0">
                <a:cs typeface="Calibri" panose="020F0502020204030204" pitchFamily="34" charset="0"/>
              </a:rPr>
              <a:t> (80-9</a:t>
            </a:r>
            <a:r>
              <a:rPr lang="el-GR" altLang="el-GR" sz="2000" dirty="0">
                <a:cs typeface="Calibri" panose="020F0502020204030204" pitchFamily="34" charset="0"/>
              </a:rPr>
              <a:t>6</a:t>
            </a:r>
            <a:r>
              <a:rPr lang="en-US" altLang="el-GR" sz="2000" dirty="0" smtClean="0">
                <a:cs typeface="Calibri" panose="020F0502020204030204" pitchFamily="34" charset="0"/>
              </a:rPr>
              <a:t>%)</a:t>
            </a:r>
            <a:r>
              <a:rPr lang="en-US" altLang="el-GR" sz="2000" dirty="0" smtClean="0"/>
              <a:t>, </a:t>
            </a:r>
            <a:r>
              <a:rPr lang="el-GR" altLang="el-GR" sz="2000" dirty="0" smtClean="0"/>
              <a:t>μακροχρόνια </a:t>
            </a:r>
            <a:r>
              <a:rPr lang="el-GR" altLang="el-GR" sz="2000" dirty="0"/>
              <a:t>προστασία, εύκολη χορήγηση και διαθεσιμότητα,</a:t>
            </a:r>
            <a:r>
              <a:rPr lang="en-US" altLang="el-GR" sz="2000" dirty="0"/>
              <a:t> </a:t>
            </a:r>
            <a:r>
              <a:rPr lang="el-GR" altLang="el-GR" sz="2000" dirty="0"/>
              <a:t>χαμηλό </a:t>
            </a:r>
            <a:r>
              <a:rPr lang="el-GR" altLang="el-GR" sz="2000" dirty="0" smtClean="0"/>
              <a:t>κόστος</a:t>
            </a:r>
          </a:p>
          <a:p>
            <a:pPr marL="457200" lvl="1" indent="0">
              <a:buClr>
                <a:srgbClr val="808080"/>
              </a:buClr>
              <a:buSzPct val="90000"/>
              <a:buNone/>
            </a:pPr>
            <a:endParaRPr lang="el-GR" altLang="el-GR" sz="2000" dirty="0" smtClean="0"/>
          </a:p>
          <a:p>
            <a:pPr>
              <a:buClr>
                <a:srgbClr val="808080"/>
              </a:buClr>
              <a:buSzPct val="90000"/>
            </a:pPr>
            <a:r>
              <a:rPr lang="el-GR" altLang="el-GR" sz="2000" b="1" dirty="0">
                <a:solidFill>
                  <a:srgbClr val="C00000"/>
                </a:solidFill>
              </a:rPr>
              <a:t>γ-σφαιρίνη (ΙΜ): </a:t>
            </a:r>
            <a:r>
              <a:rPr lang="el-GR" altLang="el-GR" sz="2000" dirty="0" smtClean="0"/>
              <a:t>σε </a:t>
            </a:r>
            <a:r>
              <a:rPr lang="el-GR" altLang="el-GR" sz="2000" dirty="0"/>
              <a:t>βρέφη &lt;</a:t>
            </a:r>
            <a:r>
              <a:rPr lang="el-GR" altLang="el-GR" sz="2000" dirty="0" smtClean="0"/>
              <a:t>12μ, </a:t>
            </a:r>
            <a:r>
              <a:rPr lang="el-GR" altLang="el-GR" sz="2000" dirty="0"/>
              <a:t>άτομα με </a:t>
            </a:r>
            <a:r>
              <a:rPr lang="el-GR" altLang="el-GR" sz="2000" dirty="0" err="1" smtClean="0"/>
              <a:t>ανοσοκαταστολή</a:t>
            </a:r>
            <a:r>
              <a:rPr lang="el-GR" altLang="el-GR" sz="2000" dirty="0" smtClean="0"/>
              <a:t>,  </a:t>
            </a:r>
            <a:r>
              <a:rPr lang="el-GR" altLang="el-GR" sz="2000" dirty="0"/>
              <a:t>χρόνια ηπατοπάθεια ή αντένδειξη εμβολιασμού </a:t>
            </a:r>
          </a:p>
          <a:p>
            <a:pPr eaLnBrk="1" hangingPunct="1">
              <a:buClr>
                <a:srgbClr val="808080"/>
              </a:buClr>
              <a:buSzPct val="90000"/>
            </a:pPr>
            <a:endParaRPr lang="el-GR" altLang="el-GR" sz="2000" b="1" dirty="0">
              <a:solidFill>
                <a:srgbClr val="C00000"/>
              </a:solidFill>
            </a:endParaRPr>
          </a:p>
          <a:p>
            <a:endParaRPr lang="en-US" altLang="el-GR" sz="20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4925" y="6564313"/>
            <a:ext cx="12969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altLang="el-GR" sz="1200">
                <a:latin typeface="Calibri" panose="020F0502020204030204" pitchFamily="34" charset="0"/>
              </a:rPr>
              <a:t>IG, 0,02 ml/kg, ΙΜ</a:t>
            </a:r>
          </a:p>
        </p:txBody>
      </p:sp>
    </p:spTree>
    <p:extLst>
      <p:ext uri="{BB962C8B-B14F-4D97-AF65-F5344CB8AC3E}">
        <p14:creationId xmlns:p14="http://schemas.microsoft.com/office/powerpoint/2010/main" val="18245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l-GR" altLang="el-GR" sz="3200" b="1" dirty="0" smtClean="0">
                <a:solidFill>
                  <a:srgbClr val="376092"/>
                </a:solidFill>
              </a:rPr>
              <a:t>Εμβολιασμοί και Επείγον στη Παιδιατρική 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 bwMode="auto">
          <a:xfrm>
            <a:off x="466725" y="1628775"/>
            <a:ext cx="8220075" cy="3671888"/>
          </a:xfrm>
          <a:prstGeom prst="rect">
            <a:avLst/>
          </a:prstGeom>
          <a:gradFill>
            <a:gsLst>
              <a:gs pos="0">
                <a:srgbClr val="F6F8FC"/>
              </a:gs>
              <a:gs pos="50000">
                <a:schemeClr val="bg1"/>
              </a:gs>
              <a:gs pos="100000">
                <a:srgbClr val="F3F6FB"/>
              </a:gs>
            </a:gsLst>
            <a:lin ang="5400000" scaled="1"/>
          </a:gradFill>
          <a:ln>
            <a:noFill/>
          </a:ln>
          <a:extLst/>
        </p:spPr>
        <p:txBody>
          <a:bodyPr/>
          <a:lstStyle>
            <a:lvl1pPr defTabSz="330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30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30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30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30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808080"/>
              </a:buClr>
              <a:buSzPct val="90000"/>
              <a:buFont typeface="Arial" panose="020B0604020202020204" pitchFamily="34" charset="0"/>
              <a:buNone/>
            </a:pPr>
            <a:r>
              <a:rPr lang="el-GR" altLang="el-GR" sz="2000" b="1" dirty="0">
                <a:solidFill>
                  <a:srgbClr val="C00000"/>
                </a:solidFill>
              </a:rPr>
              <a:t>Α. ΕΠΕΙΓΟΥΣΑ ΔΙΕΝΕΡΓΕΙΑ ΕΜΒΟΛΙΑΣΜΩΝ</a:t>
            </a:r>
          </a:p>
          <a:p>
            <a:pPr>
              <a:buFont typeface="Arial" panose="020B0604020202020204" pitchFamily="34" charset="0"/>
              <a:buNone/>
            </a:pPr>
            <a:endParaRPr lang="el-GR" altLang="el-GR" sz="800" b="1" dirty="0">
              <a:solidFill>
                <a:srgbClr val="DE0000"/>
              </a:solidFill>
            </a:endParaRPr>
          </a:p>
          <a:p>
            <a:r>
              <a:rPr lang="el-GR" altLang="el-GR" sz="2000" dirty="0"/>
              <a:t> </a:t>
            </a:r>
            <a:r>
              <a:rPr lang="el-GR" altLang="el-GR" sz="2000" b="1" dirty="0"/>
              <a:t>Ειδικές κατηγορίες ασθενών</a:t>
            </a:r>
            <a:r>
              <a:rPr lang="el-GR" altLang="el-GR" sz="2000" dirty="0"/>
              <a:t> (πχ </a:t>
            </a:r>
            <a:r>
              <a:rPr lang="el-GR" altLang="el-GR" sz="2000" dirty="0" err="1"/>
              <a:t>σπληνεκτομή</a:t>
            </a:r>
            <a:r>
              <a:rPr lang="el-GR" altLang="el-GR" sz="2000" dirty="0"/>
              <a:t>, έναρξη </a:t>
            </a:r>
            <a:r>
              <a:rPr lang="el-GR" altLang="el-GR" sz="2000" dirty="0" err="1"/>
              <a:t>ανοσοκαταστολης</a:t>
            </a:r>
            <a:r>
              <a:rPr lang="el-GR" altLang="el-GR" sz="2000" dirty="0"/>
              <a:t>)</a:t>
            </a:r>
          </a:p>
          <a:p>
            <a:r>
              <a:rPr lang="el-GR" altLang="el-GR" sz="2000" dirty="0"/>
              <a:t> </a:t>
            </a:r>
            <a:r>
              <a:rPr lang="el-GR" altLang="el-GR" sz="2000" b="1" dirty="0"/>
              <a:t>Εμβολιασμός μετά από έκθεση</a:t>
            </a:r>
            <a:r>
              <a:rPr lang="el-GR" altLang="el-GR" sz="20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l-GR" sz="2000" dirty="0" smtClean="0"/>
              <a:t>Ατομική προστασία +Επιδημιολογικές </a:t>
            </a:r>
            <a:r>
              <a:rPr lang="el-GR" altLang="el-GR" sz="2000" dirty="0"/>
              <a:t>ανάγκες  </a:t>
            </a:r>
          </a:p>
          <a:p>
            <a:r>
              <a:rPr lang="en-GB" altLang="el-GR" sz="2000" dirty="0"/>
              <a:t> </a:t>
            </a:r>
            <a:r>
              <a:rPr lang="el-GR" altLang="el-GR" sz="2000" b="1" dirty="0"/>
              <a:t>Έλεγχος επιδημικών εξάρσεων</a:t>
            </a:r>
          </a:p>
          <a:p>
            <a:r>
              <a:rPr lang="el-GR" altLang="el-GR" sz="2000" dirty="0"/>
              <a:t> </a:t>
            </a:r>
            <a:r>
              <a:rPr lang="el-GR" altLang="el-GR" sz="2000" b="1" dirty="0"/>
              <a:t>Ειδικές </a:t>
            </a:r>
            <a:r>
              <a:rPr lang="el-GR" altLang="el-GR" sz="2000" b="1" dirty="0" smtClean="0"/>
              <a:t>συνθήκες</a:t>
            </a:r>
            <a:r>
              <a:rPr lang="el-GR" altLang="el-GR" sz="2000" dirty="0" smtClean="0"/>
              <a:t>: ταξιδιώτες, πρόσφυγες, ανθρωπιστικές κρίσεις </a:t>
            </a:r>
            <a:endParaRPr lang="el-GR" altLang="el-GR" sz="2000" dirty="0"/>
          </a:p>
          <a:p>
            <a:endParaRPr lang="el-GR" altLang="el-GR" sz="2000" dirty="0"/>
          </a:p>
          <a:p>
            <a:pPr>
              <a:buFont typeface="Arial" panose="020B0604020202020204" pitchFamily="34" charset="0"/>
              <a:buNone/>
            </a:pPr>
            <a:r>
              <a:rPr lang="el-GR" altLang="el-GR" sz="2000" b="1" dirty="0">
                <a:solidFill>
                  <a:srgbClr val="C00000"/>
                </a:solidFill>
              </a:rPr>
              <a:t>Β. ΕΠΕΙΓΟΥΣΕΣ ΚΑΤΑΣΤΑΣΕΙΣ  ΑΠΟ/ΜΕΤΑ ΤΗ ΔΙΕΝΕΡΓΕΙΑ </a:t>
            </a:r>
            <a:r>
              <a:rPr lang="el-GR" altLang="el-GR" sz="2000" b="1" dirty="0" smtClean="0">
                <a:solidFill>
                  <a:srgbClr val="C00000"/>
                </a:solidFill>
              </a:rPr>
              <a:t>ΕΜΒΟΛΙΑΣΜΩΝ (σπανιότατες)</a:t>
            </a:r>
            <a:endParaRPr lang="el-GR" altLang="el-GR" sz="2000" b="1" dirty="0">
              <a:solidFill>
                <a:srgbClr val="C00000"/>
              </a:solidFill>
            </a:endParaRPr>
          </a:p>
          <a:p>
            <a:pPr eaLnBrk="1" hangingPunct="1">
              <a:buClr>
                <a:srgbClr val="808080"/>
              </a:buClr>
              <a:buSzPct val="90000"/>
            </a:pPr>
            <a:endParaRPr lang="en-US" alt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7598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21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altLang="el-GR" sz="2800" b="1" smtClean="0">
                <a:solidFill>
                  <a:schemeClr val="tx2"/>
                </a:solidFill>
              </a:rPr>
              <a:t>Παραδείγματα επείγουσας διενέργειας εμβολιασμών για έλεγχος επιδημικών εξάρσεων</a:t>
            </a:r>
            <a:r>
              <a:rPr lang="el-GR" altLang="el-GR" sz="3200" b="1" smtClean="0">
                <a:solidFill>
                  <a:srgbClr val="C00000"/>
                </a:solidFill>
              </a:rPr>
              <a:t/>
            </a:r>
            <a:br>
              <a:rPr lang="el-GR" altLang="el-GR" sz="3200" b="1" smtClean="0">
                <a:solidFill>
                  <a:srgbClr val="C00000"/>
                </a:solidFill>
              </a:rPr>
            </a:br>
            <a:endParaRPr lang="el-GR" altLang="el-GR" sz="3200" b="1" smtClean="0">
              <a:solidFill>
                <a:schemeClr val="tx2"/>
              </a:solidFill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 bwMode="auto">
          <a:xfrm>
            <a:off x="466725" y="1700808"/>
            <a:ext cx="8281988" cy="4159787"/>
          </a:xfrm>
          <a:prstGeom prst="rect">
            <a:avLst/>
          </a:prstGeom>
          <a:gradFill>
            <a:gsLst>
              <a:gs pos="0">
                <a:srgbClr val="F6F8FC"/>
              </a:gs>
              <a:gs pos="50000">
                <a:schemeClr val="bg1"/>
              </a:gs>
              <a:gs pos="100000">
                <a:srgbClr val="F3F6FB"/>
              </a:gs>
            </a:gsLst>
            <a:lin ang="5400000" scaled="1"/>
          </a:gradFill>
          <a:ln>
            <a:noFill/>
          </a:ln>
          <a:extLst/>
        </p:spPr>
        <p:txBody>
          <a:bodyPr/>
          <a:lstStyle>
            <a:lvl1pPr marL="342900" indent="-342900" defTabSz="330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30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30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30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30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808080"/>
              </a:buClr>
              <a:buSzPct val="90000"/>
            </a:pPr>
            <a:r>
              <a:rPr lang="el-GR" altLang="el-GR" sz="2000" b="1" dirty="0" err="1"/>
              <a:t>Κοκκύτης</a:t>
            </a:r>
            <a:r>
              <a:rPr lang="el-GR" altLang="el-GR" sz="2000" dirty="0"/>
              <a:t> -</a:t>
            </a:r>
            <a:r>
              <a:rPr lang="en-US" altLang="el-GR" sz="2000" dirty="0"/>
              <a:t>--</a:t>
            </a:r>
            <a:r>
              <a:rPr lang="el-GR" altLang="el-GR" sz="2000" dirty="0"/>
              <a:t> έκτακτη χορήγηση εγκύων σε Ουαλία (2012)</a:t>
            </a:r>
          </a:p>
          <a:p>
            <a:r>
              <a:rPr lang="el-GR" altLang="el-GR" sz="2000" b="1" dirty="0"/>
              <a:t>Ερυθρά</a:t>
            </a:r>
            <a:r>
              <a:rPr lang="el-GR" altLang="el-GR" sz="2000" dirty="0"/>
              <a:t>--- 2013 Ιαπωνία, μαζικός εμβολιασμός παιδιών-εφήβων-ενηλίκων</a:t>
            </a:r>
          </a:p>
          <a:p>
            <a:r>
              <a:rPr lang="el-GR" altLang="el-GR" sz="2000" b="1" dirty="0" err="1"/>
              <a:t>Παρωτίτιδα</a:t>
            </a:r>
            <a:r>
              <a:rPr lang="el-GR" altLang="el-GR" sz="2000" dirty="0"/>
              <a:t>—3</a:t>
            </a:r>
            <a:r>
              <a:rPr lang="el-GR" altLang="el-GR" sz="2000" baseline="30000" dirty="0"/>
              <a:t>η</a:t>
            </a:r>
            <a:r>
              <a:rPr lang="el-GR" altLang="el-GR" sz="2000" dirty="0"/>
              <a:t> δόση εμβολίου </a:t>
            </a:r>
            <a:r>
              <a:rPr lang="en-US" altLang="el-GR" sz="2000" dirty="0"/>
              <a:t>MMR</a:t>
            </a:r>
            <a:r>
              <a:rPr lang="el-GR" altLang="el-GR" sz="2000" dirty="0"/>
              <a:t> κατά τη διάρκεια επιδημιών, ΗΠΑ</a:t>
            </a:r>
          </a:p>
          <a:p>
            <a:r>
              <a:rPr lang="el-GR" altLang="el-GR" sz="2000" b="1" dirty="0"/>
              <a:t>Ιλαρά</a:t>
            </a:r>
            <a:r>
              <a:rPr lang="en-US" altLang="el-GR" sz="2000" b="1" dirty="0"/>
              <a:t> </a:t>
            </a:r>
            <a:r>
              <a:rPr lang="el-GR" altLang="el-GR" sz="2000" dirty="0"/>
              <a:t>…παράδειγμα της χώρας μας </a:t>
            </a:r>
            <a:endParaRPr lang="en-US" altLang="el-GR" sz="2000" dirty="0"/>
          </a:p>
          <a:p>
            <a:r>
              <a:rPr lang="el-GR" altLang="el-GR" sz="2000" b="1" dirty="0"/>
              <a:t>Επιδημικές εξάρσεις από </a:t>
            </a:r>
            <a:r>
              <a:rPr lang="el-GR" altLang="el-GR" sz="2000" b="1" dirty="0" err="1"/>
              <a:t>μηνιγγιτιδόκοκκο</a:t>
            </a:r>
            <a:r>
              <a:rPr lang="el-GR" altLang="el-GR" sz="2000" b="1" dirty="0"/>
              <a:t> </a:t>
            </a:r>
          </a:p>
          <a:p>
            <a:pPr lvl="1"/>
            <a:r>
              <a:rPr lang="el-GR" altLang="el-GR" sz="2000" dirty="0"/>
              <a:t>Έλεγχος επιδημιών από </a:t>
            </a:r>
            <a:r>
              <a:rPr lang="el-GR" altLang="el-GR" sz="2000" dirty="0" err="1"/>
              <a:t>Μηνιγγιτιδόκοκκο</a:t>
            </a:r>
            <a:r>
              <a:rPr lang="el-GR" altLang="el-GR" sz="2000" dirty="0"/>
              <a:t> Β σε πανεπιστήμια ΗΠΑ</a:t>
            </a:r>
          </a:p>
          <a:p>
            <a:pPr lvl="1"/>
            <a:r>
              <a:rPr lang="el-GR" altLang="el-GR" sz="2000" dirty="0"/>
              <a:t>Επείγον εμβολιασμός εφήβων με </a:t>
            </a:r>
            <a:r>
              <a:rPr lang="en-US" altLang="el-GR" sz="2000" dirty="0"/>
              <a:t>Men ACWY </a:t>
            </a:r>
            <a:r>
              <a:rPr lang="el-GR" altLang="el-GR" sz="2000" dirty="0"/>
              <a:t>στην Αγγλία για αντιμετώπιση της </a:t>
            </a:r>
            <a:r>
              <a:rPr lang="el-GR" altLang="el-GR" sz="2000" dirty="0" err="1"/>
              <a:t>αυξησης</a:t>
            </a:r>
            <a:r>
              <a:rPr lang="el-GR" altLang="el-GR" sz="2000" dirty="0"/>
              <a:t> ΜΝ από στέλεχος </a:t>
            </a:r>
            <a:r>
              <a:rPr lang="en-US" altLang="el-GR" sz="2000" dirty="0"/>
              <a:t>W</a:t>
            </a:r>
            <a:endParaRPr lang="el-GR" altLang="el-GR" sz="2000" dirty="0"/>
          </a:p>
          <a:p>
            <a:r>
              <a:rPr lang="el-GR" altLang="el-GR" sz="2000" b="1" dirty="0"/>
              <a:t>Πανδημίες γρίπης </a:t>
            </a:r>
            <a:r>
              <a:rPr lang="el-GR" altLang="el-GR" sz="2000" dirty="0"/>
              <a:t>(πχ Η1Ν1)</a:t>
            </a:r>
          </a:p>
          <a:p>
            <a:r>
              <a:rPr lang="el-GR" altLang="el-GR" sz="2000" b="1" dirty="0"/>
              <a:t>Ηπατίτιδας Α</a:t>
            </a:r>
            <a:r>
              <a:rPr lang="el-GR" altLang="el-GR" sz="2000" dirty="0"/>
              <a:t> σε κλειστούς πληθυσμούς, (κέντρα προσφύγων, 2017)</a:t>
            </a:r>
          </a:p>
          <a:p>
            <a:r>
              <a:rPr lang="el-GR" altLang="el-GR" sz="2000" dirty="0"/>
              <a:t>Άλλα </a:t>
            </a:r>
            <a:r>
              <a:rPr lang="en-US" altLang="el-GR" sz="2000" dirty="0"/>
              <a:t>Polio, Ebola, Yellow Fever, Cholera</a:t>
            </a:r>
            <a:endParaRPr lang="el-GR" altLang="el-GR" sz="2000" dirty="0"/>
          </a:p>
          <a:p>
            <a:pPr eaLnBrk="1" hangingPunct="1">
              <a:buClr>
                <a:srgbClr val="808080"/>
              </a:buClr>
              <a:buSzPct val="90000"/>
            </a:pPr>
            <a:endParaRPr lang="en-US" altLang="el-GR" sz="2400" b="1" dirty="0"/>
          </a:p>
        </p:txBody>
      </p:sp>
      <p:pic>
        <p:nvPicPr>
          <p:cNvPr id="72708" name="Picture 4" descr="MCj021524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48100">
            <a:off x="8015288" y="939800"/>
            <a:ext cx="62071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8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l-GR" altLang="el-GR" sz="3600" b="1" dirty="0" smtClean="0">
                <a:solidFill>
                  <a:schemeClr val="accent1">
                    <a:lumMod val="75000"/>
                  </a:schemeClr>
                </a:solidFill>
              </a:rPr>
              <a:t>Επείγουσες καταστάσεις που προκύπτουν από τον εμβολιασμό (σπανιότατες)</a:t>
            </a:r>
            <a:r>
              <a:rPr lang="el-GR" altLang="el-GR" sz="3200" b="1" dirty="0" smtClean="0">
                <a:solidFill>
                  <a:srgbClr val="C00000"/>
                </a:solidFill>
              </a:rPr>
              <a:t/>
            </a:r>
            <a:br>
              <a:rPr lang="el-GR" altLang="el-GR" sz="3200" b="1" dirty="0" smtClean="0">
                <a:solidFill>
                  <a:srgbClr val="C00000"/>
                </a:solidFill>
              </a:rPr>
            </a:br>
            <a:endParaRPr lang="el-GR" altLang="el-GR" sz="3200" b="1" dirty="0" smtClean="0">
              <a:solidFill>
                <a:schemeClr val="tx2"/>
              </a:solidFill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 bwMode="auto">
          <a:xfrm>
            <a:off x="466725" y="1484313"/>
            <a:ext cx="8281988" cy="4536975"/>
          </a:xfrm>
          <a:prstGeom prst="rect">
            <a:avLst/>
          </a:prstGeom>
          <a:gradFill>
            <a:gsLst>
              <a:gs pos="0">
                <a:srgbClr val="F6F8FC"/>
              </a:gs>
              <a:gs pos="50000">
                <a:schemeClr val="bg1"/>
              </a:gs>
              <a:gs pos="100000">
                <a:srgbClr val="F3F6FB"/>
              </a:gs>
            </a:gsLst>
            <a:lin ang="5400000" scaled="1"/>
          </a:gradFill>
          <a:ln>
            <a:noFill/>
          </a:ln>
          <a:extLst/>
        </p:spPr>
        <p:txBody>
          <a:bodyPr/>
          <a:lstStyle>
            <a:lvl1pPr marL="342900" indent="-342900" defTabSz="330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30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30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30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30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808080"/>
              </a:buClr>
              <a:buSzPct val="90000"/>
              <a:buFont typeface="Arial" panose="020B0604020202020204" pitchFamily="34" charset="0"/>
              <a:buNone/>
            </a:pPr>
            <a:r>
              <a:rPr lang="el-GR" altLang="el-GR" sz="2000" b="1" dirty="0">
                <a:solidFill>
                  <a:srgbClr val="C00000"/>
                </a:solidFill>
              </a:rPr>
              <a:t>ΕΠΕΙΓΟΥΣΑ ΑΝΤΙΜΕΤΩΠΙΣΗ</a:t>
            </a:r>
            <a:endParaRPr lang="el-GR" altLang="el-GR" sz="2000" b="1" dirty="0">
              <a:solidFill>
                <a:srgbClr val="0070C0"/>
              </a:solidFill>
            </a:endParaRPr>
          </a:p>
          <a:p>
            <a:pPr eaLnBrk="1" hangingPunct="1">
              <a:buClr>
                <a:srgbClr val="808080"/>
              </a:buClr>
              <a:buSzPct val="90000"/>
              <a:buFont typeface="Arial" panose="020B0604020202020204" pitchFamily="34" charset="0"/>
              <a:buNone/>
            </a:pPr>
            <a:endParaRPr lang="el-GR" altLang="el-GR" sz="500" dirty="0"/>
          </a:p>
          <a:p>
            <a:pPr eaLnBrk="1" hangingPunct="1">
              <a:buClr>
                <a:srgbClr val="808080"/>
              </a:buClr>
              <a:buSzPct val="90000"/>
            </a:pPr>
            <a:r>
              <a:rPr lang="el-GR" altLang="el-GR" sz="2000" b="1" dirty="0"/>
              <a:t>Σοβαρή </a:t>
            </a:r>
            <a:r>
              <a:rPr lang="el-GR" altLang="el-GR" sz="2000" b="1" dirty="0" err="1"/>
              <a:t>αναφυλακτική</a:t>
            </a:r>
            <a:r>
              <a:rPr lang="el-GR" altLang="el-GR" sz="2000" b="1" dirty="0"/>
              <a:t> </a:t>
            </a:r>
            <a:r>
              <a:rPr lang="el-GR" altLang="el-GR" sz="2000" b="1" dirty="0" smtClean="0"/>
              <a:t>αντίδραση</a:t>
            </a:r>
          </a:p>
          <a:p>
            <a:pPr eaLnBrk="1" hangingPunct="1">
              <a:buClr>
                <a:srgbClr val="808080"/>
              </a:buClr>
              <a:buSzPct val="90000"/>
            </a:pPr>
            <a:r>
              <a:rPr lang="el-GR" altLang="el-GR" sz="2000" b="1" dirty="0" smtClean="0"/>
              <a:t>ΑΠΑΡΑΙΤΗΤΗ η παρακολούθηση για 15-30 λεπτά, ετοιμότητα </a:t>
            </a:r>
            <a:r>
              <a:rPr lang="el-GR" altLang="el-GR" sz="2000" b="1" dirty="0" smtClean="0"/>
              <a:t>αντιμετώπισης, αδρεναλίνη στο ιατρείο</a:t>
            </a:r>
            <a:endParaRPr lang="el-GR" altLang="el-GR" sz="2000" b="1" dirty="0"/>
          </a:p>
          <a:p>
            <a:pPr>
              <a:buFont typeface="Arial" panose="020B0604020202020204" pitchFamily="34" charset="0"/>
              <a:buNone/>
            </a:pPr>
            <a:endParaRPr lang="el-GR" altLang="el-GR" sz="2000" b="1" dirty="0"/>
          </a:p>
          <a:p>
            <a:pPr>
              <a:buFont typeface="Arial" panose="020B0604020202020204" pitchFamily="34" charset="0"/>
              <a:buNone/>
            </a:pPr>
            <a:r>
              <a:rPr lang="el-GR" altLang="el-GR" sz="2000" b="1" dirty="0">
                <a:solidFill>
                  <a:srgbClr val="C00000"/>
                </a:solidFill>
              </a:rPr>
              <a:t>ΕΠΕΙΓΟΥΣΑ ΔΙΕΡΕΥΝΗΣΗ </a:t>
            </a:r>
            <a:r>
              <a:rPr lang="el-GR" altLang="el-GR" sz="2000" b="1" dirty="0" smtClean="0">
                <a:solidFill>
                  <a:srgbClr val="C00000"/>
                </a:solidFill>
              </a:rPr>
              <a:t> (αποκλεισμός </a:t>
            </a:r>
            <a:r>
              <a:rPr lang="el-GR" altLang="el-GR" sz="2000" b="1" dirty="0">
                <a:solidFill>
                  <a:srgbClr val="C00000"/>
                </a:solidFill>
              </a:rPr>
              <a:t>σοβαρής </a:t>
            </a:r>
            <a:r>
              <a:rPr lang="el-GR" altLang="el-GR" sz="2000" b="1" dirty="0" smtClean="0">
                <a:solidFill>
                  <a:srgbClr val="C00000"/>
                </a:solidFill>
              </a:rPr>
              <a:t>ανοσοανεπάρκειας)</a:t>
            </a:r>
            <a:endParaRPr lang="el-GR" altLang="el-GR" sz="2000" b="1" dirty="0">
              <a:solidFill>
                <a:srgbClr val="C00000"/>
              </a:solidFill>
            </a:endParaRPr>
          </a:p>
          <a:p>
            <a:endParaRPr lang="el-GR" altLang="el-GR" sz="500" b="1" dirty="0">
              <a:solidFill>
                <a:schemeClr val="accent2"/>
              </a:solidFill>
            </a:endParaRPr>
          </a:p>
          <a:p>
            <a:r>
              <a:rPr lang="el-GR" altLang="el-GR" sz="2000" b="1" dirty="0"/>
              <a:t>Σοβαρές αντιδράσεις μετά από τη χορήγηση ζώντων </a:t>
            </a:r>
            <a:r>
              <a:rPr lang="el-GR" altLang="el-GR" sz="2000" b="1" dirty="0" smtClean="0"/>
              <a:t>εμβολίων, πχ</a:t>
            </a:r>
            <a:endParaRPr lang="el-GR" altLang="el-GR" sz="2000" b="1" dirty="0"/>
          </a:p>
          <a:p>
            <a:pPr lvl="1"/>
            <a:r>
              <a:rPr lang="el-GR" altLang="el-GR" sz="2000" b="1" dirty="0"/>
              <a:t>Διάσπαρτη </a:t>
            </a:r>
            <a:r>
              <a:rPr lang="en-US" altLang="el-GR" sz="2000" b="1" dirty="0"/>
              <a:t>BCG </a:t>
            </a:r>
            <a:r>
              <a:rPr lang="el-GR" altLang="el-GR" sz="2000" b="1" dirty="0"/>
              <a:t>λοίμωξη </a:t>
            </a:r>
            <a:r>
              <a:rPr lang="el-GR" altLang="el-GR" sz="2000" dirty="0"/>
              <a:t>μετά από εμβολιασμό με </a:t>
            </a:r>
            <a:r>
              <a:rPr lang="en-US" altLang="el-GR" sz="2000" dirty="0"/>
              <a:t>BCG </a:t>
            </a:r>
            <a:endParaRPr lang="el-GR" altLang="el-GR" sz="2000" dirty="0"/>
          </a:p>
          <a:p>
            <a:pPr lvl="1"/>
            <a:r>
              <a:rPr lang="el-GR" altLang="el-GR" sz="2000" b="1" dirty="0"/>
              <a:t>Χρόνια σοβαρή </a:t>
            </a:r>
            <a:r>
              <a:rPr lang="el-GR" altLang="el-GR" sz="2000" b="1" dirty="0" err="1"/>
              <a:t>γαστρενετερίτιδα</a:t>
            </a:r>
            <a:r>
              <a:rPr lang="el-GR" altLang="el-GR" sz="2000" b="1" dirty="0"/>
              <a:t> </a:t>
            </a:r>
            <a:r>
              <a:rPr lang="el-GR" altLang="el-GR" sz="2000" dirty="0"/>
              <a:t>μετά από εμβολιασμό έναντι </a:t>
            </a:r>
            <a:r>
              <a:rPr lang="el-GR" altLang="el-GR" sz="2000" dirty="0" err="1"/>
              <a:t>ροταϊού</a:t>
            </a:r>
            <a:r>
              <a:rPr lang="el-GR" altLang="el-GR" sz="2000" dirty="0"/>
              <a:t> </a:t>
            </a:r>
          </a:p>
          <a:p>
            <a:pPr eaLnBrk="1" hangingPunct="1">
              <a:buClr>
                <a:srgbClr val="808080"/>
              </a:buClr>
              <a:buSzPct val="90000"/>
            </a:pPr>
            <a:endParaRPr lang="en-US" altLang="el-GR" sz="2400" b="1" dirty="0"/>
          </a:p>
        </p:txBody>
      </p:sp>
      <p:pic>
        <p:nvPicPr>
          <p:cNvPr id="74756" name="Picture 4" descr="MCj021524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78535">
            <a:off x="7847013" y="963613"/>
            <a:ext cx="62071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5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323850" y="260648"/>
            <a:ext cx="8496300" cy="120024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l-GR" altLang="el-GR" sz="2200" b="1" dirty="0" smtClean="0"/>
              <a:t>32 παιδίατροι ερωτήθηκαν τι σκέφτονται, τι περιμένουν ή τι θα ήθελαν να ακούσουν από μια ομιλία με θέμα «Εμβολιασμοί και Επείγον στην Παιδιατρική»</a:t>
            </a:r>
            <a:endParaRPr lang="en-US" altLang="el-GR" sz="2200" b="1" dirty="0" smtClean="0"/>
          </a:p>
          <a:p>
            <a:pPr>
              <a:buFont typeface="Arial" panose="020B0604020202020204" pitchFamily="34" charset="0"/>
              <a:buNone/>
            </a:pPr>
            <a:endParaRPr lang="el-GR" altLang="el-GR" sz="800" dirty="0" smtClean="0"/>
          </a:p>
        </p:txBody>
      </p:sp>
      <p:sp>
        <p:nvSpPr>
          <p:cNvPr id="3" name="Θέση περιεχομένου 2"/>
          <p:cNvSpPr txBox="1">
            <a:spLocks/>
          </p:cNvSpPr>
          <p:nvPr/>
        </p:nvSpPr>
        <p:spPr>
          <a:xfrm>
            <a:off x="323850" y="1743142"/>
            <a:ext cx="8496300" cy="4854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l-GR" altLang="el-GR" sz="1800" dirty="0" smtClean="0"/>
              <a:t>12: νοσοκομειακοί, 14: ιατρείο, 5: ιατρείο και συνεργασία με νοσοκομείο, 1 παιδοχειρουργός  (+ 3 εργαζόμενοι στη φαρμακοβιομηχανία, στον χώρο των εμβολίων)</a:t>
            </a:r>
          </a:p>
          <a:p>
            <a:pPr>
              <a:buFont typeface="Arial" panose="020B0604020202020204" pitchFamily="34" charset="0"/>
              <a:buNone/>
            </a:pPr>
            <a:endParaRPr lang="el-GR" altLang="el-GR" sz="800" dirty="0" smtClean="0"/>
          </a:p>
          <a:p>
            <a:pPr>
              <a:buFont typeface="Arial" panose="020B0604020202020204" pitchFamily="34" charset="0"/>
              <a:buNone/>
            </a:pPr>
            <a:r>
              <a:rPr lang="el-GR" altLang="el-GR" sz="800" dirty="0" smtClean="0"/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el-GR" altLang="el-GR" sz="1800" dirty="0" smtClean="0"/>
              <a:t>Εμβολιασμοί κατά τη διάρκεια επιδημιών (ιλαράς, </a:t>
            </a:r>
            <a:r>
              <a:rPr lang="el-GR" altLang="el-GR" sz="1800" dirty="0" err="1" smtClean="0"/>
              <a:t>γρίππης</a:t>
            </a:r>
            <a:r>
              <a:rPr lang="el-GR" altLang="el-GR" sz="1800" dirty="0" smtClean="0"/>
              <a:t>, </a:t>
            </a:r>
            <a:r>
              <a:rPr lang="el-GR" altLang="el-GR" sz="1800" dirty="0" err="1" smtClean="0"/>
              <a:t>μηνιγγιτιδοκόκκου</a:t>
            </a:r>
            <a:r>
              <a:rPr lang="el-GR" altLang="el-GR" sz="1800" dirty="0" smtClean="0"/>
              <a:t>)</a:t>
            </a:r>
          </a:p>
          <a:p>
            <a:r>
              <a:rPr lang="el-GR" altLang="el-GR" sz="1800" dirty="0" smtClean="0"/>
              <a:t>Εμβολιασμός για τέτανο, νεογνού μητέρας με ηπατίτιδα Β</a:t>
            </a:r>
          </a:p>
          <a:p>
            <a:r>
              <a:rPr lang="el-GR" altLang="el-GR" sz="1800" dirty="0" smtClean="0"/>
              <a:t>Εμβολιασμοί που αφορούν επείγουσες καταστάσεις,  (πχ. για </a:t>
            </a:r>
            <a:r>
              <a:rPr lang="el-GR" altLang="el-GR" sz="1800" dirty="0" err="1" smtClean="0"/>
              <a:t>μηνιγγιτιδόκοκκο</a:t>
            </a:r>
            <a:r>
              <a:rPr lang="el-GR" altLang="el-GR" sz="1800" dirty="0" smtClean="0"/>
              <a:t>)</a:t>
            </a:r>
          </a:p>
          <a:p>
            <a:r>
              <a:rPr lang="el-GR" altLang="el-GR" sz="1800" dirty="0" smtClean="0"/>
              <a:t>Σοβαρή αλλεργική αντίδραση μετά από εμβολιασμό -</a:t>
            </a:r>
            <a:r>
              <a:rPr lang="el-GR" altLang="el-GR" sz="1800" b="1" dirty="0" smtClean="0"/>
              <a:t>Λάθη στη χορήγηση</a:t>
            </a:r>
          </a:p>
          <a:p>
            <a:r>
              <a:rPr lang="el-GR" altLang="el-GR" sz="1800" dirty="0" smtClean="0"/>
              <a:t>Έναρξη </a:t>
            </a:r>
            <a:r>
              <a:rPr lang="el-GR" altLang="el-GR" sz="1800" dirty="0" err="1" smtClean="0"/>
              <a:t>ανοσοκατασταλτικής</a:t>
            </a:r>
            <a:r>
              <a:rPr lang="el-GR" altLang="el-GR" sz="1800" dirty="0" smtClean="0"/>
              <a:t> αγωγής και ομάδες υψηλού κινδύνου </a:t>
            </a:r>
          </a:p>
          <a:p>
            <a:r>
              <a:rPr lang="el-GR" altLang="el-GR" sz="1800" dirty="0" smtClean="0"/>
              <a:t>Εμβολιασμοί ταξιδιωτών, προσφύγων, ανθρωπιστικές κρίσεις</a:t>
            </a:r>
          </a:p>
          <a:p>
            <a:r>
              <a:rPr lang="el-GR" altLang="el-GR" sz="1800" dirty="0" err="1" smtClean="0"/>
              <a:t>Σπληνεκτομή</a:t>
            </a:r>
            <a:r>
              <a:rPr lang="el-GR" altLang="el-GR" sz="1800" dirty="0" smtClean="0"/>
              <a:t>,  λύσσα (παιδοχειρουργός)</a:t>
            </a:r>
          </a:p>
          <a:p>
            <a:r>
              <a:rPr lang="el-GR" altLang="el-GR" sz="1800" dirty="0" smtClean="0"/>
              <a:t>Τίποτα, δεν σχετίζονται</a:t>
            </a:r>
          </a:p>
          <a:p>
            <a:r>
              <a:rPr lang="el-GR" altLang="el-GR" sz="1800" b="1" dirty="0">
                <a:solidFill>
                  <a:srgbClr val="C00000"/>
                </a:solidFill>
              </a:rPr>
              <a:t>Μείωση επειγόντων περιστατικών λόγω εμβολιασμών</a:t>
            </a:r>
            <a:r>
              <a:rPr lang="el-GR" altLang="el-GR" sz="1800" b="1" dirty="0"/>
              <a:t> και αντιμετώπιση </a:t>
            </a:r>
            <a:r>
              <a:rPr lang="el-GR" altLang="el-GR" sz="1800" b="1" dirty="0" smtClean="0"/>
              <a:t> «του </a:t>
            </a:r>
            <a:r>
              <a:rPr lang="el-GR" altLang="el-GR" sz="1800" b="1" dirty="0"/>
              <a:t>επείγοντος της </a:t>
            </a:r>
            <a:r>
              <a:rPr lang="el-GR" altLang="el-GR" sz="1800" b="1" dirty="0" smtClean="0"/>
              <a:t>αμφισβήτησης </a:t>
            </a:r>
            <a:r>
              <a:rPr lang="el-GR" altLang="el-GR" sz="1800" b="1" dirty="0"/>
              <a:t>των </a:t>
            </a:r>
            <a:r>
              <a:rPr lang="el-GR" altLang="el-GR" sz="1800" b="1" dirty="0" smtClean="0"/>
              <a:t>εμβολιασμών»</a:t>
            </a:r>
            <a:endParaRPr lang="el-GR" altLang="el-GR" sz="1800" b="1" dirty="0"/>
          </a:p>
          <a:p>
            <a:endParaRPr lang="el-GR" alt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426011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Ορθογώνιο"/>
          <p:cNvSpPr/>
          <p:nvPr/>
        </p:nvSpPr>
        <p:spPr>
          <a:xfrm>
            <a:off x="0" y="909638"/>
            <a:ext cx="4716463" cy="2232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1" name="20 - Ορθογώνιο"/>
          <p:cNvSpPr/>
          <p:nvPr/>
        </p:nvSpPr>
        <p:spPr>
          <a:xfrm>
            <a:off x="5292725" y="3644900"/>
            <a:ext cx="3851275" cy="321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8" name="17 - Ορθογώνιο"/>
          <p:cNvSpPr/>
          <p:nvPr/>
        </p:nvSpPr>
        <p:spPr>
          <a:xfrm>
            <a:off x="5580063" y="908050"/>
            <a:ext cx="3529012" cy="25923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6805" name="8 - Ορθογώνιο"/>
          <p:cNvSpPr>
            <a:spLocks noChangeArrowheads="1"/>
          </p:cNvSpPr>
          <p:nvPr/>
        </p:nvSpPr>
        <p:spPr bwMode="auto">
          <a:xfrm>
            <a:off x="5835650" y="2859088"/>
            <a:ext cx="147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Σ. συγγενούς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ερυθράς</a:t>
            </a:r>
            <a:endParaRPr lang="es-ES" altLang="el-GR" sz="1800" b="1"/>
          </a:p>
        </p:txBody>
      </p:sp>
      <p:grpSp>
        <p:nvGrpSpPr>
          <p:cNvPr id="76806" name="9 - Ομάδα"/>
          <p:cNvGrpSpPr>
            <a:grpSpLocks/>
          </p:cNvGrpSpPr>
          <p:nvPr/>
        </p:nvGrpSpPr>
        <p:grpSpPr bwMode="auto">
          <a:xfrm>
            <a:off x="5651500" y="981075"/>
            <a:ext cx="3390900" cy="2378075"/>
            <a:chOff x="4036492" y="116632"/>
            <a:chExt cx="5072011" cy="3569456"/>
          </a:xfrm>
        </p:grpSpPr>
        <p:pic>
          <p:nvPicPr>
            <p:cNvPr id="76824" name="Picture 5" descr="https://thepoxesblog.files.wordpress.com/2013/01/congenitalrubellasyndrome.jpg?w=226&amp;h=320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7573" y="116633"/>
              <a:ext cx="2520930" cy="3569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25" name="Picture 4" descr="http://www.peds.umn.edu/prod/groups/med/@pub/@med/@peds/@neonat/documents/content/med_content_417221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492" y="116632"/>
              <a:ext cx="2767756" cy="2855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6807" name="Picture 2" descr="https://www.aap.org/en-us/PublishingImages/varicella-infant-hemorrhagic_lr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7526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2" descr="auto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29527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6" descr="https://ee_ce_img.s3.amazonaws.com/cache/ce_img/media/remote/ce_img/https_ee_channel_images.s3.amazonaws.com/article-figures/7563/article-g04_400_262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819525"/>
            <a:ext cx="2232025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0" name="Picture 2" descr="HAEMOPHILUS INFLUENZAE TYPE B INFECTION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3860800"/>
            <a:ext cx="14049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1" name="11 - Εικόνα" descr="men05rash">
            <a:hlinkClick r:id="rId9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480050"/>
            <a:ext cx="176371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2" name="Picture 9" descr="whoopingCough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868863"/>
            <a:ext cx="164782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3" name="Picture 4" descr="http://www.aap.org/pressroom/images/mm/tetanus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3141663"/>
            <a:ext cx="21796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4" name="Picture 4" descr="slide09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372" r="3459" b="591"/>
          <a:stretch>
            <a:fillRect/>
          </a:stretch>
        </p:blipFill>
        <p:spPr bwMode="auto">
          <a:xfrm>
            <a:off x="3143250" y="981075"/>
            <a:ext cx="14287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5" name="18 - Ορθογώνιο"/>
          <p:cNvSpPr>
            <a:spLocks noChangeArrowheads="1"/>
          </p:cNvSpPr>
          <p:nvPr/>
        </p:nvSpPr>
        <p:spPr bwMode="auto">
          <a:xfrm>
            <a:off x="592138" y="2638425"/>
            <a:ext cx="1700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Πολιομυελίτιδα</a:t>
            </a:r>
            <a:endParaRPr lang="es-ES" altLang="el-GR" sz="1800" b="1"/>
          </a:p>
        </p:txBody>
      </p:sp>
      <p:sp>
        <p:nvSpPr>
          <p:cNvPr id="76816" name="19 - Ορθογώνιο"/>
          <p:cNvSpPr>
            <a:spLocks noChangeArrowheads="1"/>
          </p:cNvSpPr>
          <p:nvPr/>
        </p:nvSpPr>
        <p:spPr bwMode="auto">
          <a:xfrm>
            <a:off x="5354638" y="5524500"/>
            <a:ext cx="202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Μηνιγγιτιδόκοκκος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Αιμόφιλος</a:t>
            </a:r>
            <a:endParaRPr lang="es-ES" altLang="el-GR" sz="1800" b="1"/>
          </a:p>
        </p:txBody>
      </p:sp>
      <p:sp>
        <p:nvSpPr>
          <p:cNvPr id="76817" name="22 - Ορθογώνιο"/>
          <p:cNvSpPr>
            <a:spLocks noChangeArrowheads="1"/>
          </p:cNvSpPr>
          <p:nvPr/>
        </p:nvSpPr>
        <p:spPr bwMode="auto">
          <a:xfrm>
            <a:off x="3713163" y="3068638"/>
            <a:ext cx="1003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Τέτανος </a:t>
            </a:r>
            <a:endParaRPr lang="es-ES" altLang="el-GR" sz="1800" b="1"/>
          </a:p>
        </p:txBody>
      </p:sp>
      <p:sp>
        <p:nvSpPr>
          <p:cNvPr id="76818" name="23 - Ορθογώνιο"/>
          <p:cNvSpPr>
            <a:spLocks noChangeArrowheads="1"/>
          </p:cNvSpPr>
          <p:nvPr/>
        </p:nvSpPr>
        <p:spPr bwMode="auto">
          <a:xfrm>
            <a:off x="3348038" y="4508500"/>
            <a:ext cx="1084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Κοκκύτης</a:t>
            </a:r>
            <a:endParaRPr lang="es-ES" altLang="el-GR" sz="1800" b="1"/>
          </a:p>
        </p:txBody>
      </p:sp>
      <p:sp>
        <p:nvSpPr>
          <p:cNvPr id="76819" name="24 - Ορθογώνιο"/>
          <p:cNvSpPr>
            <a:spLocks noChangeArrowheads="1"/>
          </p:cNvSpPr>
          <p:nvPr/>
        </p:nvSpPr>
        <p:spPr bwMode="auto">
          <a:xfrm>
            <a:off x="107950" y="3429000"/>
            <a:ext cx="1485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Ανεμευλογιά </a:t>
            </a:r>
            <a:endParaRPr lang="es-ES" altLang="el-GR" sz="1800" b="1"/>
          </a:p>
        </p:txBody>
      </p:sp>
      <p:pic>
        <p:nvPicPr>
          <p:cNvPr id="76820" name="Picture 4" descr="https://thepoxesblog.files.wordpress.com/2013/01/smallpox.jpg?w=210&amp;h=320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276725"/>
            <a:ext cx="1535113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21" name="22 - Ορθογώνιο"/>
          <p:cNvSpPr>
            <a:spLocks noChangeArrowheads="1"/>
          </p:cNvSpPr>
          <p:nvPr/>
        </p:nvSpPr>
        <p:spPr bwMode="auto">
          <a:xfrm>
            <a:off x="1763713" y="3933825"/>
            <a:ext cx="1012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Ευλογιά </a:t>
            </a:r>
            <a:endParaRPr lang="es-ES" altLang="el-GR" sz="1800" b="1"/>
          </a:p>
        </p:txBody>
      </p:sp>
      <p:sp>
        <p:nvSpPr>
          <p:cNvPr id="76822" name="3 - Ορθογώνιο"/>
          <p:cNvSpPr>
            <a:spLocks noChangeArrowheads="1"/>
          </p:cNvSpPr>
          <p:nvPr/>
        </p:nvSpPr>
        <p:spPr bwMode="auto">
          <a:xfrm>
            <a:off x="395288" y="173038"/>
            <a:ext cx="8386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C00000"/>
                </a:solidFill>
              </a:rPr>
              <a:t>…άλλαξαν την ιστορία της ανθρωπότητας </a:t>
            </a:r>
            <a:endParaRPr lang="en-US" altLang="el-GR" b="1">
              <a:solidFill>
                <a:srgbClr val="C00000"/>
              </a:solidFill>
            </a:endParaRPr>
          </a:p>
        </p:txBody>
      </p:sp>
      <p:sp>
        <p:nvSpPr>
          <p:cNvPr id="76823" name="Θέση περιεχομένου 2"/>
          <p:cNvSpPr txBox="1">
            <a:spLocks/>
          </p:cNvSpPr>
          <p:nvPr/>
        </p:nvSpPr>
        <p:spPr bwMode="auto">
          <a:xfrm>
            <a:off x="457200" y="6657975"/>
            <a:ext cx="82296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l-GR" altLang="el-GR" sz="1800"/>
          </a:p>
        </p:txBody>
      </p:sp>
    </p:spTree>
    <p:extLst>
      <p:ext uri="{BB962C8B-B14F-4D97-AF65-F5344CB8AC3E}">
        <p14:creationId xmlns:p14="http://schemas.microsoft.com/office/powerpoint/2010/main" val="41293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- Θέση περιεχομένου"/>
          <p:cNvSpPr txBox="1">
            <a:spLocks/>
          </p:cNvSpPr>
          <p:nvPr/>
        </p:nvSpPr>
        <p:spPr>
          <a:xfrm>
            <a:off x="179512" y="486837"/>
            <a:ext cx="8784976" cy="4310315"/>
          </a:xfrm>
          <a:prstGeom prst="roundRect">
            <a:avLst/>
          </a:prstGeom>
          <a:gradFill>
            <a:gsLst>
              <a:gs pos="0">
                <a:srgbClr val="E9EFF7"/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50800" dir="5400000" algn="ctr" rotWithShape="0">
              <a:srgbClr val="1F2610"/>
            </a:outerShdw>
          </a:effectLst>
          <a:scene3d>
            <a:camera prst="orthographicFront"/>
            <a:lightRig rig="threePt" dir="t"/>
          </a:scene3d>
          <a:sp3d contourW="12700">
            <a:bevelT w="158750" h="127000"/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l-GR" sz="2200" b="1" dirty="0">
                <a:solidFill>
                  <a:schemeClr val="tx1"/>
                </a:solidFill>
              </a:rPr>
              <a:t>  </a:t>
            </a:r>
            <a:endParaRPr lang="en-US" sz="22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8853" name="1 - Τίτλος"/>
          <p:cNvSpPr>
            <a:spLocks noGrp="1"/>
          </p:cNvSpPr>
          <p:nvPr>
            <p:ph type="ctrTitle" idx="4294967295"/>
          </p:nvPr>
        </p:nvSpPr>
        <p:spPr>
          <a:xfrm>
            <a:off x="900113" y="2349500"/>
            <a:ext cx="7920037" cy="1439863"/>
          </a:xfrm>
        </p:spPr>
        <p:txBody>
          <a:bodyPr/>
          <a:lstStyle/>
          <a:p>
            <a:pPr algn="r" eaLnBrk="1" hangingPunct="1"/>
            <a:r>
              <a:rPr lang="el-GR" altLang="el-GR" sz="3200" b="1" smtClean="0">
                <a:solidFill>
                  <a:srgbClr val="376092"/>
                </a:solidFill>
              </a:rPr>
              <a:t/>
            </a:r>
            <a:br>
              <a:rPr lang="el-GR" altLang="el-GR" sz="3200" b="1" smtClean="0">
                <a:solidFill>
                  <a:srgbClr val="376092"/>
                </a:solidFill>
              </a:rPr>
            </a:br>
            <a:r>
              <a:rPr lang="el-GR" altLang="el-GR" sz="4000" b="1" smtClean="0">
                <a:solidFill>
                  <a:srgbClr val="376092"/>
                </a:solidFill>
              </a:rPr>
              <a:t>Ευχαριστώ…</a:t>
            </a:r>
            <a:endParaRPr lang="el-GR" altLang="el-GR" sz="4000" b="1" smtClean="0">
              <a:solidFill>
                <a:srgbClr val="2B3616"/>
              </a:solidFill>
            </a:endParaRPr>
          </a:p>
        </p:txBody>
      </p:sp>
      <p:sp>
        <p:nvSpPr>
          <p:cNvPr id="78854" name="2 - Υπότιτλος"/>
          <p:cNvSpPr txBox="1">
            <a:spLocks/>
          </p:cNvSpPr>
          <p:nvPr/>
        </p:nvSpPr>
        <p:spPr bwMode="auto">
          <a:xfrm>
            <a:off x="395288" y="6021388"/>
            <a:ext cx="87137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endParaRPr lang="el-GR" altLang="el-GR" sz="1800" b="1">
              <a:solidFill>
                <a:srgbClr val="254061"/>
              </a:solidFill>
              <a:ea typeface="Andalus"/>
              <a:cs typeface="Andalus"/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539750" y="836613"/>
            <a:ext cx="6048375" cy="12969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9881" name="6 - TextBox"/>
          <p:cNvSpPr txBox="1">
            <a:spLocks noChangeArrowheads="1"/>
          </p:cNvSpPr>
          <p:nvPr/>
        </p:nvSpPr>
        <p:spPr bwMode="auto">
          <a:xfrm>
            <a:off x="468313" y="908050"/>
            <a:ext cx="5975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ΕΜΒΟΛΙΑ ΚΑΙ ΕΠΕΙΓΟΝ ΣΤΗ ΠΑΙΔΙΑΤΡΙΚΗ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C00000"/>
                </a:solidFill>
                <a:latin typeface="+mn-lt"/>
              </a:rPr>
              <a:t>Μια «αυταπόδεικτη» σχέση που έπαψε να είναι προφανής </a:t>
            </a:r>
          </a:p>
        </p:txBody>
      </p:sp>
      <p:sp>
        <p:nvSpPr>
          <p:cNvPr id="78857" name="Rectangle 10"/>
          <p:cNvSpPr>
            <a:spLocks noChangeArrowheads="1"/>
          </p:cNvSpPr>
          <p:nvPr/>
        </p:nvSpPr>
        <p:spPr bwMode="auto">
          <a:xfrm>
            <a:off x="212725" y="5449888"/>
            <a:ext cx="8607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8493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8493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8493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8493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8493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493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493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493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493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ctrTitle"/>
          </p:nvPr>
        </p:nvSpPr>
        <p:spPr>
          <a:xfrm>
            <a:off x="395288" y="2130425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el-GR" altLang="el-GR" sz="3200" b="1" smtClean="0">
                <a:solidFill>
                  <a:srgbClr val="C00000"/>
                </a:solidFill>
              </a:rPr>
              <a:t>Επείγουσα πρόληψη μέσω εμβολιασμού</a:t>
            </a:r>
            <a:br>
              <a:rPr lang="el-GR" altLang="el-GR" sz="3200" b="1" smtClean="0">
                <a:solidFill>
                  <a:srgbClr val="C00000"/>
                </a:solidFill>
              </a:rPr>
            </a:br>
            <a:r>
              <a:rPr lang="el-GR" altLang="el-GR" sz="3200" b="1" smtClean="0">
                <a:solidFill>
                  <a:srgbClr val="17375E"/>
                </a:solidFill>
              </a:rPr>
              <a:t>Ειδικές κατηγορίες ασθενών</a:t>
            </a:r>
            <a:r>
              <a:rPr lang="el-GR" altLang="el-GR" sz="3200" b="1" smtClean="0"/>
              <a:t/>
            </a:r>
            <a:br>
              <a:rPr lang="el-GR" altLang="el-GR" sz="3200" b="1" smtClean="0"/>
            </a:br>
            <a:endParaRPr lang="el-GR" altLang="el-GR" sz="3200" b="1" smtClean="0">
              <a:solidFill>
                <a:srgbClr val="C00000"/>
              </a:solidFill>
            </a:endParaRPr>
          </a:p>
        </p:txBody>
      </p:sp>
      <p:sp>
        <p:nvSpPr>
          <p:cNvPr id="10243" name="Υπότιτλος 2"/>
          <p:cNvSpPr>
            <a:spLocks noGrp="1"/>
          </p:cNvSpPr>
          <p:nvPr>
            <p:ph type="subTitle" idx="1"/>
          </p:nvPr>
        </p:nvSpPr>
        <p:spPr>
          <a:xfrm>
            <a:off x="900113" y="3886200"/>
            <a:ext cx="6872287" cy="1752600"/>
          </a:xfrm>
        </p:spPr>
        <p:txBody>
          <a:bodyPr/>
          <a:lstStyle/>
          <a:p>
            <a:r>
              <a:rPr lang="el-GR" altLang="el-GR" sz="2000" b="1" smtClean="0">
                <a:solidFill>
                  <a:schemeClr val="tx1"/>
                </a:solidFill>
              </a:rPr>
              <a:t>Σπληνεκτομή</a:t>
            </a:r>
          </a:p>
          <a:p>
            <a:r>
              <a:rPr lang="el-GR" altLang="el-GR" sz="2000" b="1" smtClean="0">
                <a:solidFill>
                  <a:schemeClr val="tx1"/>
                </a:solidFill>
              </a:rPr>
              <a:t>Έναρξη ανοσοκατασταλτικής αγωγής</a:t>
            </a:r>
          </a:p>
          <a:p>
            <a:r>
              <a:rPr lang="el-GR" altLang="el-GR" sz="2000" b="1" smtClean="0">
                <a:solidFill>
                  <a:schemeClr val="tx1"/>
                </a:solidFill>
              </a:rPr>
              <a:t>Επικείμενη μεταμόσχευση</a:t>
            </a:r>
          </a:p>
        </p:txBody>
      </p:sp>
    </p:spTree>
    <p:extLst>
      <p:ext uri="{BB962C8B-B14F-4D97-AF65-F5344CB8AC3E}">
        <p14:creationId xmlns:p14="http://schemas.microsoft.com/office/powerpoint/2010/main" val="40652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269875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l-GR" altLang="el-GR" sz="3100" b="1" dirty="0" smtClean="0">
                <a:solidFill>
                  <a:srgbClr val="376092"/>
                </a:solidFill>
              </a:rPr>
              <a:t>Επείγουσα πρόληψη- Ειδικές κατηγορίες ασθενών</a:t>
            </a:r>
            <a:br>
              <a:rPr lang="el-GR" altLang="el-GR" sz="3100" b="1" dirty="0" smtClean="0">
                <a:solidFill>
                  <a:srgbClr val="376092"/>
                </a:solidFill>
              </a:rPr>
            </a:br>
            <a:r>
              <a:rPr lang="el-GR" altLang="el-GR" sz="3100" b="1" dirty="0" err="1" smtClean="0">
                <a:solidFill>
                  <a:srgbClr val="C00000"/>
                </a:solidFill>
              </a:rPr>
              <a:t>Σπληνεκτομή</a:t>
            </a:r>
            <a:r>
              <a:rPr lang="el-GR" altLang="el-GR" sz="3200" b="1" dirty="0" smtClean="0">
                <a:solidFill>
                  <a:srgbClr val="376092"/>
                </a:solidFill>
              </a:rPr>
              <a:t/>
            </a:r>
            <a:br>
              <a:rPr lang="el-GR" altLang="el-GR" sz="3200" b="1" dirty="0" smtClean="0">
                <a:solidFill>
                  <a:srgbClr val="376092"/>
                </a:solidFill>
              </a:rPr>
            </a:br>
            <a:r>
              <a:rPr lang="el-GR" altLang="el-GR" sz="3200" b="1" dirty="0" smtClean="0">
                <a:solidFill>
                  <a:srgbClr val="DE0000"/>
                </a:solidFill>
              </a:rPr>
              <a:t> </a:t>
            </a:r>
            <a:endParaRPr lang="el-GR" altLang="el-GR" sz="3200" dirty="0" smtClean="0">
              <a:solidFill>
                <a:srgbClr val="C00000"/>
              </a:solidFill>
            </a:endParaRPr>
          </a:p>
        </p:txBody>
      </p:sp>
      <p:sp>
        <p:nvSpPr>
          <p:cNvPr id="3584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395288" y="1629470"/>
            <a:ext cx="8353425" cy="12954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l-GR" altLang="el-GR" sz="2000" dirty="0" smtClean="0"/>
              <a:t>Αυξημένος κίνδυνος  </a:t>
            </a:r>
            <a:r>
              <a:rPr lang="el-GR" altLang="el-GR" sz="2000" b="1" dirty="0" smtClean="0"/>
              <a:t>κεραυνοβόλου</a:t>
            </a:r>
            <a:r>
              <a:rPr lang="en-US" altLang="el-GR" sz="2000" b="1" dirty="0" smtClean="0"/>
              <a:t> </a:t>
            </a:r>
            <a:r>
              <a:rPr lang="el-GR" altLang="el-GR" sz="2000" b="1" dirty="0" smtClean="0"/>
              <a:t>βακτηριαιμίας /σήψης</a:t>
            </a:r>
            <a:r>
              <a:rPr lang="el-GR" altLang="el-GR" sz="2000" dirty="0" smtClean="0"/>
              <a:t> η οποία σχετίζεται με </a:t>
            </a:r>
            <a:r>
              <a:rPr lang="el-GR" altLang="el-GR" sz="2000" b="1" dirty="0" smtClean="0"/>
              <a:t>υψηλό ποσοστό θνητότητας </a:t>
            </a:r>
          </a:p>
          <a:p>
            <a:pPr lvl="2"/>
            <a:r>
              <a:rPr lang="el-GR" altLang="el-GR" sz="2000" dirty="0" smtClean="0"/>
              <a:t>50-70% αν καθυστερήσει η αγωγή, συχνά </a:t>
            </a:r>
            <a:r>
              <a:rPr lang="el-GR" altLang="el-GR" sz="2000" b="1" dirty="0" smtClean="0"/>
              <a:t>εντός 24-48ωρών</a:t>
            </a: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 bwMode="auto">
          <a:xfrm>
            <a:off x="395288" y="3284215"/>
            <a:ext cx="8281987" cy="2305025"/>
          </a:xfrm>
          <a:prstGeom prst="rect">
            <a:avLst/>
          </a:prstGeom>
          <a:gradFill>
            <a:gsLst>
              <a:gs pos="0">
                <a:srgbClr val="F6F8FC"/>
              </a:gs>
              <a:gs pos="50000">
                <a:schemeClr val="bg1"/>
              </a:gs>
              <a:gs pos="100000">
                <a:srgbClr val="F3F6FB"/>
              </a:gs>
            </a:gsLst>
            <a:lin ang="5400000" scaled="1"/>
          </a:gradFill>
          <a:ln>
            <a:noFill/>
          </a:ln>
          <a:extLst/>
        </p:spPr>
        <p:txBody>
          <a:bodyPr/>
          <a:lstStyle>
            <a:lvl1pPr marL="342900" indent="-342900" defTabSz="330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30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30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30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30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808080"/>
              </a:buClr>
              <a:buSzPct val="90000"/>
              <a:buFont typeface="Arial" panose="020B0604020202020204" pitchFamily="34" charset="0"/>
              <a:buNone/>
            </a:pPr>
            <a:endParaRPr lang="el-GR" altLang="el-GR" sz="200" dirty="0"/>
          </a:p>
          <a:p>
            <a:r>
              <a:rPr lang="el-GR" altLang="el-GR" sz="2000" b="1" dirty="0">
                <a:solidFill>
                  <a:srgbClr val="C00000"/>
                </a:solidFill>
              </a:rPr>
              <a:t>Κύρια αίτια: </a:t>
            </a:r>
            <a:r>
              <a:rPr lang="el-GR" altLang="el-GR" sz="2000" b="1" dirty="0" err="1">
                <a:solidFill>
                  <a:srgbClr val="C00000"/>
                </a:solidFill>
              </a:rPr>
              <a:t>πνευμονιόκοκκος</a:t>
            </a:r>
            <a:r>
              <a:rPr lang="el-GR" altLang="el-GR" sz="2000" b="1" dirty="0">
                <a:solidFill>
                  <a:srgbClr val="C00000"/>
                </a:solidFill>
              </a:rPr>
              <a:t> (50-70%), H</a:t>
            </a:r>
            <a:r>
              <a:rPr lang="en-US" altLang="el-GR" sz="2000" b="1" dirty="0" err="1">
                <a:solidFill>
                  <a:srgbClr val="C00000"/>
                </a:solidFill>
              </a:rPr>
              <a:t>ib</a:t>
            </a:r>
            <a:r>
              <a:rPr lang="en-US" altLang="el-GR" sz="2000" b="1" dirty="0">
                <a:solidFill>
                  <a:srgbClr val="C00000"/>
                </a:solidFill>
              </a:rPr>
              <a:t>, </a:t>
            </a:r>
            <a:r>
              <a:rPr lang="el-GR" altLang="el-GR" sz="2000" b="1" dirty="0" err="1">
                <a:solidFill>
                  <a:srgbClr val="C00000"/>
                </a:solidFill>
              </a:rPr>
              <a:t>μηνιγγιτιδόκοκκος</a:t>
            </a:r>
            <a:endParaRPr lang="el-GR" altLang="el-GR" sz="2000" b="1" dirty="0">
              <a:solidFill>
                <a:srgbClr val="C00000"/>
              </a:solidFill>
            </a:endParaRPr>
          </a:p>
          <a:p>
            <a:r>
              <a:rPr lang="el-GR" altLang="el-GR" sz="2000" dirty="0" smtClean="0"/>
              <a:t>Υψηλότερος </a:t>
            </a:r>
            <a:r>
              <a:rPr lang="el-GR" altLang="el-GR" sz="2000" dirty="0"/>
              <a:t>κίνδυνος  και </a:t>
            </a:r>
            <a:r>
              <a:rPr lang="el-GR" altLang="el-GR" sz="2000" dirty="0" smtClean="0"/>
              <a:t>θνητότητα</a:t>
            </a:r>
            <a:r>
              <a:rPr lang="en-GB" altLang="el-GR" sz="2000" dirty="0"/>
              <a:t>:</a:t>
            </a:r>
            <a:endParaRPr lang="el-GR" altLang="el-GR" sz="2000" dirty="0"/>
          </a:p>
          <a:p>
            <a:pPr lvl="1"/>
            <a:r>
              <a:rPr lang="el-GR" altLang="el-GR" sz="2000" b="1" dirty="0" smtClean="0"/>
              <a:t>Τη πρώτη </a:t>
            </a:r>
            <a:r>
              <a:rPr lang="el-GR" altLang="el-GR" sz="2000" b="1" dirty="0"/>
              <a:t>2ετία </a:t>
            </a:r>
            <a:r>
              <a:rPr lang="el-GR" altLang="el-GR" sz="2000" b="1" dirty="0" smtClean="0"/>
              <a:t>μετά τη </a:t>
            </a:r>
            <a:r>
              <a:rPr lang="el-GR" altLang="el-GR" sz="2000" b="1" dirty="0" err="1"/>
              <a:t>σπληνεκτομή</a:t>
            </a:r>
            <a:r>
              <a:rPr lang="el-GR" altLang="el-GR" sz="2000" dirty="0"/>
              <a:t> (συμβαίνει το 50% των περιπτώσεων</a:t>
            </a:r>
            <a:r>
              <a:rPr lang="el-GR" altLang="el-GR" sz="2000" dirty="0" smtClean="0"/>
              <a:t>)</a:t>
            </a:r>
            <a:endParaRPr lang="el-GR" altLang="el-GR" sz="2000" dirty="0"/>
          </a:p>
          <a:p>
            <a:pPr lvl="1"/>
            <a:r>
              <a:rPr lang="el-GR" altLang="el-GR" sz="2000" dirty="0"/>
              <a:t>σε παιδιά &lt;15χρ </a:t>
            </a:r>
            <a:r>
              <a:rPr lang="el-GR" altLang="el-GR" sz="2000" dirty="0" smtClean="0"/>
              <a:t> (</a:t>
            </a:r>
            <a:r>
              <a:rPr lang="el-GR" altLang="el-GR" sz="2000" b="1" dirty="0" smtClean="0"/>
              <a:t>ειδικά </a:t>
            </a:r>
            <a:r>
              <a:rPr lang="el-GR" altLang="el-GR" sz="2000" b="1" dirty="0"/>
              <a:t>&lt;</a:t>
            </a:r>
            <a:r>
              <a:rPr lang="el-GR" altLang="el-GR" sz="2000" b="1" dirty="0" smtClean="0"/>
              <a:t>2χρ)</a:t>
            </a:r>
            <a:endParaRPr lang="en-US" altLang="el-GR" sz="2000" b="1" dirty="0"/>
          </a:p>
        </p:txBody>
      </p:sp>
      <p:sp>
        <p:nvSpPr>
          <p:cNvPr id="14341" name="Ορθογώνιο 3"/>
          <p:cNvSpPr>
            <a:spLocks noChangeArrowheads="1"/>
          </p:cNvSpPr>
          <p:nvPr/>
        </p:nvSpPr>
        <p:spPr bwMode="auto">
          <a:xfrm>
            <a:off x="5292725" y="5991225"/>
            <a:ext cx="3673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l-GR" sz="1200" b="1" i="1"/>
              <a:t>E. Kuchar</a:t>
            </a:r>
            <a:r>
              <a:rPr lang="en-US" altLang="el-GR" sz="1200" b="1" i="1"/>
              <a:t>, </a:t>
            </a:r>
            <a:r>
              <a:rPr lang="en-GB" altLang="el-GR" sz="1200" b="1" i="1"/>
              <a:t>B</a:t>
            </a:r>
            <a:r>
              <a:rPr lang="en-US" altLang="el-GR" sz="1200" b="1" i="1"/>
              <a:t>JM</a:t>
            </a:r>
            <a:r>
              <a:rPr lang="en-GB" altLang="el-GR" sz="1200" b="1" i="1"/>
              <a:t> 2015</a:t>
            </a:r>
            <a:r>
              <a:rPr lang="en-GB" altLang="el-GR" sz="1200" i="1"/>
              <a:t> </a:t>
            </a:r>
            <a:endParaRPr lang="en-US" altLang="el-GR" sz="1200" b="1" i="1"/>
          </a:p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l-GR" sz="1200" b="1" i="1"/>
              <a:t>Kyaw MH et al. Am J Med. 2006</a:t>
            </a:r>
            <a:endParaRPr lang="el-GR" altLang="el-GR" sz="1200" b="1" i="1"/>
          </a:p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l-GR" sz="1200" b="1" i="1"/>
              <a:t>Theilacker C, </a:t>
            </a:r>
            <a:r>
              <a:rPr lang="el-GR" altLang="el-GR" sz="1200" b="1" i="1"/>
              <a:t> </a:t>
            </a:r>
            <a:r>
              <a:rPr lang="en-US" altLang="el-GR" sz="1200" b="1" i="1"/>
              <a:t>Clin Infect Dis. 2016</a:t>
            </a:r>
            <a:endParaRPr lang="el-GR" altLang="el-GR" sz="1200" b="1" i="1"/>
          </a:p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l-GR" sz="1200" b="1" i="1"/>
              <a:t>Price V, et al. </a:t>
            </a:r>
            <a:r>
              <a:rPr lang="en-GB" altLang="el-GR" sz="1200" b="1" i="1"/>
              <a:t>Pediatr Blood Cancer 2006</a:t>
            </a:r>
            <a:r>
              <a:rPr lang="en-US" altLang="el-GR" sz="1200"/>
              <a:t> </a:t>
            </a:r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30714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/>
          <a:lstStyle/>
          <a:p>
            <a:pPr algn="l" eaLnBrk="1" hangingPunct="1">
              <a:defRPr/>
            </a:pPr>
            <a:r>
              <a:rPr lang="el-GR" sz="3200" b="1" dirty="0" smtClean="0">
                <a:solidFill>
                  <a:srgbClr val="376092"/>
                </a:solidFill>
              </a:rPr>
              <a:t>Εμβολιασμοί και </a:t>
            </a:r>
            <a:r>
              <a:rPr lang="el-GR" sz="3200" b="1" dirty="0" err="1" smtClean="0">
                <a:solidFill>
                  <a:srgbClr val="376092"/>
                </a:solidFill>
              </a:rPr>
              <a:t>σπληνεκτομή</a:t>
            </a:r>
            <a:r>
              <a:rPr lang="el-GR" sz="3200" b="1" dirty="0" smtClean="0">
                <a:solidFill>
                  <a:srgbClr val="376092"/>
                </a:solidFill>
              </a:rPr>
              <a:t> </a:t>
            </a: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5382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700032"/>
              </p:ext>
            </p:extLst>
          </p:nvPr>
        </p:nvGraphicFramePr>
        <p:xfrm>
          <a:off x="395288" y="1773238"/>
          <a:ext cx="8220075" cy="3384550"/>
        </p:xfrm>
        <a:graphic>
          <a:graphicData uri="http://schemas.openxmlformats.org/drawingml/2006/table">
            <a:tbl>
              <a:tblPr/>
              <a:tblGrid>
                <a:gridCol w="233362"/>
                <a:gridCol w="3943350"/>
                <a:gridCol w="4043363"/>
              </a:tblGrid>
              <a:tr h="933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1438" marR="91438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Χρόνος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εμβολιασμού  </a:t>
                      </a:r>
                      <a:r>
                        <a:rPr kumimoji="0" lang="en-US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Ειδικές συστάσεις/μέριμνα για εμβόλια έναντι βακτηρίων με κάψα</a:t>
                      </a:r>
                    </a:p>
                  </a:txBody>
                  <a:tcPr marL="91438" marR="91438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4512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1438" marR="91438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Προγραμματισμένη </a:t>
                      </a:r>
                      <a:r>
                        <a:rPr kumimoji="0" lang="el-GR" altLang="el-G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σπληνεκτομή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τουλάχιστον 14ημ πριν τη επέμβαση 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Επείγουσα </a:t>
                      </a:r>
                      <a:r>
                        <a:rPr kumimoji="0" lang="el-GR" altLang="el-G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σπληνεκτομή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(πχ τραύμα)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&gt;14</a:t>
                      </a:r>
                      <a:r>
                        <a:rPr kumimoji="0" lang="el-GR" altLang="el-GR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η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μετεγχειρητική μέρα (αλλά και νωρίτερα)</a:t>
                      </a:r>
                    </a:p>
                  </a:txBody>
                  <a:tcPr marL="91438" marR="91438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PCV-13 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PPSV-23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(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σε παιδιά&gt;2χρ)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Hib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(</a:t>
                      </a:r>
                      <a:r>
                        <a:rPr kumimoji="0" lang="en-US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5χρ, 1 επιπλέον δόση)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MCV4</a:t>
                      </a:r>
                      <a:r>
                        <a:rPr kumimoji="0" lang="en-US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l-GR" altLang="el-GR" sz="1800" dirty="0" smtClean="0"/>
                        <a:t>και σε βρέφη &lt;12μ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endParaRPr kumimoji="0" lang="en-US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Μ</a:t>
                      </a: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Β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Γρίπης (επέμβαση σε περίοδο γρίπης) </a:t>
                      </a:r>
                      <a:endParaRPr kumimoji="0" lang="en-US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3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07950" y="3213100"/>
            <a:ext cx="1871663" cy="6477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107950" y="2276475"/>
            <a:ext cx="1871663" cy="57626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107950" y="1773238"/>
            <a:ext cx="1871663" cy="20161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611188" y="5157788"/>
            <a:ext cx="441325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rgbClr val="FF0000"/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3895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l-GR" altLang="el-GR" sz="3200" b="1" dirty="0">
                <a:solidFill>
                  <a:schemeClr val="accent1">
                    <a:lumMod val="75000"/>
                  </a:schemeClr>
                </a:solidFill>
              </a:rPr>
              <a:t>Ασθενείς </a:t>
            </a:r>
            <a:r>
              <a:rPr lang="el-GR" altLang="el-GR" sz="3200" b="1" u="sng" dirty="0">
                <a:solidFill>
                  <a:schemeClr val="accent1">
                    <a:lumMod val="75000"/>
                  </a:schemeClr>
                </a:solidFill>
              </a:rPr>
              <a:t>που πρόκειται</a:t>
            </a:r>
            <a:r>
              <a:rPr lang="el-GR" altLang="el-GR" sz="3200" b="1" dirty="0">
                <a:solidFill>
                  <a:schemeClr val="accent1">
                    <a:lumMod val="75000"/>
                  </a:schemeClr>
                </a:solidFill>
              </a:rPr>
              <a:t> να λάβουν </a:t>
            </a:r>
            <a:r>
              <a:rPr lang="el-GR" altLang="el-GR" sz="3200" b="1" dirty="0" err="1">
                <a:solidFill>
                  <a:schemeClr val="accent1">
                    <a:lumMod val="75000"/>
                  </a:schemeClr>
                </a:solidFill>
              </a:rPr>
              <a:t>ανοσοκατασταλτική</a:t>
            </a:r>
            <a:r>
              <a:rPr lang="el-GR" altLang="el-GR" sz="3200" b="1" dirty="0">
                <a:solidFill>
                  <a:schemeClr val="accent1">
                    <a:lumMod val="75000"/>
                  </a:schemeClr>
                </a:solidFill>
              </a:rPr>
              <a:t> θεραπεία</a:t>
            </a:r>
            <a:endParaRPr lang="el-GR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584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3716338"/>
          </a:xfrm>
          <a:gradFill>
            <a:gsLst>
              <a:gs pos="0">
                <a:srgbClr val="F6F8FC"/>
              </a:gs>
              <a:gs pos="50000">
                <a:schemeClr val="bg1"/>
              </a:gs>
              <a:gs pos="100000">
                <a:srgbClr val="F3F6FB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None/>
            </a:pPr>
            <a:r>
              <a:rPr lang="el-GR" altLang="el-GR" sz="2000" b="1" dirty="0" smtClean="0">
                <a:solidFill>
                  <a:srgbClr val="C00000"/>
                </a:solidFill>
              </a:rPr>
              <a:t>ΓΕΝΙΚΟΣ ΚΑΝΟΝΑΣ </a:t>
            </a:r>
          </a:p>
          <a:p>
            <a:pPr marL="0" indent="0"/>
            <a:r>
              <a:rPr lang="el-GR" altLang="el-GR" sz="2000" dirty="0" smtClean="0"/>
              <a:t>Εμβολιασμός </a:t>
            </a:r>
            <a:r>
              <a:rPr lang="el-GR" altLang="el-GR" sz="2000" b="1" u="sng" dirty="0" smtClean="0"/>
              <a:t>ΠΡΙΝ</a:t>
            </a:r>
            <a:r>
              <a:rPr lang="el-GR" altLang="el-GR" sz="2000" u="sng" dirty="0" smtClean="0"/>
              <a:t> </a:t>
            </a:r>
            <a:r>
              <a:rPr lang="el-GR" altLang="el-GR" sz="2000" dirty="0" smtClean="0"/>
              <a:t>την έναρξη </a:t>
            </a:r>
            <a:r>
              <a:rPr lang="el-GR" altLang="el-GR" sz="2000" dirty="0" err="1" smtClean="0"/>
              <a:t>ανοσοκαταστολής</a:t>
            </a:r>
            <a:r>
              <a:rPr lang="el-GR" altLang="el-GR" sz="2000" dirty="0" smtClean="0"/>
              <a:t> </a:t>
            </a:r>
            <a:r>
              <a:rPr lang="el-GR" altLang="el-GR" sz="2000" i="1" dirty="0" smtClean="0"/>
              <a:t>(</a:t>
            </a:r>
            <a:r>
              <a:rPr lang="el-GR" altLang="el-GR" sz="2000" i="1" dirty="0" err="1" smtClean="0"/>
              <a:t>strong</a:t>
            </a:r>
            <a:r>
              <a:rPr lang="el-GR" altLang="el-GR" sz="2000" i="1" dirty="0" smtClean="0"/>
              <a:t>, </a:t>
            </a:r>
            <a:r>
              <a:rPr lang="el-GR" altLang="el-GR" sz="2000" i="1" dirty="0" err="1" smtClean="0"/>
              <a:t>moderate</a:t>
            </a:r>
            <a:r>
              <a:rPr lang="el-GR" altLang="el-GR" sz="2000" i="1" dirty="0" smtClean="0"/>
              <a:t>)</a:t>
            </a:r>
            <a:endParaRPr lang="el-GR" altLang="el-GR" sz="2000" dirty="0" smtClean="0"/>
          </a:p>
          <a:p>
            <a:pPr marL="0" indent="0"/>
            <a:r>
              <a:rPr lang="el-GR" altLang="el-GR" sz="2000" b="1" dirty="0" smtClean="0"/>
              <a:t>Νεκρά</a:t>
            </a:r>
            <a:r>
              <a:rPr lang="el-GR" altLang="el-GR" sz="2000" dirty="0" smtClean="0"/>
              <a:t>: ≥2εβδ,     </a:t>
            </a:r>
            <a:r>
              <a:rPr lang="el-GR" altLang="el-GR" sz="2000" b="1" dirty="0" smtClean="0"/>
              <a:t>Ζώντα</a:t>
            </a:r>
            <a:r>
              <a:rPr lang="el-GR" altLang="el-GR" sz="2000" dirty="0" smtClean="0"/>
              <a:t>:  ≥4 </a:t>
            </a:r>
            <a:r>
              <a:rPr lang="el-GR" altLang="el-GR" sz="2000" dirty="0" err="1" smtClean="0"/>
              <a:t>εβδ</a:t>
            </a:r>
            <a:r>
              <a:rPr lang="el-GR" altLang="el-GR" sz="2000" dirty="0" smtClean="0"/>
              <a:t> πριν την έναρξη </a:t>
            </a:r>
          </a:p>
          <a:p>
            <a:pPr marL="0" indent="0" eaLnBrk="1" hangingPunct="1">
              <a:lnSpc>
                <a:spcPct val="110000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None/>
            </a:pPr>
            <a:r>
              <a:rPr lang="el-GR" altLang="el-GR" sz="2000" dirty="0" smtClean="0"/>
              <a:t>------------------------------------------------------------------------------------------------------</a:t>
            </a:r>
          </a:p>
          <a:p>
            <a:pPr marL="0" indent="0" eaLnBrk="1" hangingPunct="1">
              <a:lnSpc>
                <a:spcPct val="110000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None/>
            </a:pPr>
            <a:r>
              <a:rPr lang="el-GR" altLang="el-GR" sz="2000" dirty="0" smtClean="0"/>
              <a:t>Ιδιαίτερη μέριμνα επί χορήγησης  νέων βιολογικών παραγόντων</a:t>
            </a:r>
          </a:p>
          <a:p>
            <a:pPr marL="0" indent="0" eaLnBrk="1" hangingPunct="1">
              <a:lnSpc>
                <a:spcPct val="110000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None/>
            </a:pPr>
            <a:r>
              <a:rPr lang="el-GR" altLang="el-GR" sz="2000" b="1" dirty="0" smtClean="0"/>
              <a:t>Παραδείγματα</a:t>
            </a:r>
            <a:endParaRPr lang="en-US" altLang="el-GR" sz="2000" b="1" dirty="0" smtClean="0"/>
          </a:p>
          <a:p>
            <a:pPr marL="0" indent="0" eaLnBrk="1" hangingPunct="1">
              <a:lnSpc>
                <a:spcPct val="110000"/>
              </a:lnSpc>
              <a:buClr>
                <a:schemeClr val="tx2"/>
              </a:buClr>
              <a:buSzPct val="140000"/>
            </a:pPr>
            <a:r>
              <a:rPr lang="en-US" altLang="el-GR" sz="2000" b="1" dirty="0" smtClean="0"/>
              <a:t>Rituximab</a:t>
            </a:r>
            <a:r>
              <a:rPr lang="el-GR" altLang="el-GR" sz="2000" dirty="0" smtClean="0"/>
              <a:t>: </a:t>
            </a:r>
            <a:r>
              <a:rPr lang="el-GR" altLang="el-GR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ο</a:t>
            </a:r>
            <a:r>
              <a:rPr lang="el-GR" altLang="el-GR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λοκλήρωση εμβολιασμών πριν την έναρξη της αγωγής</a:t>
            </a:r>
          </a:p>
          <a:p>
            <a:pPr marL="0" indent="0" eaLnBrk="1" hangingPunct="1">
              <a:lnSpc>
                <a:spcPct val="110000"/>
              </a:lnSpc>
              <a:buClr>
                <a:schemeClr val="tx2"/>
              </a:buClr>
              <a:buSzPct val="140000"/>
            </a:pPr>
            <a:r>
              <a:rPr lang="en-US" altLang="el-GR" sz="2000" b="1" dirty="0" err="1" smtClean="0"/>
              <a:t>Eculizumab</a:t>
            </a:r>
            <a:r>
              <a:rPr lang="el-GR" altLang="el-GR" sz="2000" b="1" dirty="0" smtClean="0"/>
              <a:t>: </a:t>
            </a:r>
            <a:r>
              <a:rPr lang="el-GR" altLang="el-GR" sz="2000" b="1" dirty="0" smtClean="0">
                <a:solidFill>
                  <a:srgbClr val="C00000"/>
                </a:solidFill>
              </a:rPr>
              <a:t>υποχρεωτική ευρεία κάλυψη για τον </a:t>
            </a:r>
            <a:r>
              <a:rPr lang="el-GR" altLang="el-GR" sz="2000" b="1" dirty="0" err="1" smtClean="0">
                <a:solidFill>
                  <a:srgbClr val="C00000"/>
                </a:solidFill>
              </a:rPr>
              <a:t>μηνιγγιτιδόκοκκο</a:t>
            </a:r>
            <a:endParaRPr lang="el-GR" altLang="el-GR" sz="800" b="1" dirty="0" smtClean="0">
              <a:solidFill>
                <a:srgbClr val="C00000"/>
              </a:solidFill>
            </a:endParaRPr>
          </a:p>
          <a:p>
            <a:pPr marL="0" indent="0" eaLnBrk="1" hangingPunct="1">
              <a:lnSpc>
                <a:spcPct val="110000"/>
              </a:lnSpc>
              <a:buClr>
                <a:schemeClr val="tx2"/>
              </a:buClr>
              <a:buSzPct val="140000"/>
            </a:pPr>
            <a:endParaRPr lang="el-GR" altLang="el-GR" sz="2000" dirty="0" smtClean="0"/>
          </a:p>
          <a:p>
            <a:pPr marL="0" indent="0" eaLnBrk="1" hangingPunct="1">
              <a:lnSpc>
                <a:spcPct val="110000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None/>
            </a:pPr>
            <a:endParaRPr lang="el-GR" altLang="el-GR" sz="2000" dirty="0" smtClean="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0"/>
            <a:ext cx="153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7159625" y="6383338"/>
            <a:ext cx="173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i="1"/>
              <a:t>Rubin et al., CID 2013</a:t>
            </a:r>
          </a:p>
        </p:txBody>
      </p:sp>
    </p:spTree>
    <p:extLst>
      <p:ext uri="{BB962C8B-B14F-4D97-AF65-F5344CB8AC3E}">
        <p14:creationId xmlns:p14="http://schemas.microsoft.com/office/powerpoint/2010/main" val="13415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0975" y="485775"/>
            <a:ext cx="8229600" cy="9271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l-GR" altLang="el-GR" sz="3200" b="1" smtClean="0">
                <a:solidFill>
                  <a:srgbClr val="376092"/>
                </a:solidFill>
              </a:rPr>
              <a:t>Υποψήφιοι λήπτες μοσχευμάτων </a:t>
            </a:r>
            <a:br>
              <a:rPr lang="el-GR" altLang="el-GR" sz="3200" b="1" smtClean="0">
                <a:solidFill>
                  <a:srgbClr val="376092"/>
                </a:solidFill>
              </a:rPr>
            </a:br>
            <a:r>
              <a:rPr lang="el-GR" altLang="el-GR" sz="2800" b="1" smtClean="0">
                <a:solidFill>
                  <a:srgbClr val="C00000"/>
                </a:solidFill>
              </a:rPr>
              <a:t>Αιμοποιητικών κυττάρων – συμπαγών οργάνων</a:t>
            </a:r>
            <a:br>
              <a:rPr lang="el-GR" altLang="el-GR" sz="2800" b="1" smtClean="0">
                <a:solidFill>
                  <a:srgbClr val="C00000"/>
                </a:solidFill>
              </a:rPr>
            </a:br>
            <a:endParaRPr lang="el-GR" altLang="el-GR" sz="2400" smtClean="0">
              <a:solidFill>
                <a:srgbClr val="376092"/>
              </a:solidFill>
            </a:endParaRPr>
          </a:p>
        </p:txBody>
      </p:sp>
      <p:sp>
        <p:nvSpPr>
          <p:cNvPr id="3584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20058"/>
          </a:xfrm>
          <a:gradFill>
            <a:gsLst>
              <a:gs pos="0">
                <a:srgbClr val="F6F8FC"/>
              </a:gs>
              <a:gs pos="50000">
                <a:schemeClr val="bg1"/>
              </a:gs>
              <a:gs pos="100000">
                <a:srgbClr val="F3F6FB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endParaRPr lang="el-GR" altLang="el-GR" sz="800" dirty="0" smtClean="0"/>
          </a:p>
          <a:p>
            <a:pPr>
              <a:buFont typeface="Arial" panose="020B0604020202020204" pitchFamily="34" charset="0"/>
              <a:buNone/>
            </a:pPr>
            <a:r>
              <a:rPr lang="el-GR" altLang="el-GR" sz="1800" b="1" dirty="0" smtClean="0">
                <a:solidFill>
                  <a:srgbClr val="C00000"/>
                </a:solidFill>
              </a:rPr>
              <a:t>ΝΕΚΡΑ ΕΜΒΟΛΙΑ</a:t>
            </a:r>
            <a:endParaRPr lang="el-GR" altLang="el-GR" sz="2000" dirty="0" smtClean="0"/>
          </a:p>
          <a:p>
            <a:r>
              <a:rPr lang="el-GR" altLang="el-GR" sz="2000" dirty="0" smtClean="0"/>
              <a:t>Ολοκλήρωση ΟΛΩΝ των εμβολιασμών που ενδείκνυται για την ηλικία τους, τουλάχιστον 2εβδ </a:t>
            </a:r>
            <a:r>
              <a:rPr lang="el-GR" altLang="el-GR" sz="2000" b="1" dirty="0" smtClean="0"/>
              <a:t>ΠΡΙΝ την μεταμόσχευση</a:t>
            </a:r>
            <a:endParaRPr lang="el-GR" altLang="el-GR" sz="2000" dirty="0" smtClean="0"/>
          </a:p>
          <a:p>
            <a:r>
              <a:rPr lang="en-GB" altLang="el-GR" sz="2000" b="1" dirty="0" smtClean="0"/>
              <a:t>M</a:t>
            </a:r>
            <a:r>
              <a:rPr lang="el-GR" altLang="el-GR" sz="2000" b="1" dirty="0" err="1" smtClean="0"/>
              <a:t>εταμόσχευση</a:t>
            </a:r>
            <a:r>
              <a:rPr lang="el-GR" altLang="el-GR" sz="2000" b="1" dirty="0" smtClean="0"/>
              <a:t> εντός περιόδου γρίπης</a:t>
            </a:r>
            <a:r>
              <a:rPr lang="el-GR" altLang="el-GR" sz="2000" dirty="0" smtClean="0"/>
              <a:t>: εμβόλιο γρίπης (&gt;2εβδ πριν)</a:t>
            </a:r>
            <a:endParaRPr lang="el-GR" altLang="el-GR" sz="2000" b="1" dirty="0" smtClean="0"/>
          </a:p>
          <a:p>
            <a:pPr>
              <a:buFont typeface="Arial" panose="020B0604020202020204" pitchFamily="34" charset="0"/>
              <a:buNone/>
            </a:pPr>
            <a:endParaRPr lang="el-GR" altLang="el-GR" sz="2000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l-GR" altLang="el-GR" sz="2000" b="1" dirty="0" smtClean="0"/>
              <a:t>------------------------------------------------------------------------------------------------------</a:t>
            </a:r>
            <a:endParaRPr lang="en-US" altLang="el-GR" sz="2000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l-GR" altLang="el-GR" sz="2000" b="1" dirty="0" smtClean="0"/>
              <a:t>Υποψήφιοι λήπτες συμπαγών οργάνων (παιδιά με χρόνια νεφροπάθεια-ηπατοπάθεια, </a:t>
            </a:r>
            <a:r>
              <a:rPr lang="el-GR" altLang="el-GR" sz="2000" b="1" dirty="0" err="1" smtClean="0"/>
              <a:t>κ.α</a:t>
            </a:r>
            <a:r>
              <a:rPr lang="el-GR" altLang="el-GR" sz="2000" b="1" dirty="0" smtClean="0"/>
              <a:t>)</a:t>
            </a:r>
            <a:endParaRPr lang="el-GR" altLang="el-GR" sz="2000" dirty="0" smtClean="0"/>
          </a:p>
          <a:p>
            <a:r>
              <a:rPr lang="el-GR" altLang="el-GR" sz="2000" dirty="0"/>
              <a:t> Ιδιαίτερη μέριμνα για  εμβόλια </a:t>
            </a:r>
            <a:r>
              <a:rPr lang="el-GR" altLang="el-GR" sz="2000" dirty="0" err="1"/>
              <a:t>πνε</a:t>
            </a:r>
            <a:r>
              <a:rPr lang="en-US" altLang="el-GR" sz="2000" dirty="0"/>
              <a:t>u</a:t>
            </a:r>
            <a:r>
              <a:rPr lang="el-GR" altLang="el-GR" sz="2000" dirty="0" err="1"/>
              <a:t>μονιοκόκκου</a:t>
            </a:r>
            <a:r>
              <a:rPr lang="el-GR" altLang="el-GR" sz="2000" dirty="0"/>
              <a:t>, </a:t>
            </a:r>
            <a:r>
              <a:rPr lang="en-US" altLang="el-GR" sz="2000" dirty="0"/>
              <a:t>HBV, HAV</a:t>
            </a:r>
          </a:p>
          <a:p>
            <a:r>
              <a:rPr lang="el-GR" altLang="el-GR" sz="2000" dirty="0" smtClean="0"/>
              <a:t>Προσοχή! Προσπάθεια </a:t>
            </a:r>
            <a:r>
              <a:rPr lang="el-GR" altLang="el-GR" sz="2000" dirty="0" smtClean="0"/>
              <a:t>εμβολιασμού  </a:t>
            </a:r>
            <a:r>
              <a:rPr lang="el-GR" altLang="el-GR" sz="2000" b="1" dirty="0" smtClean="0"/>
              <a:t>πρώιμα</a:t>
            </a:r>
            <a:r>
              <a:rPr lang="el-GR" altLang="el-GR" sz="2000" dirty="0" smtClean="0"/>
              <a:t> στη διάγνωση της νόσου  (πριν την ανεπάρκεια του οργάνου)</a:t>
            </a:r>
          </a:p>
          <a:p>
            <a:endParaRPr lang="en-US" altLang="el-GR" sz="12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l-GR" altLang="el-GR" sz="1600" dirty="0" smtClean="0"/>
          </a:p>
          <a:p>
            <a:pPr eaLnBrk="1" hangingPunct="1">
              <a:lnSpc>
                <a:spcPct val="110000"/>
              </a:lnSpc>
              <a:buClr>
                <a:schemeClr val="tx2"/>
              </a:buClr>
              <a:buSzPct val="140000"/>
            </a:pPr>
            <a:endParaRPr lang="el-GR" altLang="el-GR" sz="2000" dirty="0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100763" y="6383338"/>
            <a:ext cx="2173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i="1"/>
              <a:t>Rubin et al., CID 2013</a:t>
            </a:r>
          </a:p>
        </p:txBody>
      </p:sp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0"/>
            <a:ext cx="153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2489</Words>
  <Application>Microsoft Office PowerPoint</Application>
  <PresentationFormat>Προβολή στην οθόνη (4:3)</PresentationFormat>
  <Paragraphs>415</Paragraphs>
  <Slides>34</Slides>
  <Notes>31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44" baseType="lpstr">
      <vt:lpstr>MS PGothic</vt:lpstr>
      <vt:lpstr>Andalus</vt:lpstr>
      <vt:lpstr>Arial</vt:lpstr>
      <vt:lpstr>Calibri</vt:lpstr>
      <vt:lpstr>Century Gothic</vt:lpstr>
      <vt:lpstr>GrHelvetica</vt:lpstr>
      <vt:lpstr>MS Mincho</vt:lpstr>
      <vt:lpstr>Symbol</vt:lpstr>
      <vt:lpstr>Times New Roman</vt:lpstr>
      <vt:lpstr>Θέμα του Office</vt:lpstr>
      <vt:lpstr> Εμβολιασμοί και Επείγον  στην Παιδιατρική </vt:lpstr>
      <vt:lpstr>Εμβολιασμοί    </vt:lpstr>
      <vt:lpstr>Εμβολιασμοί και Επείγον στη Παιδιατρική  </vt:lpstr>
      <vt:lpstr>Επείγουσα πρόληψη μέσω εμβολιασμού Ειδικές κατηγορίες ασθενών </vt:lpstr>
      <vt:lpstr>Επείγουσα πρόληψη- Ειδικές κατηγορίες ασθενών Σπληνεκτομή  </vt:lpstr>
      <vt:lpstr>Εμβολιασμοί και σπληνεκτομή </vt:lpstr>
      <vt:lpstr>Παρουσίαση του PowerPoint</vt:lpstr>
      <vt:lpstr>Ασθενείς που πρόκειται να λάβουν ανοσοκατασταλτική θεραπεία</vt:lpstr>
      <vt:lpstr>Υποψήφιοι λήπτες μοσχευμάτων  Αιμοποιητικών κυττάρων – συμπαγών οργάνων </vt:lpstr>
      <vt:lpstr>Υποψήφιοι λήπτες μοσχευμάτων  ( ΖΩΝΤΑ ΕΜΒΟΛΙΑ*)  </vt:lpstr>
      <vt:lpstr>Επείγουσα πρόληψη μέσω εμβολιασμού</vt:lpstr>
      <vt:lpstr>Συνήθεις λοιμώξεις όπου μπορεί να γίνει εμβολιαστική παρέμβαση μετά από έκθεση</vt:lpstr>
      <vt:lpstr>Προφύλαξη σε περίπτωση τραυματισμού Τέτανος </vt:lpstr>
      <vt:lpstr>Προφύλαξη σε περίπτωση τραυματισμού ΤΕΤΑΝΟΣ</vt:lpstr>
      <vt:lpstr> </vt:lpstr>
      <vt:lpstr>Λύσσα </vt:lpstr>
      <vt:lpstr>Παρουσίαση του PowerPoint</vt:lpstr>
      <vt:lpstr>Προφύλαξη μετά από έκθεση  σε αίμα ή βιολογικά υγρά </vt:lpstr>
      <vt:lpstr>Προφύλαξη μετά από έκθεση  Ηπατίτιδα Β</vt:lpstr>
      <vt:lpstr>Μη επαγγελματική έκθεση στην ηπατίτιδα Β Συστάσεις προφύλαξης</vt:lpstr>
      <vt:lpstr>Προφύλαξη μετά από έκθεση  σε αερογενώς μεταδιδόμενες λοιμώξεις ιλαρά και ανεμευλογία</vt:lpstr>
      <vt:lpstr>Παρουσίαση του PowerPoint</vt:lpstr>
      <vt:lpstr>Εμβολιασμός μετά από έκθεση ΙΛΑΡΑ </vt:lpstr>
      <vt:lpstr>Περιστατικά έκθεσης σε ιλαρά</vt:lpstr>
      <vt:lpstr>Παρουσίαση του PowerPoint</vt:lpstr>
      <vt:lpstr>Παρουσίαση του PowerPoint</vt:lpstr>
      <vt:lpstr>Περιστατικά έκθεσης στην ανεμευλογιά</vt:lpstr>
      <vt:lpstr>Προφύλαξη μετά από έκθεση στον ιό της Ηπατιτιδα Α</vt:lpstr>
      <vt:lpstr>Παρουσίαση του PowerPoint</vt:lpstr>
      <vt:lpstr>Παραδείγματα επείγουσας διενέργειας εμβολιασμών για έλεγχος επιδημικών εξάρσεων </vt:lpstr>
      <vt:lpstr>Επείγουσες καταστάσεις που προκύπτουν από τον εμβολιασμό (σπανιότατες) </vt:lpstr>
      <vt:lpstr>Παρουσίαση του PowerPoint</vt:lpstr>
      <vt:lpstr>Παρουσίαση του PowerPoint</vt:lpstr>
      <vt:lpstr> Ευχαριστώ…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Εμβόλια  και χρόνια νοσήματα</dc:title>
  <dc:creator>GELLY</dc:creator>
  <cp:lastModifiedBy>Gelaki</cp:lastModifiedBy>
  <cp:revision>160</cp:revision>
  <dcterms:created xsi:type="dcterms:W3CDTF">2014-09-26T15:03:11Z</dcterms:created>
  <dcterms:modified xsi:type="dcterms:W3CDTF">2018-09-30T08:03:26Z</dcterms:modified>
</cp:coreProperties>
</file>