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94"/>
  </p:notesMasterIdLst>
  <p:sldIdLst>
    <p:sldId id="257" r:id="rId2"/>
    <p:sldId id="258" r:id="rId3"/>
    <p:sldId id="259" r:id="rId4"/>
    <p:sldId id="369" r:id="rId5"/>
    <p:sldId id="368" r:id="rId6"/>
    <p:sldId id="370" r:id="rId7"/>
    <p:sldId id="261" r:id="rId8"/>
    <p:sldId id="262" r:id="rId9"/>
    <p:sldId id="371" r:id="rId10"/>
    <p:sldId id="263" r:id="rId11"/>
    <p:sldId id="264" r:id="rId12"/>
    <p:sldId id="265" r:id="rId13"/>
    <p:sldId id="266" r:id="rId14"/>
    <p:sldId id="505" r:id="rId15"/>
    <p:sldId id="506" r:id="rId16"/>
    <p:sldId id="427" r:id="rId17"/>
    <p:sldId id="457" r:id="rId18"/>
    <p:sldId id="458" r:id="rId19"/>
    <p:sldId id="430" r:id="rId20"/>
    <p:sldId id="433" r:id="rId21"/>
    <p:sldId id="376" r:id="rId22"/>
    <p:sldId id="454" r:id="rId23"/>
    <p:sldId id="377" r:id="rId24"/>
    <p:sldId id="378" r:id="rId25"/>
    <p:sldId id="462" r:id="rId26"/>
    <p:sldId id="379" r:id="rId27"/>
    <p:sldId id="380" r:id="rId28"/>
    <p:sldId id="466" r:id="rId29"/>
    <p:sldId id="453" r:id="rId30"/>
    <p:sldId id="381" r:id="rId31"/>
    <p:sldId id="456" r:id="rId32"/>
    <p:sldId id="387" r:id="rId33"/>
    <p:sldId id="459" r:id="rId34"/>
    <p:sldId id="460" r:id="rId35"/>
    <p:sldId id="388" r:id="rId36"/>
    <p:sldId id="382" r:id="rId37"/>
    <p:sldId id="383" r:id="rId38"/>
    <p:sldId id="389" r:id="rId39"/>
    <p:sldId id="390" r:id="rId40"/>
    <p:sldId id="513" r:id="rId41"/>
    <p:sldId id="384" r:id="rId42"/>
    <p:sldId id="437" r:id="rId43"/>
    <p:sldId id="438" r:id="rId44"/>
    <p:sldId id="436" r:id="rId45"/>
    <p:sldId id="385" r:id="rId46"/>
    <p:sldId id="461" r:id="rId47"/>
    <p:sldId id="443" r:id="rId48"/>
    <p:sldId id="508" r:id="rId49"/>
    <p:sldId id="442" r:id="rId50"/>
    <p:sldId id="391" r:id="rId51"/>
    <p:sldId id="441" r:id="rId52"/>
    <p:sldId id="444" r:id="rId53"/>
    <p:sldId id="463" r:id="rId54"/>
    <p:sldId id="465" r:id="rId55"/>
    <p:sldId id="464" r:id="rId56"/>
    <p:sldId id="440" r:id="rId57"/>
    <p:sldId id="392" r:id="rId58"/>
    <p:sldId id="467" r:id="rId59"/>
    <p:sldId id="404" r:id="rId60"/>
    <p:sldId id="445" r:id="rId61"/>
    <p:sldId id="509" r:id="rId62"/>
    <p:sldId id="470" r:id="rId63"/>
    <p:sldId id="471" r:id="rId64"/>
    <p:sldId id="469" r:id="rId65"/>
    <p:sldId id="479" r:id="rId66"/>
    <p:sldId id="480" r:id="rId67"/>
    <p:sldId id="481" r:id="rId68"/>
    <p:sldId id="496" r:id="rId69"/>
    <p:sldId id="497" r:id="rId70"/>
    <p:sldId id="482" r:id="rId71"/>
    <p:sldId id="483" r:id="rId72"/>
    <p:sldId id="484" r:id="rId73"/>
    <p:sldId id="485" r:id="rId74"/>
    <p:sldId id="486" r:id="rId75"/>
    <p:sldId id="478" r:id="rId76"/>
    <p:sldId id="393" r:id="rId77"/>
    <p:sldId id="487" r:id="rId78"/>
    <p:sldId id="495" r:id="rId79"/>
    <p:sldId id="446" r:id="rId80"/>
    <p:sldId id="447" r:id="rId81"/>
    <p:sldId id="448" r:id="rId82"/>
    <p:sldId id="394" r:id="rId83"/>
    <p:sldId id="395" r:id="rId84"/>
    <p:sldId id="396" r:id="rId85"/>
    <p:sldId id="434" r:id="rId86"/>
    <p:sldId id="397" r:id="rId87"/>
    <p:sldId id="398" r:id="rId88"/>
    <p:sldId id="399" r:id="rId89"/>
    <p:sldId id="400" r:id="rId90"/>
    <p:sldId id="510" r:id="rId91"/>
    <p:sldId id="504" r:id="rId92"/>
    <p:sldId id="512" r:id="rId9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02" autoAdjust="0"/>
  </p:normalViewPr>
  <p:slideViewPr>
    <p:cSldViewPr>
      <p:cViewPr varScale="1">
        <p:scale>
          <a:sx n="78" d="100"/>
          <a:sy n="78" d="100"/>
        </p:scale>
        <p:origin x="306"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54616-64D7-4A74-92AE-6CDC92588EA5}" type="datetimeFigureOut">
              <a:rPr lang="el-GR" smtClean="0"/>
              <a:pPr/>
              <a:t>30/9/2018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678D94-928C-477F-8FE4-AD0B9EE441A7}" type="slidenum">
              <a:rPr lang="el-GR" smtClean="0"/>
              <a:pPr/>
              <a:t>‹#›</a:t>
            </a:fld>
            <a:endParaRPr lang="el-GR"/>
          </a:p>
        </p:txBody>
      </p:sp>
    </p:spTree>
    <p:extLst>
      <p:ext uri="{BB962C8B-B14F-4D97-AF65-F5344CB8AC3E}">
        <p14:creationId xmlns:p14="http://schemas.microsoft.com/office/powerpoint/2010/main" val="2413155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ncbi.nlm.nih.gov/entrez/query.fcgi?db=pubmed&amp;cmd=Search&amp;itool=pubmed_AbstractPlus&amp;term=%22Rose+J%22%5bAuthor%5d" TargetMode="External"/><Relationship Id="rId3" Type="http://schemas.openxmlformats.org/officeDocument/2006/relationships/hyperlink" Target="http://www.ncbi.nlm.nih.gov/entrez/query.fcgi?db=pubmed&amp;cmd=Retrieve&amp;dopt=AbstractPlus&amp;list_uids=8688774&amp;query_hl=27&amp;itool=pubmed_docsum" TargetMode="External"/><Relationship Id="rId7" Type="http://schemas.openxmlformats.org/officeDocument/2006/relationships/hyperlink" Target="http://www.ncbi.nlm.nih.gov/entrez/query.fcgi?db=pubmed&amp;cmd=Search&amp;itool=pubmed_AbstractPlus&amp;term=%22Fitzgerald-Barron+A%22%5bAuthor%5d"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www.ncbi.nlm.nih.gov/entrez/query.fcgi?db=pubmed&amp;cmd=Search&amp;itool=pubmed_AbstractPlus&amp;term=%22Ellis+S%22%5bAuthor%5d" TargetMode="External"/><Relationship Id="rId5" Type="http://schemas.openxmlformats.org/officeDocument/2006/relationships/hyperlink" Target="http://www.ncbi.nlm.nih.gov/entrez/query.fcgi?db=pubmed&amp;cmd=Search&amp;itool=pubmed_AbstractPlus&amp;term=%22Griffin+S%22%5bAuthor%5d" TargetMode="External"/><Relationship Id="rId4" Type="http://schemas.openxmlformats.org/officeDocument/2006/relationships/hyperlink" Target="http://www.ncbi.nlm.nih.gov/entrez/query.fcgi?db=pubmed&amp;cmd=Retrieve&amp;dopt=AbstractPlus&amp;list_uids=8628614&amp;query_hl=29&amp;itool=pubmed_docsum" TargetMode="External"/><Relationship Id="rId9" Type="http://schemas.openxmlformats.org/officeDocument/2006/relationships/hyperlink" Target="http://www.ncbi.nlm.nih.gov/entrez/query.fcgi?db=pubmed&amp;cmd=Search&amp;itool=pubmed_AbstractPlus&amp;term=%22Egger+M%22%5bAuthor%5d"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cbi.nlm.nih.gov/entrez/query.fcgi?db=pubmed&amp;cmd=Retrieve&amp;dopt=AbstractPlus&amp;list_uids=1734400&amp;query_hl=25&amp;itool=pubmed_docsu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www.ncbi.nlm.nih.gov/entrez/query.fcgi?db=pubmed&amp;cmd=Search&amp;itool=pubmed_AbstractPlus&amp;term=%22Biettlot+MP%22%5bAuthor%5d" TargetMode="External"/><Relationship Id="rId3" Type="http://schemas.openxmlformats.org/officeDocument/2006/relationships/hyperlink" Target="http://www.ncbi.nlm.nih.gov/entrez/query.fcgi?db=pubmed&amp;cmd=Search&amp;itool=pubmed_AbstractPlus&amp;term=%22Lima+JA%22%5bAuthor%5d" TargetMode="External"/><Relationship Id="rId7" Type="http://schemas.openxmlformats.org/officeDocument/2006/relationships/hyperlink" Target="http://www.ncbi.nlm.nih.gov/entrez/query.fcgi?db=pubmed&amp;cmd=Search&amp;itool=pubmed_AbstractPlus&amp;term=%22Francis+C%22%5bAuthor%5d"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www.ncbi.nlm.nih.gov/entrez/query.fcgi?db=pubmed&amp;cmd=Search&amp;itool=pubmed_AbstractPlus&amp;term=%22Veyckemans+F%22%5bAuthor%5d" TargetMode="External"/><Relationship Id="rId5" Type="http://schemas.openxmlformats.org/officeDocument/2006/relationships/hyperlink" Target="http://www.ncbi.nlm.nih.gov/entrez/query.fcgi?db=pubmed&amp;cmd=Search&amp;itool=pubmed_AbstractPlus&amp;term=%22Baharloo+F%22%5bAuthor%5d" TargetMode="External"/><Relationship Id="rId4" Type="http://schemas.openxmlformats.org/officeDocument/2006/relationships/hyperlink" Target="http://www.ncbi.nlm.nih.gov/entrez/query.fcgi?db=pubmed&amp;cmd=Search&amp;itool=pubmed_AbstractPlus&amp;term=%22Fischer+GB%22%5bAuthor%5d" TargetMode="External"/><Relationship Id="rId9" Type="http://schemas.openxmlformats.org/officeDocument/2006/relationships/hyperlink" Target="http://www.ncbi.nlm.nih.gov/entrez/query.fcgi?db=pubmed&amp;cmd=Search&amp;itool=pubmed_AbstractPlus&amp;term=%22Rodenstein+DO%22%5bAuthor%5d"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DC083C5-6A0F-4F48-AD87-F7C51E43BA43}" type="slidenum">
              <a:rPr lang="el-GR" smtClean="0"/>
              <a:pPr/>
              <a:t>1</a:t>
            </a:fld>
            <a:endParaRPr lang="el-GR" dirty="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l-GR" sz="1200" b="1" kern="1200" dirty="0" smtClean="0">
                <a:solidFill>
                  <a:schemeClr val="tx1"/>
                </a:solidFill>
                <a:latin typeface="+mn-lt"/>
                <a:ea typeface="+mn-ea"/>
                <a:cs typeface="+mn-cs"/>
              </a:rPr>
              <a:t>10.00-11.30 ΣΤΡΟΓΓΥΛΟ ΤΡΑΠΕΖΙ</a:t>
            </a:r>
            <a:endParaRPr lang="el-GR" sz="1200" kern="1200" dirty="0" smtClean="0">
              <a:solidFill>
                <a:schemeClr val="tx1"/>
              </a:solidFill>
              <a:latin typeface="+mn-lt"/>
              <a:ea typeface="+mn-ea"/>
              <a:cs typeface="+mn-cs"/>
            </a:endParaRPr>
          </a:p>
          <a:p>
            <a:r>
              <a:rPr lang="el-GR" sz="1200" b="1" kern="1200" dirty="0" smtClean="0">
                <a:solidFill>
                  <a:schemeClr val="tx1"/>
                </a:solidFill>
                <a:latin typeface="+mn-lt"/>
                <a:ea typeface="+mn-ea"/>
                <a:cs typeface="+mn-cs"/>
              </a:rPr>
              <a:t>ΤΟ ΕΠΕΙΓΟΝ ΣΤΗ ΠΝΕΥΜΟΝΟΛΟΓΙΑ</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Προεδρείο: </a:t>
            </a:r>
            <a:r>
              <a:rPr lang="el-GR" sz="1200" b="1" kern="1200" dirty="0" smtClean="0">
                <a:solidFill>
                  <a:schemeClr val="tx1"/>
                </a:solidFill>
                <a:latin typeface="+mn-lt"/>
                <a:ea typeface="+mn-ea"/>
                <a:cs typeface="+mn-cs"/>
              </a:rPr>
              <a:t>Ι. Τσανάκας, Ι. Κωνσταντινίδης</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Ασθματική κρίση </a:t>
            </a:r>
          </a:p>
          <a:p>
            <a:r>
              <a:rPr lang="el-GR" sz="1200" b="1" kern="1200" dirty="0" smtClean="0">
                <a:solidFill>
                  <a:schemeClr val="tx1"/>
                </a:solidFill>
                <a:latin typeface="+mn-lt"/>
                <a:ea typeface="+mn-ea"/>
                <a:cs typeface="+mn-cs"/>
              </a:rPr>
              <a:t>Φ. </a:t>
            </a:r>
            <a:r>
              <a:rPr lang="el-GR" sz="1200" b="1" kern="1200" dirty="0" err="1" smtClean="0">
                <a:solidFill>
                  <a:schemeClr val="tx1"/>
                </a:solidFill>
                <a:latin typeface="+mn-lt"/>
                <a:ea typeface="+mn-ea"/>
                <a:cs typeface="+mn-cs"/>
              </a:rPr>
              <a:t>Κυρβασίλης</a:t>
            </a:r>
            <a:r>
              <a:rPr lang="el-GR" sz="1200" b="1" kern="120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Απόφραξη ανώτερου αεραγωγού </a:t>
            </a:r>
          </a:p>
          <a:p>
            <a:r>
              <a:rPr lang="el-GR" sz="1200" b="1" kern="1200" dirty="0" smtClean="0">
                <a:solidFill>
                  <a:schemeClr val="tx1"/>
                </a:solidFill>
                <a:latin typeface="+mn-lt"/>
                <a:ea typeface="+mn-ea"/>
                <a:cs typeface="+mn-cs"/>
              </a:rPr>
              <a:t>Δ. Γίδαρης </a:t>
            </a:r>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Ξένο σώμα στους αεραγωγούς </a:t>
            </a:r>
          </a:p>
          <a:p>
            <a:r>
              <a:rPr lang="el-GR" sz="1200" b="1" kern="1200" dirty="0" smtClean="0">
                <a:solidFill>
                  <a:schemeClr val="tx1"/>
                </a:solidFill>
                <a:latin typeface="+mn-lt"/>
                <a:ea typeface="+mn-ea"/>
                <a:cs typeface="+mn-cs"/>
              </a:rPr>
              <a:t>Ε. </a:t>
            </a:r>
            <a:r>
              <a:rPr lang="el-GR" sz="1200" b="1" kern="1200" dirty="0" err="1" smtClean="0">
                <a:solidFill>
                  <a:schemeClr val="tx1"/>
                </a:solidFill>
                <a:latin typeface="+mn-lt"/>
                <a:ea typeface="+mn-ea"/>
                <a:cs typeface="+mn-cs"/>
              </a:rPr>
              <a:t>Χατζηαγόρου</a:t>
            </a:r>
            <a:r>
              <a:rPr lang="el-GR" sz="1200" b="1" kern="120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Σχολιαστής: </a:t>
            </a:r>
            <a:r>
              <a:rPr lang="el-GR" sz="1200" b="1" kern="1200" dirty="0" smtClean="0">
                <a:solidFill>
                  <a:schemeClr val="tx1"/>
                </a:solidFill>
                <a:latin typeface="+mn-lt"/>
                <a:ea typeface="+mn-ea"/>
                <a:cs typeface="+mn-cs"/>
              </a:rPr>
              <a:t>Γ. </a:t>
            </a:r>
            <a:r>
              <a:rPr lang="el-GR" sz="1200" b="1" kern="1200" dirty="0" err="1" smtClean="0">
                <a:solidFill>
                  <a:schemeClr val="tx1"/>
                </a:solidFill>
                <a:latin typeface="+mn-lt"/>
                <a:ea typeface="+mn-ea"/>
                <a:cs typeface="+mn-cs"/>
              </a:rPr>
              <a:t>Κόντζογλου</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 Η διάρκεια της ομιλίας σας είναι </a:t>
            </a:r>
            <a:r>
              <a:rPr lang="el-GR" sz="1200" b="1" kern="1200" dirty="0" smtClean="0">
                <a:solidFill>
                  <a:schemeClr val="tx1"/>
                </a:solidFill>
                <a:latin typeface="+mn-lt"/>
                <a:ea typeface="+mn-ea"/>
                <a:cs typeface="+mn-cs"/>
              </a:rPr>
              <a:t>25 λεπτά</a:t>
            </a:r>
            <a:r>
              <a:rPr lang="el-GR" sz="1200" kern="1200" dirty="0" smtClean="0">
                <a:solidFill>
                  <a:schemeClr val="tx1"/>
                </a:solidFill>
                <a:latin typeface="+mn-lt"/>
                <a:ea typeface="+mn-ea"/>
                <a:cs typeface="+mn-cs"/>
              </a:rPr>
              <a:t>. Παρακαλούμε θερμά για την </a:t>
            </a:r>
            <a:r>
              <a:rPr lang="el-GR" sz="1200" b="1" kern="1200" dirty="0" smtClean="0">
                <a:solidFill>
                  <a:schemeClr val="tx1"/>
                </a:solidFill>
                <a:latin typeface="+mn-lt"/>
                <a:ea typeface="+mn-ea"/>
                <a:cs typeface="+mn-cs"/>
              </a:rPr>
              <a:t>αυστηρή τήρηση του χρόνου</a:t>
            </a:r>
            <a:r>
              <a:rPr lang="el-GR" sz="1200" kern="1200" dirty="0" smtClean="0">
                <a:solidFill>
                  <a:schemeClr val="tx1"/>
                </a:solidFill>
                <a:latin typeface="+mn-lt"/>
                <a:ea typeface="+mn-ea"/>
                <a:cs typeface="+mn-cs"/>
              </a:rPr>
              <a:t>.</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Θα παρακαλούσαμε επιπλέον να μας αποστείλετε μία </a:t>
            </a:r>
            <a:r>
              <a:rPr lang="el-GR" sz="1200" b="1" kern="1200" dirty="0" smtClean="0">
                <a:solidFill>
                  <a:schemeClr val="tx1"/>
                </a:solidFill>
                <a:latin typeface="+mn-lt"/>
                <a:ea typeface="+mn-ea"/>
                <a:cs typeface="+mn-cs"/>
              </a:rPr>
              <a:t>σύντομη παράγραφο</a:t>
            </a:r>
            <a:r>
              <a:rPr lang="el-GR" sz="1200" kern="1200" dirty="0" smtClean="0">
                <a:solidFill>
                  <a:schemeClr val="tx1"/>
                </a:solidFill>
                <a:latin typeface="+mn-lt"/>
                <a:ea typeface="+mn-ea"/>
                <a:cs typeface="+mn-cs"/>
              </a:rPr>
              <a:t> (3-4 σειρές) αναγράφοντας τους λόγους για τους οποίους θα ωφεληθεί το κοινό από την παρακολούθηση της ομιλίας σας.  </a:t>
            </a:r>
          </a:p>
          <a:p>
            <a:r>
              <a:rPr lang="el-GR" sz="1200" kern="1200" dirty="0" smtClean="0">
                <a:solidFill>
                  <a:schemeClr val="tx1"/>
                </a:solidFill>
                <a:latin typeface="+mn-lt"/>
                <a:ea typeface="+mn-ea"/>
                <a:cs typeface="+mn-cs"/>
              </a:rPr>
              <a:t> </a:t>
            </a:r>
          </a:p>
          <a:p>
            <a:endParaRPr lang="el-GR" sz="1200" kern="1200" dirty="0" smtClean="0">
              <a:solidFill>
                <a:schemeClr val="tx1"/>
              </a:solidFill>
              <a:latin typeface="+mn-lt"/>
              <a:ea typeface="+mn-ea"/>
              <a:cs typeface="+mn-cs"/>
            </a:endParaRPr>
          </a:p>
          <a:p>
            <a:pPr eaLnBrk="1" hangingPunct="1"/>
            <a:endParaRPr lang="el-GR" dirty="0" smtClean="0"/>
          </a:p>
        </p:txBody>
      </p:sp>
    </p:spTree>
    <p:extLst>
      <p:ext uri="{BB962C8B-B14F-4D97-AF65-F5344CB8AC3E}">
        <p14:creationId xmlns:p14="http://schemas.microsoft.com/office/powerpoint/2010/main" val="2117671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47500" lnSpcReduction="20000"/>
          </a:bodyPr>
          <a:lstStyle/>
          <a:p>
            <a:r>
              <a:rPr lang="en-US" sz="1200" b="1" u="sng" kern="1200" baseline="0" dirty="0" smtClean="0">
                <a:solidFill>
                  <a:schemeClr val="tx1"/>
                </a:solidFill>
                <a:latin typeface="+mn-lt"/>
                <a:ea typeface="+mn-ea"/>
                <a:cs typeface="+mn-cs"/>
              </a:rPr>
              <a:t>Robert </a:t>
            </a:r>
            <a:r>
              <a:rPr lang="en-US" sz="1200" b="1" u="sng" kern="1200" baseline="0" dirty="0" err="1" smtClean="0">
                <a:solidFill>
                  <a:schemeClr val="tx1"/>
                </a:solidFill>
                <a:latin typeface="+mn-lt"/>
                <a:ea typeface="+mn-ea"/>
                <a:cs typeface="+mn-cs"/>
              </a:rPr>
              <a:t>Primhak</a:t>
            </a:r>
            <a:endParaRPr lang="en-US" sz="1200" b="1" u="sng"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Physiology</a:t>
            </a:r>
          </a:p>
          <a:p>
            <a:r>
              <a:rPr lang="en-US" sz="1200" kern="1200" baseline="0" dirty="0" smtClean="0">
                <a:solidFill>
                  <a:schemeClr val="tx1"/>
                </a:solidFill>
                <a:latin typeface="+mn-lt"/>
                <a:ea typeface="+mn-ea"/>
                <a:cs typeface="+mn-cs"/>
              </a:rPr>
              <a:t>Respiration is driven by </a:t>
            </a:r>
            <a:r>
              <a:rPr lang="en-US" sz="1200" kern="1200" baseline="0" dirty="0" err="1" smtClean="0">
                <a:solidFill>
                  <a:schemeClr val="tx1"/>
                </a:solidFill>
                <a:latin typeface="+mn-lt"/>
                <a:ea typeface="+mn-ea"/>
                <a:cs typeface="+mn-cs"/>
              </a:rPr>
              <a:t>intrathoracic</a:t>
            </a:r>
            <a:r>
              <a:rPr lang="en-US" sz="1200" kern="1200" baseline="0" dirty="0" smtClean="0">
                <a:solidFill>
                  <a:schemeClr val="tx1"/>
                </a:solidFill>
                <a:latin typeface="+mn-lt"/>
                <a:ea typeface="+mn-ea"/>
                <a:cs typeface="+mn-cs"/>
              </a:rPr>
              <a:t> pressure changes, which</a:t>
            </a:r>
          </a:p>
          <a:p>
            <a:r>
              <a:rPr lang="en-US" sz="1200" kern="1200" baseline="0" dirty="0" smtClean="0">
                <a:solidFill>
                  <a:schemeClr val="tx1"/>
                </a:solidFill>
                <a:latin typeface="+mn-lt"/>
                <a:ea typeface="+mn-ea"/>
                <a:cs typeface="+mn-cs"/>
              </a:rPr>
              <a:t>result in dynamic airway changes during the two phases of</a:t>
            </a:r>
          </a:p>
          <a:p>
            <a:r>
              <a:rPr lang="en-US" sz="1200" kern="1200" baseline="0" dirty="0" smtClean="0">
                <a:solidFill>
                  <a:schemeClr val="tx1"/>
                </a:solidFill>
                <a:latin typeface="+mn-lt"/>
                <a:ea typeface="+mn-ea"/>
                <a:cs typeface="+mn-cs"/>
              </a:rPr>
              <a:t>respiration. During inspiration the </a:t>
            </a:r>
            <a:r>
              <a:rPr lang="en-US" sz="1200" kern="1200" baseline="0" dirty="0" err="1" smtClean="0">
                <a:solidFill>
                  <a:schemeClr val="tx1"/>
                </a:solidFill>
                <a:latin typeface="+mn-lt"/>
                <a:ea typeface="+mn-ea"/>
                <a:cs typeface="+mn-cs"/>
              </a:rPr>
              <a:t>intrathoracic</a:t>
            </a:r>
            <a:r>
              <a:rPr lang="en-US" sz="1200" kern="1200" baseline="0" dirty="0" smtClean="0">
                <a:solidFill>
                  <a:schemeClr val="tx1"/>
                </a:solidFill>
                <a:latin typeface="+mn-lt"/>
                <a:ea typeface="+mn-ea"/>
                <a:cs typeface="+mn-cs"/>
              </a:rPr>
              <a:t> airways are</a:t>
            </a:r>
          </a:p>
          <a:p>
            <a:r>
              <a:rPr lang="en-US" sz="1200" kern="1200" baseline="0" dirty="0" smtClean="0">
                <a:solidFill>
                  <a:schemeClr val="tx1"/>
                </a:solidFill>
                <a:latin typeface="+mn-lt"/>
                <a:ea typeface="+mn-ea"/>
                <a:cs typeface="+mn-cs"/>
              </a:rPr>
              <a:t>dilated by negative pressure around them, and during expiration</a:t>
            </a:r>
          </a:p>
          <a:p>
            <a:r>
              <a:rPr lang="en-US" sz="1200" kern="1200" baseline="0" dirty="0" smtClean="0">
                <a:solidFill>
                  <a:schemeClr val="tx1"/>
                </a:solidFill>
                <a:latin typeface="+mn-lt"/>
                <a:ea typeface="+mn-ea"/>
                <a:cs typeface="+mn-cs"/>
              </a:rPr>
              <a:t>they tend to collapse due to the relatively higher pressure</a:t>
            </a:r>
          </a:p>
          <a:p>
            <a:r>
              <a:rPr lang="en-US" sz="1200" kern="1200" baseline="0" dirty="0" smtClean="0">
                <a:solidFill>
                  <a:schemeClr val="tx1"/>
                </a:solidFill>
                <a:latin typeface="+mn-lt"/>
                <a:ea typeface="+mn-ea"/>
                <a:cs typeface="+mn-cs"/>
              </a:rPr>
              <a:t>outside the airway than within. The </a:t>
            </a:r>
            <a:r>
              <a:rPr lang="en-US" sz="1200" kern="1200" baseline="0" dirty="0" err="1" smtClean="0">
                <a:solidFill>
                  <a:schemeClr val="tx1"/>
                </a:solidFill>
                <a:latin typeface="+mn-lt"/>
                <a:ea typeface="+mn-ea"/>
                <a:cs typeface="+mn-cs"/>
              </a:rPr>
              <a:t>extrathoracic</a:t>
            </a:r>
            <a:r>
              <a:rPr lang="en-US" sz="1200" kern="1200" baseline="0" dirty="0" smtClean="0">
                <a:solidFill>
                  <a:schemeClr val="tx1"/>
                </a:solidFill>
                <a:latin typeface="+mn-lt"/>
                <a:ea typeface="+mn-ea"/>
                <a:cs typeface="+mn-cs"/>
              </a:rPr>
              <a:t> airway</a:t>
            </a:r>
          </a:p>
          <a:p>
            <a:r>
              <a:rPr lang="en-US" sz="1200" kern="1200" baseline="0" dirty="0" smtClean="0">
                <a:solidFill>
                  <a:schemeClr val="tx1"/>
                </a:solidFill>
                <a:latin typeface="+mn-lt"/>
                <a:ea typeface="+mn-ea"/>
                <a:cs typeface="+mn-cs"/>
              </a:rPr>
              <a:t>behaves in the opposite way, as the external force acting upon it</a:t>
            </a:r>
          </a:p>
          <a:p>
            <a:r>
              <a:rPr lang="en-US" sz="1200" kern="1200" baseline="0" dirty="0" smtClean="0">
                <a:solidFill>
                  <a:schemeClr val="tx1"/>
                </a:solidFill>
                <a:latin typeface="+mn-lt"/>
                <a:ea typeface="+mn-ea"/>
                <a:cs typeface="+mn-cs"/>
              </a:rPr>
              <a:t>is merely atmospheric pressure. Thus during inspiration it tends</a:t>
            </a:r>
          </a:p>
          <a:p>
            <a:r>
              <a:rPr lang="en-US" sz="1200" kern="1200" baseline="0" dirty="0" smtClean="0">
                <a:solidFill>
                  <a:schemeClr val="tx1"/>
                </a:solidFill>
                <a:latin typeface="+mn-lt"/>
                <a:ea typeface="+mn-ea"/>
                <a:cs typeface="+mn-cs"/>
              </a:rPr>
              <a:t>to collapse, and during expiration it tends to be held open.</a:t>
            </a:r>
          </a:p>
          <a:p>
            <a:r>
              <a:rPr lang="en-US" sz="1200" kern="1200" baseline="0" dirty="0" smtClean="0">
                <a:solidFill>
                  <a:schemeClr val="tx1"/>
                </a:solidFill>
                <a:latin typeface="+mn-lt"/>
                <a:ea typeface="+mn-ea"/>
                <a:cs typeface="+mn-cs"/>
              </a:rPr>
              <a:t>(These changes can be readily demonstrated by forcefully</a:t>
            </a:r>
          </a:p>
          <a:p>
            <a:r>
              <a:rPr lang="en-US" sz="1200" kern="1200" baseline="0" dirty="0" smtClean="0">
                <a:solidFill>
                  <a:schemeClr val="tx1"/>
                </a:solidFill>
                <a:latin typeface="+mn-lt"/>
                <a:ea typeface="+mn-ea"/>
                <a:cs typeface="+mn-cs"/>
              </a:rPr>
              <a:t>breathing in and out through a nostril which is held partially</a:t>
            </a:r>
          </a:p>
          <a:p>
            <a:r>
              <a:rPr lang="en-US" sz="1200" kern="1200" baseline="0" dirty="0" smtClean="0">
                <a:solidFill>
                  <a:schemeClr val="tx1"/>
                </a:solidFill>
                <a:latin typeface="+mn-lt"/>
                <a:ea typeface="+mn-ea"/>
                <a:cs typeface="+mn-cs"/>
              </a:rPr>
              <a:t>obstructed.)</a:t>
            </a:r>
          </a:p>
          <a:p>
            <a:r>
              <a:rPr lang="en-US" sz="1200" kern="1200" baseline="0" dirty="0" smtClean="0">
                <a:solidFill>
                  <a:schemeClr val="tx1"/>
                </a:solidFill>
                <a:latin typeface="+mn-lt"/>
                <a:ea typeface="+mn-ea"/>
                <a:cs typeface="+mn-cs"/>
              </a:rPr>
              <a:t>Because of the tendency of the upper airways to collapse</a:t>
            </a:r>
          </a:p>
          <a:p>
            <a:r>
              <a:rPr lang="en-US" sz="1200" kern="1200" baseline="0" dirty="0" smtClean="0">
                <a:solidFill>
                  <a:schemeClr val="tx1"/>
                </a:solidFill>
                <a:latin typeface="+mn-lt"/>
                <a:ea typeface="+mn-ea"/>
                <a:cs typeface="+mn-cs"/>
              </a:rPr>
              <a:t>during inspiration there are active muscular mechanisms which</a:t>
            </a:r>
          </a:p>
          <a:p>
            <a:r>
              <a:rPr lang="en-US" sz="1200" kern="1200" baseline="0" dirty="0" smtClean="0">
                <a:solidFill>
                  <a:schemeClr val="tx1"/>
                </a:solidFill>
                <a:latin typeface="+mn-lt"/>
                <a:ea typeface="+mn-ea"/>
                <a:cs typeface="+mn-cs"/>
              </a:rPr>
              <a:t>maintain airway patency. These upper airway dilator muscles</a:t>
            </a:r>
          </a:p>
          <a:p>
            <a:r>
              <a:rPr lang="en-US" sz="1200" kern="1200" baseline="0" dirty="0" smtClean="0">
                <a:solidFill>
                  <a:schemeClr val="tx1"/>
                </a:solidFill>
                <a:latin typeface="+mn-lt"/>
                <a:ea typeface="+mn-ea"/>
                <a:cs typeface="+mn-cs"/>
              </a:rPr>
              <a:t>affect the nose and pharynx and may be exaggerated during</a:t>
            </a:r>
          </a:p>
          <a:p>
            <a:r>
              <a:rPr lang="en-US" sz="1200" kern="1200" baseline="0" dirty="0" smtClean="0">
                <a:solidFill>
                  <a:schemeClr val="tx1"/>
                </a:solidFill>
                <a:latin typeface="+mn-lt"/>
                <a:ea typeface="+mn-ea"/>
                <a:cs typeface="+mn-cs"/>
              </a:rPr>
              <a:t>respiratory distress causing nasal flaring or head bobbing. During</a:t>
            </a:r>
          </a:p>
          <a:p>
            <a:r>
              <a:rPr lang="en-US" sz="1200" kern="1200" baseline="0" dirty="0" smtClean="0">
                <a:solidFill>
                  <a:schemeClr val="tx1"/>
                </a:solidFill>
                <a:latin typeface="+mn-lt"/>
                <a:ea typeface="+mn-ea"/>
                <a:cs typeface="+mn-cs"/>
              </a:rPr>
              <a:t>sleep the activity of these airway dilator muscles is diminished,</a:t>
            </a:r>
          </a:p>
          <a:p>
            <a:r>
              <a:rPr lang="en-US" sz="1200" kern="1200" baseline="0" dirty="0" smtClean="0">
                <a:solidFill>
                  <a:schemeClr val="tx1"/>
                </a:solidFill>
                <a:latin typeface="+mn-lt"/>
                <a:ea typeface="+mn-ea"/>
                <a:cs typeface="+mn-cs"/>
              </a:rPr>
              <a:t>and this is particularly true during rapid eye movement (REM)</a:t>
            </a:r>
          </a:p>
          <a:p>
            <a:r>
              <a:rPr lang="en-US" sz="1200" kern="1200" baseline="0" dirty="0" smtClean="0">
                <a:solidFill>
                  <a:schemeClr val="tx1"/>
                </a:solidFill>
                <a:latin typeface="+mn-lt"/>
                <a:ea typeface="+mn-ea"/>
                <a:cs typeface="+mn-cs"/>
              </a:rPr>
              <a:t>sleep. This is not usually a problem in a healthy child but in the</a:t>
            </a:r>
          </a:p>
          <a:p>
            <a:r>
              <a:rPr lang="en-US" sz="1200" kern="1200" baseline="0" dirty="0" smtClean="0">
                <a:solidFill>
                  <a:schemeClr val="tx1"/>
                </a:solidFill>
                <a:latin typeface="+mn-lt"/>
                <a:ea typeface="+mn-ea"/>
                <a:cs typeface="+mn-cs"/>
              </a:rPr>
              <a:t>presence of anatomical factors which reduce the upper airway</a:t>
            </a:r>
          </a:p>
          <a:p>
            <a:r>
              <a:rPr lang="en-US" sz="1200" kern="1200" baseline="0" dirty="0" smtClean="0">
                <a:solidFill>
                  <a:schemeClr val="tx1"/>
                </a:solidFill>
                <a:latin typeface="+mn-lt"/>
                <a:ea typeface="+mn-ea"/>
                <a:cs typeface="+mn-cs"/>
              </a:rPr>
              <a:t>such as enlarged </a:t>
            </a:r>
            <a:r>
              <a:rPr lang="en-US" sz="1200" kern="1200" baseline="0" dirty="0" err="1" smtClean="0">
                <a:solidFill>
                  <a:schemeClr val="tx1"/>
                </a:solidFill>
                <a:latin typeface="+mn-lt"/>
                <a:ea typeface="+mn-ea"/>
                <a:cs typeface="+mn-cs"/>
              </a:rPr>
              <a:t>adenotonsillar</a:t>
            </a:r>
            <a:r>
              <a:rPr lang="en-US" sz="1200" kern="1200" baseline="0" dirty="0" smtClean="0">
                <a:solidFill>
                  <a:schemeClr val="tx1"/>
                </a:solidFill>
                <a:latin typeface="+mn-lt"/>
                <a:ea typeface="+mn-ea"/>
                <a:cs typeface="+mn-cs"/>
              </a:rPr>
              <a:t> tissue, or when there is preexisting</a:t>
            </a:r>
          </a:p>
          <a:p>
            <a:r>
              <a:rPr lang="en-US" sz="1200" kern="1200" baseline="0" dirty="0" smtClean="0">
                <a:solidFill>
                  <a:schemeClr val="tx1"/>
                </a:solidFill>
                <a:latin typeface="+mn-lt"/>
                <a:ea typeface="+mn-ea"/>
                <a:cs typeface="+mn-cs"/>
              </a:rPr>
              <a:t>muscle weakness, obstructive sleep </a:t>
            </a:r>
            <a:r>
              <a:rPr lang="en-US" sz="1200" kern="1200" baseline="0" dirty="0" err="1" smtClean="0">
                <a:solidFill>
                  <a:schemeClr val="tx1"/>
                </a:solidFill>
                <a:latin typeface="+mn-lt"/>
                <a:ea typeface="+mn-ea"/>
                <a:cs typeface="+mn-cs"/>
              </a:rPr>
              <a:t>apnoea</a:t>
            </a:r>
            <a:r>
              <a:rPr lang="en-US" sz="1200" kern="1200" baseline="0" dirty="0" smtClean="0">
                <a:solidFill>
                  <a:schemeClr val="tx1"/>
                </a:solidFill>
                <a:latin typeface="+mn-lt"/>
                <a:ea typeface="+mn-ea"/>
                <a:cs typeface="+mn-cs"/>
              </a:rPr>
              <a:t> or </a:t>
            </a:r>
            <a:r>
              <a:rPr lang="en-US" sz="1200" kern="1200" baseline="0" dirty="0" err="1" smtClean="0">
                <a:solidFill>
                  <a:schemeClr val="tx1"/>
                </a:solidFill>
                <a:latin typeface="+mn-lt"/>
                <a:ea typeface="+mn-ea"/>
                <a:cs typeface="+mn-cs"/>
              </a:rPr>
              <a:t>hypopnoea</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(OSAH) may occur.</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Wheeler</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Fig. 2.2 (a) Normal Inspiration. At end-expiration, </a:t>
            </a:r>
            <a:r>
              <a:rPr lang="en-US" sz="1200" b="1" kern="1200" baseline="0" dirty="0" err="1" smtClean="0">
                <a:solidFill>
                  <a:schemeClr val="tx1"/>
                </a:solidFill>
                <a:latin typeface="+mn-lt"/>
                <a:ea typeface="+mn-ea"/>
                <a:cs typeface="+mn-cs"/>
              </a:rPr>
              <a:t>intrapleural</a:t>
            </a:r>
            <a:r>
              <a:rPr lang="en-US" sz="1200" b="1" kern="1200" baseline="0" dirty="0" smtClean="0">
                <a:solidFill>
                  <a:schemeClr val="tx1"/>
                </a:solidFill>
                <a:latin typeface="+mn-lt"/>
                <a:ea typeface="+mn-ea"/>
                <a:cs typeface="+mn-cs"/>
              </a:rPr>
              <a:t> pressure</a:t>
            </a:r>
          </a:p>
          <a:p>
            <a:r>
              <a:rPr lang="en-US" sz="1200" kern="1200" baseline="0" dirty="0" smtClean="0">
                <a:solidFill>
                  <a:schemeClr val="tx1"/>
                </a:solidFill>
                <a:latin typeface="+mn-lt"/>
                <a:ea typeface="+mn-ea"/>
                <a:cs typeface="+mn-cs"/>
              </a:rPr>
              <a:t>is less than atmospheric pressure, so it should maintain airway</a:t>
            </a:r>
          </a:p>
          <a:p>
            <a:r>
              <a:rPr lang="en-US" sz="1200" kern="1200" baseline="0" dirty="0" smtClean="0">
                <a:solidFill>
                  <a:schemeClr val="tx1"/>
                </a:solidFill>
                <a:latin typeface="+mn-lt"/>
                <a:ea typeface="+mn-ea"/>
                <a:cs typeface="+mn-cs"/>
              </a:rPr>
              <a:t>patency. In infants the highly compliant chest wall does not provide</a:t>
            </a:r>
          </a:p>
          <a:p>
            <a:r>
              <a:rPr lang="en-US" sz="1200" kern="1200" baseline="0" dirty="0" smtClean="0">
                <a:solidFill>
                  <a:schemeClr val="tx1"/>
                </a:solidFill>
                <a:latin typeface="+mn-lt"/>
                <a:ea typeface="+mn-ea"/>
                <a:cs typeface="+mn-cs"/>
              </a:rPr>
              <a:t>the support required. Thus airway closure occurs with each breath.</a:t>
            </a:r>
          </a:p>
          <a:p>
            <a:r>
              <a:rPr lang="en-US" sz="1200" kern="1200" baseline="0" dirty="0" smtClean="0">
                <a:solidFill>
                  <a:schemeClr val="tx1"/>
                </a:solidFill>
                <a:latin typeface="+mn-lt"/>
                <a:ea typeface="+mn-ea"/>
                <a:cs typeface="+mn-cs"/>
              </a:rPr>
              <a:t>Descent of the diaphragm and contraction of the intercostals muscles</a:t>
            </a:r>
          </a:p>
          <a:p>
            <a:r>
              <a:rPr lang="en-US" sz="1200" kern="1200" baseline="0" dirty="0" smtClean="0">
                <a:solidFill>
                  <a:schemeClr val="tx1"/>
                </a:solidFill>
                <a:latin typeface="+mn-lt"/>
                <a:ea typeface="+mn-ea"/>
                <a:cs typeface="+mn-cs"/>
              </a:rPr>
              <a:t>develop a greater negative </a:t>
            </a:r>
            <a:r>
              <a:rPr lang="en-US" sz="1200" kern="1200" baseline="0" dirty="0" err="1" smtClean="0">
                <a:solidFill>
                  <a:schemeClr val="tx1"/>
                </a:solidFill>
                <a:latin typeface="+mn-lt"/>
                <a:ea typeface="+mn-ea"/>
                <a:cs typeface="+mn-cs"/>
              </a:rPr>
              <a:t>intrathoracic</a:t>
            </a:r>
            <a:r>
              <a:rPr lang="en-US" sz="1200" kern="1200" baseline="0" dirty="0" smtClean="0">
                <a:solidFill>
                  <a:schemeClr val="tx1"/>
                </a:solidFill>
                <a:latin typeface="+mn-lt"/>
                <a:ea typeface="+mn-ea"/>
                <a:cs typeface="+mn-cs"/>
              </a:rPr>
              <a:t> pressure relative to </a:t>
            </a:r>
            <a:r>
              <a:rPr lang="en-US" sz="1200" kern="1200" baseline="0" dirty="0" err="1" smtClean="0">
                <a:solidFill>
                  <a:schemeClr val="tx1"/>
                </a:solidFill>
                <a:latin typeface="+mn-lt"/>
                <a:ea typeface="+mn-ea"/>
                <a:cs typeface="+mn-cs"/>
              </a:rPr>
              <a:t>intraluminal</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atmospheric pressure. The net result is a longitudinal stretching of</a:t>
            </a:r>
          </a:p>
          <a:p>
            <a:r>
              <a:rPr lang="en-US" sz="1200" kern="1200" baseline="0" dirty="0" smtClean="0">
                <a:solidFill>
                  <a:schemeClr val="tx1"/>
                </a:solidFill>
                <a:latin typeface="+mn-lt"/>
                <a:ea typeface="+mn-ea"/>
                <a:cs typeface="+mn-cs"/>
              </a:rPr>
              <a:t>the larynx and trachea, dilation of the </a:t>
            </a:r>
            <a:r>
              <a:rPr lang="en-US" sz="1200" kern="1200" baseline="0" dirty="0" err="1" smtClean="0">
                <a:solidFill>
                  <a:schemeClr val="tx1"/>
                </a:solidFill>
                <a:latin typeface="+mn-lt"/>
                <a:ea typeface="+mn-ea"/>
                <a:cs typeface="+mn-cs"/>
              </a:rPr>
              <a:t>intrathoracic</a:t>
            </a:r>
            <a:r>
              <a:rPr lang="en-US" sz="1200" kern="1200" baseline="0" dirty="0" smtClean="0">
                <a:solidFill>
                  <a:schemeClr val="tx1"/>
                </a:solidFill>
                <a:latin typeface="+mn-lt"/>
                <a:ea typeface="+mn-ea"/>
                <a:cs typeface="+mn-cs"/>
              </a:rPr>
              <a:t> trachea and bronchi,</a:t>
            </a:r>
          </a:p>
          <a:p>
            <a:r>
              <a:rPr lang="en-US" sz="1200" kern="1200" baseline="0" dirty="0" smtClean="0">
                <a:solidFill>
                  <a:schemeClr val="tx1"/>
                </a:solidFill>
                <a:latin typeface="+mn-lt"/>
                <a:ea typeface="+mn-ea"/>
                <a:cs typeface="+mn-cs"/>
              </a:rPr>
              <a:t>movement of air into the lungs, and some dynamic collapse of the</a:t>
            </a:r>
          </a:p>
          <a:p>
            <a:r>
              <a:rPr lang="en-US" sz="1200" kern="1200" baseline="0" dirty="0" err="1" smtClean="0">
                <a:solidFill>
                  <a:schemeClr val="tx1"/>
                </a:solidFill>
                <a:latin typeface="+mn-lt"/>
                <a:ea typeface="+mn-ea"/>
                <a:cs typeface="+mn-cs"/>
              </a:rPr>
              <a:t>extrathoracic</a:t>
            </a:r>
            <a:r>
              <a:rPr lang="en-US" sz="1200" kern="1200" baseline="0" dirty="0" smtClean="0">
                <a:solidFill>
                  <a:schemeClr val="tx1"/>
                </a:solidFill>
                <a:latin typeface="+mn-lt"/>
                <a:ea typeface="+mn-ea"/>
                <a:cs typeface="+mn-cs"/>
              </a:rPr>
              <a:t> trachea due to the increased compliance of the trachea ad</a:t>
            </a:r>
          </a:p>
          <a:p>
            <a:r>
              <a:rPr lang="en-US" sz="1200" kern="1200" baseline="0" dirty="0" smtClean="0">
                <a:solidFill>
                  <a:schemeClr val="tx1"/>
                </a:solidFill>
                <a:latin typeface="+mn-lt"/>
                <a:ea typeface="+mn-ea"/>
                <a:cs typeface="+mn-cs"/>
              </a:rPr>
              <a:t>the negative </a:t>
            </a:r>
            <a:r>
              <a:rPr lang="en-US" sz="1200" kern="1200" baseline="0" dirty="0" err="1" smtClean="0">
                <a:solidFill>
                  <a:schemeClr val="tx1"/>
                </a:solidFill>
                <a:latin typeface="+mn-lt"/>
                <a:ea typeface="+mn-ea"/>
                <a:cs typeface="+mn-cs"/>
              </a:rPr>
              <a:t>intraluminal</a:t>
            </a:r>
            <a:r>
              <a:rPr lang="en-US" sz="1200" kern="1200" baseline="0" dirty="0" smtClean="0">
                <a:solidFill>
                  <a:schemeClr val="tx1"/>
                </a:solidFill>
                <a:latin typeface="+mn-lt"/>
                <a:ea typeface="+mn-ea"/>
                <a:cs typeface="+mn-cs"/>
              </a:rPr>
              <a:t> pressure in relation to atmospheric pressure.</a:t>
            </a:r>
          </a:p>
          <a:p>
            <a:r>
              <a:rPr lang="en-US" sz="1200" kern="1200" baseline="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b) Normal expiration. </a:t>
            </a:r>
            <a:r>
              <a:rPr lang="en-US" sz="1200" b="1" kern="1200" baseline="0" dirty="0" err="1" smtClean="0">
                <a:solidFill>
                  <a:schemeClr val="tx1"/>
                </a:solidFill>
                <a:latin typeface="+mn-lt"/>
                <a:ea typeface="+mn-ea"/>
                <a:cs typeface="+mn-cs"/>
              </a:rPr>
              <a:t>Intraluminal</a:t>
            </a:r>
            <a:r>
              <a:rPr lang="en-US" sz="1200" b="1" kern="1200" baseline="0" dirty="0" smtClean="0">
                <a:solidFill>
                  <a:schemeClr val="tx1"/>
                </a:solidFill>
                <a:latin typeface="+mn-lt"/>
                <a:ea typeface="+mn-ea"/>
                <a:cs typeface="+mn-cs"/>
              </a:rPr>
              <a:t> pressures are slightly positive</a:t>
            </a:r>
          </a:p>
          <a:p>
            <a:r>
              <a:rPr lang="en-US" sz="1200" kern="1200" baseline="0" dirty="0" smtClean="0">
                <a:solidFill>
                  <a:schemeClr val="tx1"/>
                </a:solidFill>
                <a:latin typeface="+mn-lt"/>
                <a:ea typeface="+mn-ea"/>
                <a:cs typeface="+mn-cs"/>
              </a:rPr>
              <a:t>in relation to atmospheric pressure, so air is forced out of the lungs.</a:t>
            </a:r>
          </a:p>
          <a:p>
            <a:r>
              <a:rPr lang="en-US" sz="1200" kern="1200" baseline="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c) Extra-</a:t>
            </a:r>
          </a:p>
          <a:p>
            <a:r>
              <a:rPr lang="en-US" sz="1200" kern="1200" baseline="0" dirty="0" smtClean="0">
                <a:solidFill>
                  <a:schemeClr val="tx1"/>
                </a:solidFill>
                <a:latin typeface="+mn-lt"/>
                <a:ea typeface="+mn-ea"/>
                <a:cs typeface="+mn-cs"/>
              </a:rPr>
              <a:t>thoracic obstruction (obstructed inspiration). Respiratory</a:t>
            </a:r>
          </a:p>
          <a:p>
            <a:r>
              <a:rPr lang="en-US" sz="1200" kern="1200" baseline="0" dirty="0" smtClean="0">
                <a:solidFill>
                  <a:schemeClr val="tx1"/>
                </a:solidFill>
                <a:latin typeface="+mn-lt"/>
                <a:ea typeface="+mn-ea"/>
                <a:cs typeface="+mn-cs"/>
              </a:rPr>
              <a:t>dynamics occurring with upper airway obstruction; note the severe</a:t>
            </a:r>
          </a:p>
          <a:p>
            <a:r>
              <a:rPr lang="en-US" sz="1200" kern="1200" baseline="0" dirty="0" smtClean="0">
                <a:solidFill>
                  <a:schemeClr val="tx1"/>
                </a:solidFill>
                <a:latin typeface="+mn-lt"/>
                <a:ea typeface="+mn-ea"/>
                <a:cs typeface="+mn-cs"/>
              </a:rPr>
              <a:t>dynamic collapse of the </a:t>
            </a:r>
            <a:r>
              <a:rPr lang="en-US" sz="1200" kern="1200" baseline="0" dirty="0" err="1" smtClean="0">
                <a:solidFill>
                  <a:schemeClr val="tx1"/>
                </a:solidFill>
                <a:latin typeface="+mn-lt"/>
                <a:ea typeface="+mn-ea"/>
                <a:cs typeface="+mn-cs"/>
              </a:rPr>
              <a:t>extrathoracic</a:t>
            </a:r>
            <a:r>
              <a:rPr lang="en-US" sz="1200" kern="1200" baseline="0" dirty="0" smtClean="0">
                <a:solidFill>
                  <a:schemeClr val="tx1"/>
                </a:solidFill>
                <a:latin typeface="+mn-lt"/>
                <a:ea typeface="+mn-ea"/>
                <a:cs typeface="+mn-cs"/>
              </a:rPr>
              <a:t> trachea below the level of obstruction.</a:t>
            </a:r>
          </a:p>
          <a:p>
            <a:r>
              <a:rPr lang="en-US" sz="1200" kern="1200" baseline="0" dirty="0" smtClean="0">
                <a:solidFill>
                  <a:schemeClr val="tx1"/>
                </a:solidFill>
                <a:latin typeface="+mn-lt"/>
                <a:ea typeface="+mn-ea"/>
                <a:cs typeface="+mn-cs"/>
              </a:rPr>
              <a:t>This collapse is greatest at the thoracic inlet, where the largest</a:t>
            </a:r>
          </a:p>
          <a:p>
            <a:r>
              <a:rPr lang="en-US" sz="1200" kern="1200" baseline="0" dirty="0" smtClean="0">
                <a:solidFill>
                  <a:schemeClr val="tx1"/>
                </a:solidFill>
                <a:latin typeface="+mn-lt"/>
                <a:ea typeface="+mn-ea"/>
                <a:cs typeface="+mn-cs"/>
              </a:rPr>
              <a:t>pressure gradient exists between negative </a:t>
            </a:r>
            <a:r>
              <a:rPr lang="en-US" sz="1200" kern="1200" baseline="0" dirty="0" err="1" smtClean="0">
                <a:solidFill>
                  <a:schemeClr val="tx1"/>
                </a:solidFill>
                <a:latin typeface="+mn-lt"/>
                <a:ea typeface="+mn-ea"/>
                <a:cs typeface="+mn-cs"/>
              </a:rPr>
              <a:t>intratracheal</a:t>
            </a:r>
            <a:r>
              <a:rPr lang="en-US" sz="1200" kern="1200" baseline="0" dirty="0" smtClean="0">
                <a:solidFill>
                  <a:schemeClr val="tx1"/>
                </a:solidFill>
                <a:latin typeface="+mn-lt"/>
                <a:ea typeface="+mn-ea"/>
                <a:cs typeface="+mn-cs"/>
              </a:rPr>
              <a:t> pressure and</a:t>
            </a:r>
          </a:p>
          <a:p>
            <a:r>
              <a:rPr lang="en-US" sz="1200" kern="1200" baseline="0" dirty="0" smtClean="0">
                <a:solidFill>
                  <a:schemeClr val="tx1"/>
                </a:solidFill>
                <a:latin typeface="+mn-lt"/>
                <a:ea typeface="+mn-ea"/>
                <a:cs typeface="+mn-cs"/>
              </a:rPr>
              <a:t>atmospheric pressure. (</a:t>
            </a:r>
            <a:r>
              <a:rPr lang="en-US" sz="1200" b="1" kern="1200" baseline="0" dirty="0" smtClean="0">
                <a:solidFill>
                  <a:schemeClr val="tx1"/>
                </a:solidFill>
                <a:latin typeface="+mn-lt"/>
                <a:ea typeface="+mn-ea"/>
                <a:cs typeface="+mn-cs"/>
              </a:rPr>
              <a:t>d) Intra-thoracic obstruction (obstructed expiration).</a:t>
            </a:r>
          </a:p>
          <a:p>
            <a:r>
              <a:rPr lang="en-US" sz="1200" kern="1200" baseline="0" dirty="0" smtClean="0">
                <a:solidFill>
                  <a:schemeClr val="tx1"/>
                </a:solidFill>
                <a:latin typeface="+mn-lt"/>
                <a:ea typeface="+mn-ea"/>
                <a:cs typeface="+mn-cs"/>
              </a:rPr>
              <a:t>Respiratory dynamics occurring with lower airway obstruction.</a:t>
            </a:r>
          </a:p>
          <a:p>
            <a:r>
              <a:rPr lang="en-US" sz="1200" kern="1200" baseline="0" dirty="0" smtClean="0">
                <a:solidFill>
                  <a:schemeClr val="tx1"/>
                </a:solidFill>
                <a:latin typeface="+mn-lt"/>
                <a:ea typeface="+mn-ea"/>
                <a:cs typeface="+mn-cs"/>
              </a:rPr>
              <a:t>Breathing through a partially obstructed lower airway (such as occurs</a:t>
            </a:r>
          </a:p>
          <a:p>
            <a:r>
              <a:rPr lang="en-US" sz="1200" kern="1200" baseline="0" dirty="0" smtClean="0">
                <a:solidFill>
                  <a:schemeClr val="tx1"/>
                </a:solidFill>
                <a:latin typeface="+mn-lt"/>
                <a:ea typeface="+mn-ea"/>
                <a:cs typeface="+mn-cs"/>
              </a:rPr>
              <a:t>in bronchiolitis or asthma) results in greater positive </a:t>
            </a:r>
            <a:r>
              <a:rPr lang="en-US" sz="1200" kern="1200" baseline="0" dirty="0" err="1" smtClean="0">
                <a:solidFill>
                  <a:schemeClr val="tx1"/>
                </a:solidFill>
                <a:latin typeface="+mn-lt"/>
                <a:ea typeface="+mn-ea"/>
                <a:cs typeface="+mn-cs"/>
              </a:rPr>
              <a:t>intrathoracic</a:t>
            </a:r>
            <a:r>
              <a:rPr lang="en-US" sz="1200" kern="1200" baseline="0" dirty="0" smtClean="0">
                <a:solidFill>
                  <a:schemeClr val="tx1"/>
                </a:solidFill>
                <a:latin typeface="+mn-lt"/>
                <a:ea typeface="+mn-ea"/>
                <a:cs typeface="+mn-cs"/>
              </a:rPr>
              <a:t> pressures,</a:t>
            </a:r>
          </a:p>
          <a:p>
            <a:r>
              <a:rPr lang="en-US" sz="1200" kern="1200" baseline="0" dirty="0" smtClean="0">
                <a:solidFill>
                  <a:schemeClr val="tx1"/>
                </a:solidFill>
                <a:latin typeface="+mn-lt"/>
                <a:ea typeface="+mn-ea"/>
                <a:cs typeface="+mn-cs"/>
              </a:rPr>
              <a:t>with dynamic collapse of the </a:t>
            </a:r>
            <a:r>
              <a:rPr lang="en-US" sz="1200" kern="1200" baseline="0" dirty="0" err="1" smtClean="0">
                <a:solidFill>
                  <a:schemeClr val="tx1"/>
                </a:solidFill>
                <a:latin typeface="+mn-lt"/>
                <a:ea typeface="+mn-ea"/>
                <a:cs typeface="+mn-cs"/>
              </a:rPr>
              <a:t>intrathoracic</a:t>
            </a:r>
            <a:r>
              <a:rPr lang="en-US" sz="1200" kern="1200" baseline="0" dirty="0" smtClean="0">
                <a:solidFill>
                  <a:schemeClr val="tx1"/>
                </a:solidFill>
                <a:latin typeface="+mn-lt"/>
                <a:ea typeface="+mn-ea"/>
                <a:cs typeface="+mn-cs"/>
              </a:rPr>
              <a:t> airways (prolonged</a:t>
            </a:r>
          </a:p>
          <a:p>
            <a:r>
              <a:rPr lang="en-US" sz="1200" kern="1200" baseline="0" dirty="0" smtClean="0">
                <a:solidFill>
                  <a:schemeClr val="tx1"/>
                </a:solidFill>
                <a:latin typeface="+mn-lt"/>
                <a:ea typeface="+mn-ea"/>
                <a:cs typeface="+mn-cs"/>
              </a:rPr>
              <a:t>expiration or wheezing) (Reprinted from </a:t>
            </a:r>
            <a:r>
              <a:rPr lang="en-US" sz="1200" kern="1200" baseline="0" dirty="0" err="1" smtClean="0">
                <a:solidFill>
                  <a:schemeClr val="tx1"/>
                </a:solidFill>
                <a:latin typeface="+mn-lt"/>
                <a:ea typeface="+mn-ea"/>
                <a:cs typeface="+mn-cs"/>
              </a:rPr>
              <a:t>Zalzal</a:t>
            </a:r>
            <a:r>
              <a:rPr lang="en-US" sz="1200" kern="1200" baseline="0" dirty="0" smtClean="0">
                <a:solidFill>
                  <a:schemeClr val="tx1"/>
                </a:solidFill>
                <a:latin typeface="+mn-lt"/>
                <a:ea typeface="+mn-ea"/>
                <a:cs typeface="+mn-cs"/>
              </a:rPr>
              <a:t> [11]. With permission</a:t>
            </a:r>
          </a:p>
          <a:p>
            <a:r>
              <a:rPr lang="en-US" sz="1200" kern="1200" baseline="0" dirty="0" smtClean="0">
                <a:solidFill>
                  <a:schemeClr val="tx1"/>
                </a:solidFill>
                <a:latin typeface="+mn-lt"/>
                <a:ea typeface="+mn-ea"/>
                <a:cs typeface="+mn-cs"/>
              </a:rPr>
              <a:t>from Elsevier)</a:t>
            </a:r>
            <a:endParaRPr lang="en-US" sz="1200" b="1" kern="1200" baseline="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16</a:t>
            </a:fld>
            <a:endParaRPr lang="el-GR"/>
          </a:p>
        </p:txBody>
      </p:sp>
    </p:spTree>
    <p:extLst>
      <p:ext uri="{BB962C8B-B14F-4D97-AF65-F5344CB8AC3E}">
        <p14:creationId xmlns:p14="http://schemas.microsoft.com/office/powerpoint/2010/main" val="3866437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The movement of a gas (i.e. air) through a partially closed,</a:t>
            </a:r>
          </a:p>
          <a:p>
            <a:r>
              <a:rPr lang="en-US" sz="1200" kern="1200" baseline="0" dirty="0" smtClean="0">
                <a:solidFill>
                  <a:schemeClr val="tx1"/>
                </a:solidFill>
                <a:latin typeface="+mn-lt"/>
                <a:ea typeface="+mn-ea"/>
                <a:cs typeface="+mn-cs"/>
              </a:rPr>
              <a:t>collapsible tube (i.e. airway) obeys the laws of physics.</a:t>
            </a:r>
          </a:p>
          <a:p>
            <a:r>
              <a:rPr lang="en-US" sz="1200" kern="1200" baseline="0" dirty="0" smtClean="0">
                <a:solidFill>
                  <a:schemeClr val="tx1"/>
                </a:solidFill>
                <a:latin typeface="+mn-lt"/>
                <a:ea typeface="+mn-ea"/>
                <a:cs typeface="+mn-cs"/>
              </a:rPr>
              <a:t>According to the </a:t>
            </a:r>
            <a:r>
              <a:rPr lang="en-US" sz="1200" i="1" kern="1200" baseline="0" dirty="0" err="1" smtClean="0">
                <a:solidFill>
                  <a:schemeClr val="tx1"/>
                </a:solidFill>
                <a:latin typeface="+mn-lt"/>
                <a:ea typeface="+mn-ea"/>
                <a:cs typeface="+mn-cs"/>
              </a:rPr>
              <a:t>Venturi</a:t>
            </a:r>
            <a:r>
              <a:rPr lang="en-US" sz="1200" i="1" kern="1200" baseline="0" dirty="0" smtClean="0">
                <a:solidFill>
                  <a:schemeClr val="tx1"/>
                </a:solidFill>
                <a:latin typeface="+mn-lt"/>
                <a:ea typeface="+mn-ea"/>
                <a:cs typeface="+mn-cs"/>
              </a:rPr>
              <a:t> effect, the pressure exerted by a gas</a:t>
            </a:r>
          </a:p>
          <a:p>
            <a:r>
              <a:rPr lang="en-US" sz="1200" kern="1200" baseline="0" dirty="0" smtClean="0">
                <a:solidFill>
                  <a:schemeClr val="tx1"/>
                </a:solidFill>
                <a:latin typeface="+mn-lt"/>
                <a:ea typeface="+mn-ea"/>
                <a:cs typeface="+mn-cs"/>
              </a:rPr>
              <a:t>(i.e. air) as it flows through a partially closed tube is equal in</a:t>
            </a:r>
          </a:p>
          <a:p>
            <a:r>
              <a:rPr lang="en-US" sz="1200" kern="1200" baseline="0" dirty="0" smtClean="0">
                <a:solidFill>
                  <a:schemeClr val="tx1"/>
                </a:solidFill>
                <a:latin typeface="+mn-lt"/>
                <a:ea typeface="+mn-ea"/>
                <a:cs typeface="+mn-cs"/>
              </a:rPr>
              <a:t>all directions except when there is linear movement, which</a:t>
            </a:r>
          </a:p>
          <a:p>
            <a:r>
              <a:rPr lang="en-US" sz="1200" kern="1200" baseline="0" dirty="0" smtClean="0">
                <a:solidFill>
                  <a:schemeClr val="tx1"/>
                </a:solidFill>
                <a:latin typeface="+mn-lt"/>
                <a:ea typeface="+mn-ea"/>
                <a:cs typeface="+mn-cs"/>
              </a:rPr>
              <a:t>creates additional pressure in the forward vector with a corresponding</a:t>
            </a:r>
          </a:p>
          <a:p>
            <a:r>
              <a:rPr lang="en-US" sz="1200" kern="1200" baseline="0" dirty="0" smtClean="0">
                <a:solidFill>
                  <a:schemeClr val="tx1"/>
                </a:solidFill>
                <a:latin typeface="+mn-lt"/>
                <a:ea typeface="+mn-ea"/>
                <a:cs typeface="+mn-cs"/>
              </a:rPr>
              <a:t>fall in the lateral vectors. This decrease in lateral</a:t>
            </a:r>
          </a:p>
          <a:p>
            <a:r>
              <a:rPr lang="en-US" sz="1200" kern="1200" baseline="0" dirty="0" smtClean="0">
                <a:solidFill>
                  <a:schemeClr val="tx1"/>
                </a:solidFill>
                <a:latin typeface="+mn-lt"/>
                <a:ea typeface="+mn-ea"/>
                <a:cs typeface="+mn-cs"/>
              </a:rPr>
              <a:t>pressure (i.e. the distending pressure keeping the collapsible</a:t>
            </a:r>
          </a:p>
          <a:p>
            <a:r>
              <a:rPr lang="en-US" sz="1200" kern="1200" baseline="0" dirty="0" smtClean="0">
                <a:solidFill>
                  <a:schemeClr val="tx1"/>
                </a:solidFill>
                <a:latin typeface="+mn-lt"/>
                <a:ea typeface="+mn-ea"/>
                <a:cs typeface="+mn-cs"/>
              </a:rPr>
              <a:t>tube open) causes the tube to narrow, leading to partial</a:t>
            </a:r>
          </a:p>
          <a:p>
            <a:r>
              <a:rPr lang="en-US" sz="1200" kern="1200" baseline="0" dirty="0" smtClean="0">
                <a:solidFill>
                  <a:schemeClr val="tx1"/>
                </a:solidFill>
                <a:latin typeface="+mn-lt"/>
                <a:ea typeface="+mn-ea"/>
                <a:cs typeface="+mn-cs"/>
              </a:rPr>
              <a:t>obstruction. In addition, according to the </a:t>
            </a:r>
            <a:r>
              <a:rPr lang="en-US" sz="1200" i="1" kern="1200" baseline="0" dirty="0" smtClean="0">
                <a:solidFill>
                  <a:schemeClr val="tx1"/>
                </a:solidFill>
                <a:latin typeface="+mn-lt"/>
                <a:ea typeface="+mn-ea"/>
                <a:cs typeface="+mn-cs"/>
              </a:rPr>
              <a:t>Bernoulli principle,</a:t>
            </a:r>
          </a:p>
          <a:p>
            <a:r>
              <a:rPr lang="en-US" sz="1200" kern="1200" baseline="0" dirty="0" smtClean="0">
                <a:solidFill>
                  <a:schemeClr val="tx1"/>
                </a:solidFill>
                <a:latin typeface="+mn-lt"/>
                <a:ea typeface="+mn-ea"/>
                <a:cs typeface="+mn-cs"/>
              </a:rPr>
              <a:t>the velocity of a gas increases as it flows through a partially</a:t>
            </a:r>
          </a:p>
          <a:p>
            <a:r>
              <a:rPr lang="en-US" sz="1200" kern="1200" baseline="0" dirty="0" smtClean="0">
                <a:solidFill>
                  <a:schemeClr val="tx1"/>
                </a:solidFill>
                <a:latin typeface="+mn-lt"/>
                <a:ea typeface="+mn-ea"/>
                <a:cs typeface="+mn-cs"/>
              </a:rPr>
              <a:t>obstructed tube, creating an additional decrease in </a:t>
            </a:r>
            <a:r>
              <a:rPr lang="en-US" sz="1200" kern="1200" baseline="0" dirty="0" err="1" smtClean="0">
                <a:solidFill>
                  <a:schemeClr val="tx1"/>
                </a:solidFill>
                <a:latin typeface="+mn-lt"/>
                <a:ea typeface="+mn-ea"/>
                <a:cs typeface="+mn-cs"/>
              </a:rPr>
              <a:t>intraluminal</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and further exacerbating the obstruction</a:t>
            </a:r>
          </a:p>
          <a:p>
            <a:r>
              <a:rPr lang="en-US" sz="1200" kern="1200" baseline="0" dirty="0" smtClean="0">
                <a:solidFill>
                  <a:schemeClr val="tx1"/>
                </a:solidFill>
                <a:latin typeface="+mn-lt"/>
                <a:ea typeface="+mn-ea"/>
                <a:cs typeface="+mn-cs"/>
              </a:rPr>
              <a:t>(Fig. 2.5). This pattern of intermittent flow produces audible</a:t>
            </a:r>
          </a:p>
          <a:p>
            <a:r>
              <a:rPr lang="en-US" sz="1200" kern="1200" baseline="0" dirty="0" smtClean="0">
                <a:solidFill>
                  <a:schemeClr val="tx1"/>
                </a:solidFill>
                <a:latin typeface="+mn-lt"/>
                <a:ea typeface="+mn-ea"/>
                <a:cs typeface="+mn-cs"/>
              </a:rPr>
              <a:t>sounds that are characterized (depending upon the level of</a:t>
            </a:r>
          </a:p>
          <a:p>
            <a:r>
              <a:rPr lang="en-US" sz="1200" kern="1200" baseline="0" dirty="0" smtClean="0">
                <a:solidFill>
                  <a:schemeClr val="tx1"/>
                </a:solidFill>
                <a:latin typeface="+mn-lt"/>
                <a:ea typeface="+mn-ea"/>
                <a:cs typeface="+mn-cs"/>
              </a:rPr>
              <a:t>partial obstruction) as </a:t>
            </a:r>
            <a:r>
              <a:rPr lang="en-US" sz="1200" kern="1200" baseline="0" dirty="0" err="1" smtClean="0">
                <a:solidFill>
                  <a:schemeClr val="tx1"/>
                </a:solidFill>
                <a:latin typeface="+mn-lt"/>
                <a:ea typeface="+mn-ea"/>
                <a:cs typeface="+mn-cs"/>
              </a:rPr>
              <a:t>stertor</a:t>
            </a:r>
            <a:r>
              <a:rPr lang="en-US" sz="1200" kern="1200" baseline="0" dirty="0" smtClean="0">
                <a:solidFill>
                  <a:schemeClr val="tx1"/>
                </a:solidFill>
                <a:latin typeface="+mn-lt"/>
                <a:ea typeface="+mn-ea"/>
                <a:cs typeface="+mn-cs"/>
              </a:rPr>
              <a:t>, gurgling,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wheezes,</a:t>
            </a:r>
          </a:p>
          <a:p>
            <a:r>
              <a:rPr lang="en-US" sz="1200" kern="1200" baseline="0" dirty="0" err="1" smtClean="0">
                <a:solidFill>
                  <a:schemeClr val="tx1"/>
                </a:solidFill>
                <a:latin typeface="+mn-lt"/>
                <a:ea typeface="+mn-ea"/>
                <a:cs typeface="+mn-cs"/>
              </a:rPr>
              <a:t>rhonchi</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rales</a:t>
            </a:r>
            <a:r>
              <a:rPr lang="en-US" sz="1200" kern="1200" baseline="0" dirty="0" smtClean="0">
                <a:solidFill>
                  <a:schemeClr val="tx1"/>
                </a:solidFill>
                <a:latin typeface="+mn-lt"/>
                <a:ea typeface="+mn-ea"/>
                <a:cs typeface="+mn-cs"/>
              </a:rPr>
              <a:t>. For example, </a:t>
            </a:r>
            <a:r>
              <a:rPr lang="en-US" sz="1200" kern="1200" baseline="0" dirty="0" err="1" smtClean="0">
                <a:solidFill>
                  <a:schemeClr val="tx1"/>
                </a:solidFill>
                <a:latin typeface="+mn-lt"/>
                <a:ea typeface="+mn-ea"/>
                <a:cs typeface="+mn-cs"/>
              </a:rPr>
              <a:t>stretor</a:t>
            </a:r>
            <a:r>
              <a:rPr lang="en-US" sz="1200" kern="1200" baseline="0" dirty="0" smtClean="0">
                <a:solidFill>
                  <a:schemeClr val="tx1"/>
                </a:solidFill>
                <a:latin typeface="+mn-lt"/>
                <a:ea typeface="+mn-ea"/>
                <a:cs typeface="+mn-cs"/>
              </a:rPr>
              <a:t> is a snoring or snorting</a:t>
            </a:r>
          </a:p>
          <a:p>
            <a:r>
              <a:rPr lang="en-US" sz="1200" kern="1200" baseline="0" dirty="0" smtClean="0">
                <a:solidFill>
                  <a:schemeClr val="tx1"/>
                </a:solidFill>
                <a:latin typeface="+mn-lt"/>
                <a:ea typeface="+mn-ea"/>
                <a:cs typeface="+mn-cs"/>
              </a:rPr>
              <a:t>sound that is produced by turbulence within the </a:t>
            </a:r>
            <a:r>
              <a:rPr lang="en-US" sz="1200" kern="1200" baseline="0" dirty="0" err="1" smtClean="0">
                <a:solidFill>
                  <a:schemeClr val="tx1"/>
                </a:solidFill>
                <a:latin typeface="+mn-lt"/>
                <a:ea typeface="+mn-ea"/>
                <a:cs typeface="+mn-cs"/>
              </a:rPr>
              <a:t>nasopharynx</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Gurgling is produced by turbulence within the</a:t>
            </a:r>
          </a:p>
          <a:p>
            <a:r>
              <a:rPr lang="en-US" sz="1200" kern="1200" baseline="0" dirty="0" err="1" smtClean="0">
                <a:solidFill>
                  <a:schemeClr val="tx1"/>
                </a:solidFill>
                <a:latin typeface="+mn-lt"/>
                <a:ea typeface="+mn-ea"/>
                <a:cs typeface="+mn-cs"/>
              </a:rPr>
              <a:t>oropharynx</a:t>
            </a:r>
            <a:r>
              <a:rPr lang="en-US" sz="1200" kern="1200" baseline="0" dirty="0" smtClean="0">
                <a:solidFill>
                  <a:schemeClr val="tx1"/>
                </a:solidFill>
                <a:latin typeface="+mn-lt"/>
                <a:ea typeface="+mn-ea"/>
                <a:cs typeface="+mn-cs"/>
              </a:rPr>
              <a:t> due to the mixture of air and secretions. </a:t>
            </a:r>
            <a:r>
              <a:rPr lang="en-US" sz="1200" kern="1200" baseline="0" dirty="0" err="1" smtClean="0">
                <a:solidFill>
                  <a:schemeClr val="tx1"/>
                </a:solidFill>
                <a:latin typeface="+mn-lt"/>
                <a:ea typeface="+mn-ea"/>
                <a:cs typeface="+mn-cs"/>
              </a:rPr>
              <a:t>Stridor</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is the sound produced by turbulent airflow in a partially</a:t>
            </a:r>
          </a:p>
          <a:p>
            <a:r>
              <a:rPr lang="en-US" sz="1200" kern="1200" baseline="0" dirty="0" smtClean="0">
                <a:solidFill>
                  <a:schemeClr val="tx1"/>
                </a:solidFill>
                <a:latin typeface="+mn-lt"/>
                <a:ea typeface="+mn-ea"/>
                <a:cs typeface="+mn-cs"/>
              </a:rPr>
              <a:t>obstructed trachea, either due to intrinsic obstruction or</a:t>
            </a:r>
          </a:p>
          <a:p>
            <a:r>
              <a:rPr lang="en-US" sz="1200" kern="1200" baseline="0" dirty="0" smtClean="0">
                <a:solidFill>
                  <a:schemeClr val="tx1"/>
                </a:solidFill>
                <a:latin typeface="+mn-lt"/>
                <a:ea typeface="+mn-ea"/>
                <a:cs typeface="+mn-cs"/>
              </a:rPr>
              <a:t>extrinsic compression [1, 2, 8–14].</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17</a:t>
            </a:fld>
            <a:endParaRPr lang="el-GR"/>
          </a:p>
        </p:txBody>
      </p:sp>
    </p:spTree>
    <p:extLst>
      <p:ext uri="{BB962C8B-B14F-4D97-AF65-F5344CB8AC3E}">
        <p14:creationId xmlns:p14="http://schemas.microsoft.com/office/powerpoint/2010/main" val="184647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n-US" sz="1200" kern="1200" baseline="0" dirty="0" smtClean="0">
                <a:solidFill>
                  <a:schemeClr val="tx1"/>
                </a:solidFill>
                <a:latin typeface="+mn-lt"/>
                <a:ea typeface="+mn-ea"/>
                <a:cs typeface="+mn-cs"/>
              </a:rPr>
              <a:t>According to Hagen-</a:t>
            </a:r>
            <a:r>
              <a:rPr lang="en-US" sz="1200" kern="1200" baseline="0" dirty="0" err="1" smtClean="0">
                <a:solidFill>
                  <a:schemeClr val="tx1"/>
                </a:solidFill>
                <a:latin typeface="+mn-lt"/>
                <a:ea typeface="+mn-ea"/>
                <a:cs typeface="+mn-cs"/>
              </a:rPr>
              <a:t>Poiseuille’s</a:t>
            </a:r>
            <a:r>
              <a:rPr lang="en-US" sz="1200" kern="1200" baseline="0" dirty="0" smtClean="0">
                <a:solidFill>
                  <a:schemeClr val="tx1"/>
                </a:solidFill>
                <a:latin typeface="+mn-lt"/>
                <a:ea typeface="+mn-ea"/>
                <a:cs typeface="+mn-cs"/>
              </a:rPr>
              <a:t> law, the change in air</a:t>
            </a:r>
          </a:p>
          <a:p>
            <a:r>
              <a:rPr lang="en-US" sz="1200" kern="1200" baseline="0" dirty="0" smtClean="0">
                <a:solidFill>
                  <a:schemeClr val="tx1"/>
                </a:solidFill>
                <a:latin typeface="+mn-lt"/>
                <a:ea typeface="+mn-ea"/>
                <a:cs typeface="+mn-cs"/>
              </a:rPr>
              <a:t>flow resulting from a reduction in airway diameter is directly</a:t>
            </a:r>
          </a:p>
          <a:p>
            <a:r>
              <a:rPr lang="en-US" sz="1200" kern="1200" baseline="0" dirty="0" smtClean="0">
                <a:solidFill>
                  <a:schemeClr val="tx1"/>
                </a:solidFill>
                <a:latin typeface="+mn-lt"/>
                <a:ea typeface="+mn-ea"/>
                <a:cs typeface="+mn-cs"/>
              </a:rPr>
              <a:t>proportional to the airway radius elevated to the fourth</a:t>
            </a:r>
          </a:p>
          <a:p>
            <a:r>
              <a:rPr lang="en-US" sz="1200" kern="1200" baseline="0" dirty="0" smtClean="0">
                <a:solidFill>
                  <a:schemeClr val="tx1"/>
                </a:solidFill>
                <a:latin typeface="+mn-lt"/>
                <a:ea typeface="+mn-ea"/>
                <a:cs typeface="+mn-cs"/>
              </a:rPr>
              <a:t>power:</a:t>
            </a:r>
          </a:p>
          <a:p>
            <a:r>
              <a:rPr lang="en-US" sz="1200" b="1" kern="1200" baseline="0" dirty="0" smtClean="0">
                <a:solidFill>
                  <a:schemeClr val="tx1"/>
                </a:solidFill>
                <a:latin typeface="+mn-lt"/>
                <a:ea typeface="+mn-ea"/>
                <a:cs typeface="+mn-cs"/>
              </a:rPr>
              <a:t>Q = (P r4 ) / (8hL)</a:t>
            </a:r>
          </a:p>
          <a:p>
            <a:r>
              <a:rPr lang="en-US" sz="1200" kern="1200" baseline="0" dirty="0" smtClean="0">
                <a:solidFill>
                  <a:schemeClr val="tx1"/>
                </a:solidFill>
                <a:latin typeface="+mn-lt"/>
                <a:ea typeface="+mn-ea"/>
                <a:cs typeface="+mn-cs"/>
              </a:rPr>
              <a:t>where Q is flow, ΔP is the pressure gradient from one end</a:t>
            </a:r>
          </a:p>
          <a:p>
            <a:r>
              <a:rPr lang="en-US" sz="1200" kern="1200" baseline="0" dirty="0" smtClean="0">
                <a:solidFill>
                  <a:schemeClr val="tx1"/>
                </a:solidFill>
                <a:latin typeface="+mn-lt"/>
                <a:ea typeface="+mn-ea"/>
                <a:cs typeface="+mn-cs"/>
              </a:rPr>
              <a:t>of the airway to the other end, r is the radius of the airway,</a:t>
            </a:r>
          </a:p>
          <a:p>
            <a:r>
              <a:rPr lang="en-US" sz="1200" kern="1200" baseline="0" dirty="0" smtClean="0">
                <a:solidFill>
                  <a:schemeClr val="tx1"/>
                </a:solidFill>
                <a:latin typeface="+mn-lt"/>
                <a:ea typeface="+mn-ea"/>
                <a:cs typeface="+mn-cs"/>
              </a:rPr>
              <a:t>η is the viscosity of the air, and L is the length of the airway.</a:t>
            </a:r>
          </a:p>
          <a:p>
            <a:r>
              <a:rPr lang="en-US" sz="1200" kern="1200" baseline="0" dirty="0" smtClean="0">
                <a:solidFill>
                  <a:schemeClr val="tx1"/>
                </a:solidFill>
                <a:latin typeface="+mn-lt"/>
                <a:ea typeface="+mn-ea"/>
                <a:cs typeface="+mn-cs"/>
              </a:rPr>
              <a:t>Therefore, increasing the length of the airway (L),</a:t>
            </a:r>
          </a:p>
          <a:p>
            <a:r>
              <a:rPr lang="en-US" sz="1200" kern="1200" baseline="0" dirty="0" smtClean="0">
                <a:solidFill>
                  <a:schemeClr val="tx1"/>
                </a:solidFill>
                <a:latin typeface="+mn-lt"/>
                <a:ea typeface="+mn-ea"/>
                <a:cs typeface="+mn-cs"/>
              </a:rPr>
              <a:t>increasing the viscosity of the air (η), or decreasing the</a:t>
            </a:r>
          </a:p>
          <a:p>
            <a:r>
              <a:rPr lang="en-US" sz="1200" kern="1200" baseline="0" dirty="0" smtClean="0">
                <a:solidFill>
                  <a:schemeClr val="tx1"/>
                </a:solidFill>
                <a:latin typeface="+mn-lt"/>
                <a:ea typeface="+mn-ea"/>
                <a:cs typeface="+mn-cs"/>
              </a:rPr>
              <a:t>radius of the airway will reduce laminar air flow. Changing</a:t>
            </a:r>
          </a:p>
          <a:p>
            <a:r>
              <a:rPr lang="en-US" sz="1200" kern="1200" baseline="0" dirty="0" smtClean="0">
                <a:solidFill>
                  <a:schemeClr val="tx1"/>
                </a:solidFill>
                <a:latin typeface="+mn-lt"/>
                <a:ea typeface="+mn-ea"/>
                <a:cs typeface="+mn-cs"/>
              </a:rPr>
              <a:t>the airway radius, however, has the greatest effect on flow.</a:t>
            </a:r>
          </a:p>
          <a:p>
            <a:r>
              <a:rPr lang="en-US" sz="1200" kern="1200" baseline="0" dirty="0" smtClean="0">
                <a:solidFill>
                  <a:schemeClr val="tx1"/>
                </a:solidFill>
                <a:latin typeface="+mn-lt"/>
                <a:ea typeface="+mn-ea"/>
                <a:cs typeface="+mn-cs"/>
              </a:rPr>
              <a:t>Hagen-</a:t>
            </a:r>
            <a:r>
              <a:rPr lang="en-US" sz="1200" kern="1200" baseline="0" dirty="0" err="1" smtClean="0">
                <a:solidFill>
                  <a:schemeClr val="tx1"/>
                </a:solidFill>
                <a:latin typeface="+mn-lt"/>
                <a:ea typeface="+mn-ea"/>
                <a:cs typeface="+mn-cs"/>
              </a:rPr>
              <a:t>Poiseuille’s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law holds for conditions of laminar flow.</a:t>
            </a:r>
          </a:p>
          <a:p>
            <a:r>
              <a:rPr lang="en-US" sz="1200" kern="1200" baseline="0" dirty="0" smtClean="0">
                <a:solidFill>
                  <a:schemeClr val="tx1"/>
                </a:solidFill>
                <a:latin typeface="+mn-lt"/>
                <a:ea typeface="+mn-ea"/>
                <a:cs typeface="+mn-cs"/>
              </a:rPr>
              <a:t>Laminar flow is highly organized, streamlined, and efficient.</a:t>
            </a:r>
          </a:p>
          <a:p>
            <a:r>
              <a:rPr lang="en-US" sz="1200" kern="1200" baseline="0" dirty="0" smtClean="0">
                <a:solidFill>
                  <a:schemeClr val="tx1"/>
                </a:solidFill>
                <a:latin typeface="+mn-lt"/>
                <a:ea typeface="+mn-ea"/>
                <a:cs typeface="+mn-cs"/>
              </a:rPr>
              <a:t>Turbulent flow, on the other hand, is highly disorganized,</a:t>
            </a:r>
          </a:p>
          <a:p>
            <a:r>
              <a:rPr lang="en-US" sz="1200" kern="1200" baseline="0" dirty="0" smtClean="0">
                <a:solidFill>
                  <a:schemeClr val="tx1"/>
                </a:solidFill>
                <a:latin typeface="+mn-lt"/>
                <a:ea typeface="+mn-ea"/>
                <a:cs typeface="+mn-cs"/>
              </a:rPr>
              <a:t>chaotic, and inefficient (Fig. 2.6). Laminar flow is typically</a:t>
            </a:r>
          </a:p>
          <a:p>
            <a:r>
              <a:rPr lang="en-US" sz="1200" kern="1200" baseline="0" dirty="0" smtClean="0">
                <a:solidFill>
                  <a:schemeClr val="tx1"/>
                </a:solidFill>
                <a:latin typeface="+mn-lt"/>
                <a:ea typeface="+mn-ea"/>
                <a:cs typeface="+mn-cs"/>
              </a:rPr>
              <a:t>found in the peripheral airways, while turbulent flow is found in the proximal, upper airways. Importantly, the </a:t>
            </a:r>
            <a:r>
              <a:rPr lang="en-US" sz="1200" kern="1200" baseline="0" dirty="0" err="1" smtClean="0">
                <a:solidFill>
                  <a:schemeClr val="tx1"/>
                </a:solidFill>
                <a:latin typeface="+mn-lt"/>
                <a:ea typeface="+mn-ea"/>
                <a:cs typeface="+mn-cs"/>
              </a:rPr>
              <a:t>Poiseuille’s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law assumes conditions of laminar flow. When turbulent flow</a:t>
            </a:r>
          </a:p>
          <a:p>
            <a:r>
              <a:rPr lang="en-US" sz="1200" kern="1200" baseline="0" dirty="0" smtClean="0">
                <a:solidFill>
                  <a:schemeClr val="tx1"/>
                </a:solidFill>
                <a:latin typeface="+mn-lt"/>
                <a:ea typeface="+mn-ea"/>
                <a:cs typeface="+mn-cs"/>
              </a:rPr>
              <a:t>is present, as occurs during partial airway obstruction, airway</a:t>
            </a:r>
          </a:p>
          <a:p>
            <a:r>
              <a:rPr lang="en-US" sz="1200" kern="1200" baseline="0" dirty="0" smtClean="0">
                <a:solidFill>
                  <a:schemeClr val="tx1"/>
                </a:solidFill>
                <a:latin typeface="+mn-lt"/>
                <a:ea typeface="+mn-ea"/>
                <a:cs typeface="+mn-cs"/>
              </a:rPr>
              <a:t>resistance is inversely proportional to the radius of the</a:t>
            </a:r>
          </a:p>
          <a:p>
            <a:r>
              <a:rPr lang="en-US" sz="1200" kern="1200" baseline="0" dirty="0" smtClean="0">
                <a:solidFill>
                  <a:schemeClr val="tx1"/>
                </a:solidFill>
                <a:latin typeface="+mn-lt"/>
                <a:ea typeface="+mn-ea"/>
                <a:cs typeface="+mn-cs"/>
              </a:rPr>
              <a:t>airway to the fifth power! The Reynolds number can be used</a:t>
            </a:r>
          </a:p>
          <a:p>
            <a:r>
              <a:rPr lang="en-US" sz="1200" kern="1200" baseline="0" dirty="0" smtClean="0">
                <a:solidFill>
                  <a:schemeClr val="tx1"/>
                </a:solidFill>
                <a:latin typeface="+mn-lt"/>
                <a:ea typeface="+mn-ea"/>
                <a:cs typeface="+mn-cs"/>
              </a:rPr>
              <a:t>to determine whether conditions favor laminar versus turbulent</a:t>
            </a:r>
          </a:p>
          <a:p>
            <a:r>
              <a:rPr lang="en-US" sz="1200" kern="1200" baseline="0" dirty="0" smtClean="0">
                <a:solidFill>
                  <a:schemeClr val="tx1"/>
                </a:solidFill>
                <a:latin typeface="+mn-lt"/>
                <a:ea typeface="+mn-ea"/>
                <a:cs typeface="+mn-cs"/>
              </a:rPr>
              <a:t>flow. It is calculated by the following equation:</a:t>
            </a:r>
          </a:p>
          <a:p>
            <a:r>
              <a:rPr lang="en-US" sz="1200" b="1" kern="1200" baseline="0" dirty="0" smtClean="0">
                <a:solidFill>
                  <a:schemeClr val="tx1"/>
                </a:solidFill>
                <a:latin typeface="+mn-lt"/>
                <a:ea typeface="+mn-ea"/>
                <a:cs typeface="+mn-cs"/>
              </a:rPr>
              <a:t>Re = 2Vrr / h</a:t>
            </a:r>
          </a:p>
          <a:p>
            <a:r>
              <a:rPr lang="en-US" sz="1200" kern="1200" baseline="0" dirty="0" smtClean="0">
                <a:solidFill>
                  <a:schemeClr val="tx1"/>
                </a:solidFill>
                <a:latin typeface="+mn-lt"/>
                <a:ea typeface="+mn-ea"/>
                <a:cs typeface="+mn-cs"/>
              </a:rPr>
              <a:t>Where Re is the Reynolds number, V is the velocity of flow</a:t>
            </a:r>
          </a:p>
          <a:p>
            <a:r>
              <a:rPr lang="en-US" sz="1200" kern="1200" baseline="0" dirty="0" smtClean="0">
                <a:solidFill>
                  <a:schemeClr val="tx1"/>
                </a:solidFill>
                <a:latin typeface="+mn-lt"/>
                <a:ea typeface="+mn-ea"/>
                <a:cs typeface="+mn-cs"/>
              </a:rPr>
              <a:t>of air, r is the radius of the airway, η is the viscosity of the air,</a:t>
            </a:r>
          </a:p>
          <a:p>
            <a:r>
              <a:rPr lang="en-US" sz="1200" kern="1200" baseline="0" dirty="0" smtClean="0">
                <a:solidFill>
                  <a:schemeClr val="tx1"/>
                </a:solidFill>
                <a:latin typeface="+mn-lt"/>
                <a:ea typeface="+mn-ea"/>
                <a:cs typeface="+mn-cs"/>
              </a:rPr>
              <a:t>and ρ is the density of the air. Laminar flow is favored when</a:t>
            </a:r>
          </a:p>
          <a:p>
            <a:r>
              <a:rPr lang="en-US" sz="1200" kern="1200" baseline="0" dirty="0" smtClean="0">
                <a:solidFill>
                  <a:schemeClr val="tx1"/>
                </a:solidFill>
                <a:latin typeface="+mn-lt"/>
                <a:ea typeface="+mn-ea"/>
                <a:cs typeface="+mn-cs"/>
              </a:rPr>
              <a:t>the Reynolds number is less than 2,000, while turbulent flow</a:t>
            </a:r>
          </a:p>
          <a:p>
            <a:r>
              <a:rPr lang="en-US" sz="1200" kern="1200" baseline="0" dirty="0" smtClean="0">
                <a:solidFill>
                  <a:schemeClr val="tx1"/>
                </a:solidFill>
                <a:latin typeface="+mn-lt"/>
                <a:ea typeface="+mn-ea"/>
                <a:cs typeface="+mn-cs"/>
              </a:rPr>
              <a:t>is favored when the Reynolds number is greater than 4,000.</a:t>
            </a:r>
          </a:p>
          <a:p>
            <a:r>
              <a:rPr lang="en-US" sz="1200" kern="1200" baseline="0" dirty="0" smtClean="0">
                <a:solidFill>
                  <a:schemeClr val="tx1"/>
                </a:solidFill>
                <a:latin typeface="+mn-lt"/>
                <a:ea typeface="+mn-ea"/>
                <a:cs typeface="+mn-cs"/>
              </a:rPr>
              <a:t>In other words, the higher the Reynolds number, the more</a:t>
            </a:r>
          </a:p>
          <a:p>
            <a:r>
              <a:rPr lang="en-US" sz="1200" kern="1200" baseline="0" dirty="0" smtClean="0">
                <a:solidFill>
                  <a:schemeClr val="tx1"/>
                </a:solidFill>
                <a:latin typeface="+mn-lt"/>
                <a:ea typeface="+mn-ea"/>
                <a:cs typeface="+mn-cs"/>
              </a:rPr>
              <a:t>likely turbulent flow is present. As such, higher velocities</a:t>
            </a:r>
          </a:p>
          <a:p>
            <a:r>
              <a:rPr lang="en-US" sz="1200" kern="1200" baseline="0" dirty="0" smtClean="0">
                <a:solidFill>
                  <a:schemeClr val="tx1"/>
                </a:solidFill>
                <a:latin typeface="+mn-lt"/>
                <a:ea typeface="+mn-ea"/>
                <a:cs typeface="+mn-cs"/>
              </a:rPr>
              <a:t>(such as occurs during crying, coughing, agitation, or respiratory</a:t>
            </a:r>
          </a:p>
          <a:p>
            <a:r>
              <a:rPr lang="en-US" sz="1200" kern="1200" baseline="0" dirty="0" smtClean="0">
                <a:solidFill>
                  <a:schemeClr val="tx1"/>
                </a:solidFill>
                <a:latin typeface="+mn-lt"/>
                <a:ea typeface="+mn-ea"/>
                <a:cs typeface="+mn-cs"/>
              </a:rPr>
              <a:t>distress), larger caliber airways, lower air density, and</a:t>
            </a:r>
          </a:p>
          <a:p>
            <a:r>
              <a:rPr lang="en-US" sz="1200" kern="1200" baseline="0" dirty="0" smtClean="0">
                <a:solidFill>
                  <a:schemeClr val="tx1"/>
                </a:solidFill>
                <a:latin typeface="+mn-lt"/>
                <a:ea typeface="+mn-ea"/>
                <a:cs typeface="+mn-cs"/>
              </a:rPr>
              <a:t>lower air viscosity all favor turbulent flow [15, 16].</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18</a:t>
            </a:fld>
            <a:endParaRPr lang="el-GR"/>
          </a:p>
        </p:txBody>
      </p:sp>
    </p:spTree>
    <p:extLst>
      <p:ext uri="{BB962C8B-B14F-4D97-AF65-F5344CB8AC3E}">
        <p14:creationId xmlns:p14="http://schemas.microsoft.com/office/powerpoint/2010/main" val="39469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r>
              <a:rPr lang="en-US" smtClean="0"/>
              <a:t>APLS 4e Recognition:</a:t>
            </a:r>
            <a:fld id="{76C71727-5144-4CA1-9568-D2F77115DD5B}" type="slidenum">
              <a:rPr lang="en-US" smtClean="0"/>
              <a:pPr/>
              <a:t>21</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GB" smtClean="0"/>
              <a:t>Stress the structured approach – reinforce:</a:t>
            </a:r>
          </a:p>
          <a:p>
            <a:r>
              <a:rPr lang="en-GB" smtClean="0"/>
              <a:t>the need to treat in order of the structured approach</a:t>
            </a:r>
          </a:p>
          <a:p>
            <a:r>
              <a:rPr lang="en-GB" smtClean="0"/>
              <a:t>the role of repeat assessments</a:t>
            </a:r>
          </a:p>
          <a:p>
            <a:r>
              <a:rPr lang="en-GB" smtClean="0"/>
              <a:t>the value of using this in record keeping and in communications between staff.</a:t>
            </a:r>
          </a:p>
        </p:txBody>
      </p:sp>
    </p:spTree>
    <p:extLst>
      <p:ext uri="{BB962C8B-B14F-4D97-AF65-F5344CB8AC3E}">
        <p14:creationId xmlns:p14="http://schemas.microsoft.com/office/powerpoint/2010/main" val="4229664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r>
              <a:rPr lang="en-US" smtClean="0"/>
              <a:t>APLS 4e Recognition:</a:t>
            </a:r>
            <a:fld id="{E5BCB421-D412-48B8-AAD4-86DBA8B9FE0D}" type="slidenum">
              <a:rPr lang="en-US" smtClean="0"/>
              <a:pPr/>
              <a:t>23</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r>
              <a:rPr lang="en-GB" dirty="0" err="1" smtClean="0"/>
              <a:t>Stridor</a:t>
            </a:r>
            <a:r>
              <a:rPr lang="en-GB" dirty="0" smtClean="0"/>
              <a:t> is mostly inspiratory</a:t>
            </a:r>
          </a:p>
          <a:p>
            <a:r>
              <a:rPr lang="en-GB" dirty="0" smtClean="0"/>
              <a:t>Wheeze is expiratory, but can be inspiratory</a:t>
            </a:r>
          </a:p>
          <a:p>
            <a:r>
              <a:rPr lang="en-GB" dirty="0" smtClean="0"/>
              <a:t>Grunting is end-expiratory – it may arise from alveolar / respiratory bronchiolar pathology, either primary, or secondary to </a:t>
            </a:r>
            <a:r>
              <a:rPr lang="en-GB" dirty="0" err="1" smtClean="0"/>
              <a:t>peritonism</a:t>
            </a:r>
            <a:r>
              <a:rPr lang="en-GB" dirty="0" smtClean="0"/>
              <a:t> or raised intracranial pathology</a:t>
            </a:r>
          </a:p>
          <a:p>
            <a:r>
              <a:rPr lang="en-GB" b="1" dirty="0" smtClean="0"/>
              <a:t>WHEELER</a:t>
            </a:r>
          </a:p>
          <a:p>
            <a:endParaRPr lang="en-GB" dirty="0" smtClean="0"/>
          </a:p>
          <a:p>
            <a:r>
              <a:rPr lang="en-US" sz="1200" kern="1200" baseline="0" dirty="0" smtClean="0">
                <a:solidFill>
                  <a:schemeClr val="tx1"/>
                </a:solidFill>
                <a:latin typeface="+mn-lt"/>
                <a:ea typeface="+mn-ea"/>
                <a:cs typeface="+mn-cs"/>
              </a:rPr>
              <a:t>partial obstruction of the </a:t>
            </a:r>
            <a:r>
              <a:rPr lang="en-US" sz="1200" kern="1200" baseline="0" dirty="0" err="1" smtClean="0">
                <a:solidFill>
                  <a:schemeClr val="tx1"/>
                </a:solidFill>
                <a:latin typeface="+mn-lt"/>
                <a:ea typeface="+mn-ea"/>
                <a:cs typeface="+mn-cs"/>
              </a:rPr>
              <a:t>extrathoracic</a:t>
            </a:r>
            <a:r>
              <a:rPr lang="en-US" sz="1200" kern="1200" baseline="0" dirty="0" smtClean="0">
                <a:solidFill>
                  <a:schemeClr val="tx1"/>
                </a:solidFill>
                <a:latin typeface="+mn-lt"/>
                <a:ea typeface="+mn-ea"/>
                <a:cs typeface="+mn-cs"/>
              </a:rPr>
              <a:t>,</a:t>
            </a:r>
          </a:p>
          <a:p>
            <a:r>
              <a:rPr lang="en-US" sz="1200" kern="1200" baseline="0" dirty="0" err="1" smtClean="0">
                <a:solidFill>
                  <a:schemeClr val="tx1"/>
                </a:solidFill>
                <a:latin typeface="+mn-lt"/>
                <a:ea typeface="+mn-ea"/>
                <a:cs typeface="+mn-cs"/>
              </a:rPr>
              <a:t>supraglottic</a:t>
            </a:r>
            <a:r>
              <a:rPr lang="en-US" sz="1200" kern="1200" baseline="0" dirty="0" smtClean="0">
                <a:solidFill>
                  <a:schemeClr val="tx1"/>
                </a:solidFill>
                <a:latin typeface="+mn-lt"/>
                <a:ea typeface="+mn-ea"/>
                <a:cs typeface="+mn-cs"/>
              </a:rPr>
              <a:t> airway usually manifests as inspiratory </a:t>
            </a:r>
            <a:r>
              <a:rPr lang="en-US" sz="1200" kern="1200" baseline="0" dirty="0" err="1" smtClean="0">
                <a:solidFill>
                  <a:schemeClr val="tx1"/>
                </a:solidFill>
                <a:latin typeface="+mn-lt"/>
                <a:ea typeface="+mn-ea"/>
                <a:cs typeface="+mn-cs"/>
              </a:rPr>
              <a:t>stridor</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(i.e. occurring during the initial phase of inspiration). Partial</a:t>
            </a:r>
          </a:p>
          <a:p>
            <a:r>
              <a:rPr lang="en-US" sz="1200" kern="1200" baseline="0" dirty="0" smtClean="0">
                <a:solidFill>
                  <a:schemeClr val="tx1"/>
                </a:solidFill>
                <a:latin typeface="+mn-lt"/>
                <a:ea typeface="+mn-ea"/>
                <a:cs typeface="+mn-cs"/>
              </a:rPr>
              <a:t>obstruction of the </a:t>
            </a:r>
            <a:r>
              <a:rPr lang="en-US" sz="1200" kern="1200" baseline="0" dirty="0" err="1" smtClean="0">
                <a:solidFill>
                  <a:schemeClr val="tx1"/>
                </a:solidFill>
                <a:latin typeface="+mn-lt"/>
                <a:ea typeface="+mn-ea"/>
                <a:cs typeface="+mn-cs"/>
              </a:rPr>
              <a:t>intrathoracic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subglottic</a:t>
            </a:r>
            <a:r>
              <a:rPr lang="en-US" sz="1200" kern="1200" baseline="0" dirty="0" smtClean="0">
                <a:solidFill>
                  <a:schemeClr val="tx1"/>
                </a:solidFill>
                <a:latin typeface="+mn-lt"/>
                <a:ea typeface="+mn-ea"/>
                <a:cs typeface="+mn-cs"/>
              </a:rPr>
              <a:t> airway, on the other</a:t>
            </a:r>
          </a:p>
          <a:p>
            <a:r>
              <a:rPr lang="en-US" sz="1200" kern="1200" baseline="0" dirty="0" smtClean="0">
                <a:solidFill>
                  <a:schemeClr val="tx1"/>
                </a:solidFill>
                <a:latin typeface="+mn-lt"/>
                <a:ea typeface="+mn-ea"/>
                <a:cs typeface="+mn-cs"/>
              </a:rPr>
              <a:t>hand, usually manifests as biphasic (inspiratory AND expiratory)</a:t>
            </a:r>
          </a:p>
          <a:p>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Changes in the severity of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may suggest</a:t>
            </a:r>
          </a:p>
          <a:p>
            <a:r>
              <a:rPr lang="en-US" sz="1200" kern="1200" baseline="0" dirty="0" smtClean="0">
                <a:solidFill>
                  <a:schemeClr val="tx1"/>
                </a:solidFill>
                <a:latin typeface="+mn-lt"/>
                <a:ea typeface="+mn-ea"/>
                <a:cs typeface="+mn-cs"/>
              </a:rPr>
              <a:t>the presence of an expanding lesion, such as a </a:t>
            </a:r>
            <a:r>
              <a:rPr lang="en-US" sz="1200" kern="1200" baseline="0" dirty="0" err="1" smtClean="0">
                <a:solidFill>
                  <a:schemeClr val="tx1"/>
                </a:solidFill>
                <a:latin typeface="+mn-lt"/>
                <a:ea typeface="+mn-ea"/>
                <a:cs typeface="+mn-cs"/>
              </a:rPr>
              <a:t>papilloma</a:t>
            </a:r>
            <a:r>
              <a:rPr lang="en-US" sz="1200" kern="1200" baseline="0" dirty="0" smtClean="0">
                <a:solidFill>
                  <a:schemeClr val="tx1"/>
                </a:solidFill>
                <a:latin typeface="+mn-lt"/>
                <a:ea typeface="+mn-ea"/>
                <a:cs typeface="+mn-cs"/>
              </a:rPr>
              <a:t> or</a:t>
            </a:r>
          </a:p>
          <a:p>
            <a:r>
              <a:rPr lang="en-US" sz="1200" kern="1200" baseline="0" dirty="0" smtClean="0">
                <a:solidFill>
                  <a:schemeClr val="tx1"/>
                </a:solidFill>
                <a:latin typeface="+mn-lt"/>
                <a:ea typeface="+mn-ea"/>
                <a:cs typeface="+mn-cs"/>
              </a:rPr>
              <a:t>congenital cyst. Wheezing, on the other hand, is produced by</a:t>
            </a:r>
          </a:p>
          <a:p>
            <a:r>
              <a:rPr lang="en-US" sz="1200" kern="1200" baseline="0" dirty="0" smtClean="0">
                <a:solidFill>
                  <a:schemeClr val="tx1"/>
                </a:solidFill>
                <a:latin typeface="+mn-lt"/>
                <a:ea typeface="+mn-ea"/>
                <a:cs typeface="+mn-cs"/>
              </a:rPr>
              <a:t>partial obstruction in the smaller, peripheral airways.</a:t>
            </a:r>
            <a:endParaRPr lang="en-GB" dirty="0" smtClean="0"/>
          </a:p>
        </p:txBody>
      </p:sp>
    </p:spTree>
    <p:extLst>
      <p:ext uri="{BB962C8B-B14F-4D97-AF65-F5344CB8AC3E}">
        <p14:creationId xmlns:p14="http://schemas.microsoft.com/office/powerpoint/2010/main" val="1457170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A5A81D-B64B-48C9-84BC-6CF4AFDA5BDD}" type="slidenum">
              <a:rPr lang="el-GR"/>
              <a:pPr/>
              <a:t>24</a:t>
            </a:fld>
            <a:endParaRPr lang="el-G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14400" y="4343400"/>
            <a:ext cx="5029200" cy="4114800"/>
          </a:xfrm>
        </p:spPr>
        <p:txBody>
          <a:bodyPr/>
          <a:lstStyle/>
          <a:p>
            <a:r>
              <a:rPr lang="en-US"/>
              <a:t>Key features give a first clue as to the emergency treatment needed</a:t>
            </a:r>
          </a:p>
          <a:p>
            <a:r>
              <a:rPr lang="en-US"/>
              <a:t>Be prepared to consider other causes if poor response to a treatment option</a:t>
            </a:r>
          </a:p>
          <a:p>
            <a:endParaRPr lang="en-US"/>
          </a:p>
        </p:txBody>
      </p:sp>
    </p:spTree>
    <p:extLst>
      <p:ext uri="{BB962C8B-B14F-4D97-AF65-F5344CB8AC3E}">
        <p14:creationId xmlns:p14="http://schemas.microsoft.com/office/powerpoint/2010/main" val="1969443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27</a:t>
            </a:fld>
            <a:endParaRPr lang="el-GR"/>
          </a:p>
        </p:txBody>
      </p:sp>
    </p:spTree>
    <p:extLst>
      <p:ext uri="{BB962C8B-B14F-4D97-AF65-F5344CB8AC3E}">
        <p14:creationId xmlns:p14="http://schemas.microsoft.com/office/powerpoint/2010/main" val="239969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C0A41-9065-4F4B-81E2-2E5FE35A9049}" type="slidenum">
              <a:rPr lang="el-GR"/>
              <a:pPr/>
              <a:t>30</a:t>
            </a:fld>
            <a:endParaRPr lang="el-G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xfrm>
            <a:off x="914400" y="4343400"/>
            <a:ext cx="5029200" cy="4114800"/>
          </a:xfrm>
        </p:spPr>
        <p:txBody>
          <a:bodyPr/>
          <a:lstStyle/>
          <a:p>
            <a:r>
              <a:rPr lang="en-US"/>
              <a:t>With secretions, suction (unless evidence of upper airway pathology i.e. croup, FB, epiglottitis)</a:t>
            </a:r>
          </a:p>
          <a:p>
            <a:r>
              <a:rPr lang="en-US"/>
              <a:t>If snoring, airway opening manoevre/oro- or naso-pharyngeal airway (unless evidence of upper airway pathology i.e. croup, FB, epiglottitis)</a:t>
            </a:r>
          </a:p>
          <a:p>
            <a:r>
              <a:rPr lang="en-US"/>
              <a:t>Further conditions-next slides</a:t>
            </a:r>
          </a:p>
          <a:p>
            <a:endParaRPr lang="en-US"/>
          </a:p>
        </p:txBody>
      </p:sp>
    </p:spTree>
    <p:extLst>
      <p:ext uri="{BB962C8B-B14F-4D97-AF65-F5344CB8AC3E}">
        <p14:creationId xmlns:p14="http://schemas.microsoft.com/office/powerpoint/2010/main" val="1823342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20000"/>
          </a:bodyPr>
          <a:lstStyle/>
          <a:p>
            <a:r>
              <a:rPr lang="en-US" sz="1200" b="1" kern="1200" baseline="0" dirty="0" smtClean="0">
                <a:solidFill>
                  <a:schemeClr val="tx1"/>
                </a:solidFill>
                <a:latin typeface="+mn-lt"/>
                <a:ea typeface="+mn-ea"/>
                <a:cs typeface="+mn-cs"/>
              </a:rPr>
              <a:t>Robert </a:t>
            </a:r>
            <a:r>
              <a:rPr lang="en-US" sz="1200" b="1" kern="1200" baseline="0" dirty="0" err="1" smtClean="0">
                <a:solidFill>
                  <a:schemeClr val="tx1"/>
                </a:solidFill>
                <a:latin typeface="+mn-lt"/>
                <a:ea typeface="+mn-ea"/>
                <a:cs typeface="+mn-cs"/>
              </a:rPr>
              <a:t>Primhak</a:t>
            </a:r>
            <a:r>
              <a:rPr lang="en-US" sz="1200" b="1" kern="1200" baseline="0" dirty="0" smtClean="0">
                <a:solidFill>
                  <a:schemeClr val="tx1"/>
                </a:solidFill>
                <a:latin typeface="+mn-lt"/>
                <a:ea typeface="+mn-ea"/>
                <a:cs typeface="+mn-cs"/>
              </a:rPr>
              <a:t> MD FRCPCH MRCP MBBS</a:t>
            </a:r>
            <a:endParaRPr lang="el-GR"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Infective causes:</a:t>
            </a:r>
          </a:p>
          <a:p>
            <a:r>
              <a:rPr lang="en-US" sz="1200" kern="1200" baseline="0" dirty="0" smtClean="0">
                <a:solidFill>
                  <a:schemeClr val="tx1"/>
                </a:solidFill>
                <a:latin typeface="+mn-lt"/>
                <a:ea typeface="+mn-ea"/>
                <a:cs typeface="+mn-cs"/>
              </a:rPr>
              <a:t>Croup e by far the commonest reason for acute UAO in</a:t>
            </a:r>
          </a:p>
          <a:p>
            <a:r>
              <a:rPr lang="en-US" sz="1200" kern="1200" baseline="0" dirty="0" smtClean="0">
                <a:solidFill>
                  <a:schemeClr val="tx1"/>
                </a:solidFill>
                <a:latin typeface="+mn-lt"/>
                <a:ea typeface="+mn-ea"/>
                <a:cs typeface="+mn-cs"/>
              </a:rPr>
              <a:t>children is viral </a:t>
            </a:r>
            <a:r>
              <a:rPr lang="en-US" sz="1200" kern="1200" baseline="0" dirty="0" err="1" smtClean="0">
                <a:solidFill>
                  <a:schemeClr val="tx1"/>
                </a:solidFill>
                <a:latin typeface="+mn-lt"/>
                <a:ea typeface="+mn-ea"/>
                <a:cs typeface="+mn-cs"/>
              </a:rPr>
              <a:t>laryngotracheitis</a:t>
            </a:r>
            <a:r>
              <a:rPr lang="en-US" sz="1200" kern="1200" baseline="0" dirty="0" smtClean="0">
                <a:solidFill>
                  <a:schemeClr val="tx1"/>
                </a:solidFill>
                <a:latin typeface="+mn-lt"/>
                <a:ea typeface="+mn-ea"/>
                <a:cs typeface="+mn-cs"/>
              </a:rPr>
              <a:t>, or croup, which accounts for at</a:t>
            </a:r>
          </a:p>
          <a:p>
            <a:r>
              <a:rPr lang="en-US" sz="1200" kern="1200" baseline="0" dirty="0" smtClean="0">
                <a:solidFill>
                  <a:schemeClr val="tx1"/>
                </a:solidFill>
                <a:latin typeface="+mn-lt"/>
                <a:ea typeface="+mn-ea"/>
                <a:cs typeface="+mn-cs"/>
              </a:rPr>
              <a:t>least 98% of cases of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caused by infection. Typically the</a:t>
            </a:r>
          </a:p>
          <a:p>
            <a:r>
              <a:rPr lang="en-US" sz="1200" kern="1200" baseline="0" dirty="0" smtClean="0">
                <a:solidFill>
                  <a:schemeClr val="tx1"/>
                </a:solidFill>
                <a:latin typeface="+mn-lt"/>
                <a:ea typeface="+mn-ea"/>
                <a:cs typeface="+mn-cs"/>
              </a:rPr>
              <a:t>child has a </a:t>
            </a:r>
            <a:r>
              <a:rPr lang="en-US" sz="1200" kern="1200" baseline="0" dirty="0" err="1" smtClean="0">
                <a:solidFill>
                  <a:schemeClr val="tx1"/>
                </a:solidFill>
                <a:latin typeface="+mn-lt"/>
                <a:ea typeface="+mn-ea"/>
                <a:cs typeface="+mn-cs"/>
              </a:rPr>
              <a:t>prodromal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coryzal</a:t>
            </a:r>
            <a:r>
              <a:rPr lang="en-US" sz="1200" kern="1200" baseline="0" dirty="0" smtClean="0">
                <a:solidFill>
                  <a:schemeClr val="tx1"/>
                </a:solidFill>
                <a:latin typeface="+mn-lt"/>
                <a:ea typeface="+mn-ea"/>
                <a:cs typeface="+mn-cs"/>
              </a:rPr>
              <a:t> illness and develops a barking</a:t>
            </a:r>
          </a:p>
          <a:p>
            <a:r>
              <a:rPr lang="en-US" sz="1200" kern="1200" baseline="0" dirty="0" smtClean="0">
                <a:solidFill>
                  <a:schemeClr val="tx1"/>
                </a:solidFill>
                <a:latin typeface="+mn-lt"/>
                <a:ea typeface="+mn-ea"/>
                <a:cs typeface="+mn-cs"/>
              </a:rPr>
              <a:t>cough, a hoarse voice and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In children with recurrent</a:t>
            </a:r>
          </a:p>
          <a:p>
            <a:r>
              <a:rPr lang="en-US" sz="1200" kern="1200" baseline="0" dirty="0" smtClean="0">
                <a:solidFill>
                  <a:schemeClr val="tx1"/>
                </a:solidFill>
                <a:latin typeface="+mn-lt"/>
                <a:ea typeface="+mn-ea"/>
                <a:cs typeface="+mn-cs"/>
              </a:rPr>
              <a:t>croup the prodrome may be minimal.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(a crowing noise on</a:t>
            </a:r>
          </a:p>
          <a:p>
            <a:r>
              <a:rPr lang="en-US" sz="1200" kern="1200" baseline="0" dirty="0" smtClean="0">
                <a:solidFill>
                  <a:schemeClr val="tx1"/>
                </a:solidFill>
                <a:latin typeface="+mn-lt"/>
                <a:ea typeface="+mn-ea"/>
                <a:cs typeface="+mn-cs"/>
              </a:rPr>
              <a:t>inspiration) is the key feature here e the barking cough represents</a:t>
            </a:r>
          </a:p>
          <a:p>
            <a:r>
              <a:rPr lang="en-US" sz="1200" kern="1200" baseline="0" dirty="0" err="1" smtClean="0">
                <a:solidFill>
                  <a:schemeClr val="tx1"/>
                </a:solidFill>
                <a:latin typeface="+mn-lt"/>
                <a:ea typeface="+mn-ea"/>
                <a:cs typeface="+mn-cs"/>
              </a:rPr>
              <a:t>tracheitis</a:t>
            </a:r>
            <a:r>
              <a:rPr lang="en-US" sz="1200" kern="1200" baseline="0" dirty="0" smtClean="0">
                <a:solidFill>
                  <a:schemeClr val="tx1"/>
                </a:solidFill>
                <a:latin typeface="+mn-lt"/>
                <a:ea typeface="+mn-ea"/>
                <a:cs typeface="+mn-cs"/>
              </a:rPr>
              <a:t>, but the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is the indicator of upper airway</a:t>
            </a:r>
          </a:p>
          <a:p>
            <a:r>
              <a:rPr lang="en-US" sz="1200" kern="1200" baseline="0" dirty="0" smtClean="0">
                <a:solidFill>
                  <a:schemeClr val="tx1"/>
                </a:solidFill>
                <a:latin typeface="+mn-lt"/>
                <a:ea typeface="+mn-ea"/>
                <a:cs typeface="+mn-cs"/>
              </a:rPr>
              <a:t>obstruction. There are a number of clinical scoring systems for</a:t>
            </a:r>
          </a:p>
          <a:p>
            <a:r>
              <a:rPr lang="en-US" sz="1200" kern="1200" baseline="0" dirty="0" smtClean="0">
                <a:solidFill>
                  <a:schemeClr val="tx1"/>
                </a:solidFill>
                <a:latin typeface="+mn-lt"/>
                <a:ea typeface="+mn-ea"/>
                <a:cs typeface="+mn-cs"/>
              </a:rPr>
              <a:t>croup, but none have been completely validated as effective in</a:t>
            </a:r>
          </a:p>
          <a:p>
            <a:r>
              <a:rPr lang="en-US" sz="1200" kern="1200" baseline="0" dirty="0" smtClean="0">
                <a:solidFill>
                  <a:schemeClr val="tx1"/>
                </a:solidFill>
                <a:latin typeface="+mn-lt"/>
                <a:ea typeface="+mn-ea"/>
                <a:cs typeface="+mn-cs"/>
              </a:rPr>
              <a:t>clinical practice. The </a:t>
            </a:r>
            <a:r>
              <a:rPr lang="en-US" sz="1200" kern="1200" baseline="0" dirty="0" err="1" smtClean="0">
                <a:solidFill>
                  <a:schemeClr val="tx1"/>
                </a:solidFill>
                <a:latin typeface="+mn-lt"/>
                <a:ea typeface="+mn-ea"/>
                <a:cs typeface="+mn-cs"/>
              </a:rPr>
              <a:t>Westley</a:t>
            </a:r>
            <a:r>
              <a:rPr lang="en-US" sz="1200" kern="1200" baseline="0" dirty="0" smtClean="0">
                <a:solidFill>
                  <a:schemeClr val="tx1"/>
                </a:solidFill>
                <a:latin typeface="+mn-lt"/>
                <a:ea typeface="+mn-ea"/>
                <a:cs typeface="+mn-cs"/>
              </a:rPr>
              <a:t> croup is the most widely used and</a:t>
            </a:r>
          </a:p>
          <a:p>
            <a:r>
              <a:rPr lang="en-US" sz="1200" kern="1200" baseline="0" dirty="0" smtClean="0">
                <a:solidFill>
                  <a:schemeClr val="tx1"/>
                </a:solidFill>
                <a:latin typeface="+mn-lt"/>
                <a:ea typeface="+mn-ea"/>
                <a:cs typeface="+mn-cs"/>
              </a:rPr>
              <a:t>is helpful in assessing response to treatment and identifying high</a:t>
            </a:r>
          </a:p>
          <a:p>
            <a:r>
              <a:rPr lang="en-US" sz="1200" kern="1200" baseline="0" dirty="0" smtClean="0">
                <a:solidFill>
                  <a:schemeClr val="tx1"/>
                </a:solidFill>
                <a:latin typeface="+mn-lt"/>
                <a:ea typeface="+mn-ea"/>
                <a:cs typeface="+mn-cs"/>
              </a:rPr>
              <a:t>risk patients.</a:t>
            </a:r>
          </a:p>
          <a:p>
            <a:r>
              <a:rPr lang="en-US" sz="1200" kern="1200" baseline="0" dirty="0" smtClean="0">
                <a:solidFill>
                  <a:schemeClr val="tx1"/>
                </a:solidFill>
                <a:latin typeface="+mn-lt"/>
                <a:ea typeface="+mn-ea"/>
                <a:cs typeface="+mn-cs"/>
              </a:rPr>
              <a:t>In a child with suspected viral </a:t>
            </a:r>
            <a:r>
              <a:rPr lang="en-US" sz="1200" kern="1200" baseline="0" dirty="0" err="1" smtClean="0">
                <a:solidFill>
                  <a:schemeClr val="tx1"/>
                </a:solidFill>
                <a:latin typeface="+mn-lt"/>
                <a:ea typeface="+mn-ea"/>
                <a:cs typeface="+mn-cs"/>
              </a:rPr>
              <a:t>laryngotracheitis</a:t>
            </a:r>
            <a:r>
              <a:rPr lang="en-US" sz="1200" kern="1200" baseline="0" dirty="0" smtClean="0">
                <a:solidFill>
                  <a:schemeClr val="tx1"/>
                </a:solidFill>
                <a:latin typeface="+mn-lt"/>
                <a:ea typeface="+mn-ea"/>
                <a:cs typeface="+mn-cs"/>
              </a:rPr>
              <a:t> who has</a:t>
            </a:r>
          </a:p>
          <a:p>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steroids have been shown to be effective in shortening or</a:t>
            </a:r>
          </a:p>
          <a:p>
            <a:r>
              <a:rPr lang="en-US" sz="1200" kern="1200" baseline="0" dirty="0" smtClean="0">
                <a:solidFill>
                  <a:schemeClr val="tx1"/>
                </a:solidFill>
                <a:latin typeface="+mn-lt"/>
                <a:ea typeface="+mn-ea"/>
                <a:cs typeface="+mn-cs"/>
              </a:rPr>
              <a:t>preventing hospital stay and reducing the need for intensive care.</a:t>
            </a:r>
          </a:p>
          <a:p>
            <a:r>
              <a:rPr lang="en-US" sz="1200" kern="1200" baseline="0" dirty="0" smtClean="0">
                <a:solidFill>
                  <a:schemeClr val="tx1"/>
                </a:solidFill>
                <a:latin typeface="+mn-lt"/>
                <a:ea typeface="+mn-ea"/>
                <a:cs typeface="+mn-cs"/>
              </a:rPr>
              <a:t>Oral </a:t>
            </a:r>
            <a:r>
              <a:rPr lang="en-US" sz="1200" kern="1200" baseline="0" dirty="0" err="1" smtClean="0">
                <a:solidFill>
                  <a:schemeClr val="tx1"/>
                </a:solidFill>
                <a:latin typeface="+mn-lt"/>
                <a:ea typeface="+mn-ea"/>
                <a:cs typeface="+mn-cs"/>
              </a:rPr>
              <a:t>dexamethasone</a:t>
            </a:r>
            <a:r>
              <a:rPr lang="en-US" sz="1200" kern="1200" baseline="0" dirty="0" smtClean="0">
                <a:solidFill>
                  <a:schemeClr val="tx1"/>
                </a:solidFill>
                <a:latin typeface="+mn-lt"/>
                <a:ea typeface="+mn-ea"/>
                <a:cs typeface="+mn-cs"/>
              </a:rPr>
              <a:t> 0.15 mg/kg is the cheapest and best tolerated</a:t>
            </a:r>
          </a:p>
          <a:p>
            <a:r>
              <a:rPr lang="en-US" sz="1200" kern="1200" baseline="0" dirty="0" smtClean="0">
                <a:solidFill>
                  <a:schemeClr val="tx1"/>
                </a:solidFill>
                <a:latin typeface="+mn-lt"/>
                <a:ea typeface="+mn-ea"/>
                <a:cs typeface="+mn-cs"/>
              </a:rPr>
              <a:t>treatment, and should be given immediately on diagnosis.</a:t>
            </a:r>
          </a:p>
          <a:p>
            <a:r>
              <a:rPr lang="en-US" sz="1200" kern="1200" baseline="0" dirty="0" err="1" smtClean="0">
                <a:solidFill>
                  <a:schemeClr val="tx1"/>
                </a:solidFill>
                <a:latin typeface="+mn-lt"/>
                <a:ea typeface="+mn-ea"/>
                <a:cs typeface="+mn-cs"/>
              </a:rPr>
              <a:t>Nebulized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budesonide</a:t>
            </a:r>
            <a:r>
              <a:rPr lang="en-US" sz="1200" kern="1200" baseline="0" dirty="0" smtClean="0">
                <a:solidFill>
                  <a:schemeClr val="tx1"/>
                </a:solidFill>
                <a:latin typeface="+mn-lt"/>
                <a:ea typeface="+mn-ea"/>
                <a:cs typeface="+mn-cs"/>
              </a:rPr>
              <a:t> 2 mg in a single dose can be used as an</a:t>
            </a:r>
          </a:p>
          <a:p>
            <a:r>
              <a:rPr lang="en-US" sz="1200" kern="1200" baseline="0" dirty="0" smtClean="0">
                <a:solidFill>
                  <a:schemeClr val="tx1"/>
                </a:solidFill>
                <a:latin typeface="+mn-lt"/>
                <a:ea typeface="+mn-ea"/>
                <a:cs typeface="+mn-cs"/>
              </a:rPr>
              <a:t>alternative, equally effective treatment if an oral dose of steroids</a:t>
            </a:r>
          </a:p>
          <a:p>
            <a:r>
              <a:rPr lang="en-US" sz="1200" kern="1200" baseline="0" dirty="0" smtClean="0">
                <a:solidFill>
                  <a:schemeClr val="tx1"/>
                </a:solidFill>
                <a:latin typeface="+mn-lt"/>
                <a:ea typeface="+mn-ea"/>
                <a:cs typeface="+mn-cs"/>
              </a:rPr>
              <a:t>cannot be given or is contraindicated, but may cause more upset</a:t>
            </a:r>
          </a:p>
          <a:p>
            <a:r>
              <a:rPr lang="en-US" sz="1200" kern="1200" baseline="0" dirty="0" smtClean="0">
                <a:solidFill>
                  <a:schemeClr val="tx1"/>
                </a:solidFill>
                <a:latin typeface="+mn-lt"/>
                <a:ea typeface="+mn-ea"/>
                <a:cs typeface="+mn-cs"/>
              </a:rPr>
              <a:t>to the child. Oral </a:t>
            </a:r>
            <a:r>
              <a:rPr lang="en-US" sz="1200" kern="1200" baseline="0" dirty="0" err="1" smtClean="0">
                <a:solidFill>
                  <a:schemeClr val="tx1"/>
                </a:solidFill>
                <a:latin typeface="+mn-lt"/>
                <a:ea typeface="+mn-ea"/>
                <a:cs typeface="+mn-cs"/>
              </a:rPr>
              <a:t>prednisolone</a:t>
            </a:r>
            <a:r>
              <a:rPr lang="en-US" sz="1200" kern="1200" baseline="0" dirty="0" smtClean="0">
                <a:solidFill>
                  <a:schemeClr val="tx1"/>
                </a:solidFill>
                <a:latin typeface="+mn-lt"/>
                <a:ea typeface="+mn-ea"/>
                <a:cs typeface="+mn-cs"/>
              </a:rPr>
              <a:t> is less effective and more</a:t>
            </a:r>
          </a:p>
          <a:p>
            <a:r>
              <a:rPr lang="en-US" sz="1200" kern="1200" baseline="0" dirty="0" smtClean="0">
                <a:solidFill>
                  <a:schemeClr val="tx1"/>
                </a:solidFill>
                <a:latin typeface="+mn-lt"/>
                <a:ea typeface="+mn-ea"/>
                <a:cs typeface="+mn-cs"/>
              </a:rPr>
              <a:t>unpleasant-tasting so should be avoided. In children with severe</a:t>
            </a:r>
          </a:p>
          <a:p>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a dose of </a:t>
            </a:r>
            <a:r>
              <a:rPr lang="en-US" sz="1200" kern="1200" baseline="0" dirty="0" err="1" smtClean="0">
                <a:solidFill>
                  <a:schemeClr val="tx1"/>
                </a:solidFill>
                <a:latin typeface="+mn-lt"/>
                <a:ea typeface="+mn-ea"/>
                <a:cs typeface="+mn-cs"/>
              </a:rPr>
              <a:t>nebulized</a:t>
            </a:r>
            <a:r>
              <a:rPr lang="en-US" sz="1200" kern="1200" baseline="0" dirty="0" smtClean="0">
                <a:solidFill>
                  <a:schemeClr val="tx1"/>
                </a:solidFill>
                <a:latin typeface="+mn-lt"/>
                <a:ea typeface="+mn-ea"/>
                <a:cs typeface="+mn-cs"/>
              </a:rPr>
              <a:t> adrenaline (epinephrine) (0.5 ml/kg</a:t>
            </a:r>
          </a:p>
          <a:p>
            <a:r>
              <a:rPr lang="en-US" sz="1200" kern="1200" baseline="0" dirty="0" smtClean="0">
                <a:solidFill>
                  <a:schemeClr val="tx1"/>
                </a:solidFill>
                <a:latin typeface="+mn-lt"/>
                <a:ea typeface="+mn-ea"/>
                <a:cs typeface="+mn-cs"/>
              </a:rPr>
              <a:t>of 1:1000 solution, maximum 5 ml) should be given as well as</a:t>
            </a:r>
          </a:p>
          <a:p>
            <a:r>
              <a:rPr lang="en-US" sz="1200" kern="1200" baseline="0" dirty="0" smtClean="0">
                <a:solidFill>
                  <a:schemeClr val="tx1"/>
                </a:solidFill>
                <a:latin typeface="+mn-lt"/>
                <a:ea typeface="+mn-ea"/>
                <a:cs typeface="+mn-cs"/>
              </a:rPr>
              <a:t>the steroid. This has a short-term effect of 1e2 hours, but buys</a:t>
            </a:r>
          </a:p>
          <a:p>
            <a:r>
              <a:rPr lang="en-US" sz="1200" kern="1200" baseline="0" dirty="0" smtClean="0">
                <a:solidFill>
                  <a:schemeClr val="tx1"/>
                </a:solidFill>
                <a:latin typeface="+mn-lt"/>
                <a:ea typeface="+mn-ea"/>
                <a:cs typeface="+mn-cs"/>
              </a:rPr>
              <a:t>time for the steroid to work. Previous concerns about a possible</a:t>
            </a:r>
          </a:p>
          <a:p>
            <a:r>
              <a:rPr lang="en-US" sz="1200" kern="1200" baseline="0" dirty="0" smtClean="0">
                <a:solidFill>
                  <a:schemeClr val="tx1"/>
                </a:solidFill>
                <a:latin typeface="+mn-lt"/>
                <a:ea typeface="+mn-ea"/>
                <a:cs typeface="+mn-cs"/>
              </a:rPr>
              <a:t>‘rebound’ effect were misplaced; however, children should not</a:t>
            </a:r>
          </a:p>
          <a:p>
            <a:r>
              <a:rPr lang="en-US" sz="1200" kern="1200" baseline="0" dirty="0" smtClean="0">
                <a:solidFill>
                  <a:schemeClr val="tx1"/>
                </a:solidFill>
                <a:latin typeface="+mn-lt"/>
                <a:ea typeface="+mn-ea"/>
                <a:cs typeface="+mn-cs"/>
              </a:rPr>
              <a:t>be discharged for at least 2 hours after a dose of adrenaline to</a:t>
            </a:r>
          </a:p>
          <a:p>
            <a:r>
              <a:rPr lang="en-US" sz="1200" kern="1200" baseline="0" dirty="0" smtClean="0">
                <a:solidFill>
                  <a:schemeClr val="tx1"/>
                </a:solidFill>
                <a:latin typeface="+mn-lt"/>
                <a:ea typeface="+mn-ea"/>
                <a:cs typeface="+mn-cs"/>
              </a:rPr>
              <a:t>ensure that any improvements are maintained once the dose</a:t>
            </a:r>
          </a:p>
          <a:p>
            <a:r>
              <a:rPr lang="en-US" sz="1200" kern="1200" baseline="0" dirty="0" smtClean="0">
                <a:solidFill>
                  <a:schemeClr val="tx1"/>
                </a:solidFill>
                <a:latin typeface="+mn-lt"/>
                <a:ea typeface="+mn-ea"/>
                <a:cs typeface="+mn-cs"/>
              </a:rPr>
              <a:t>wears off.</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31</a:t>
            </a:fld>
            <a:endParaRPr lang="el-GR"/>
          </a:p>
        </p:txBody>
      </p:sp>
    </p:spTree>
    <p:extLst>
      <p:ext uri="{BB962C8B-B14F-4D97-AF65-F5344CB8AC3E}">
        <p14:creationId xmlns:p14="http://schemas.microsoft.com/office/powerpoint/2010/main" val="3521174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795B21-3B62-41A2-AEDA-BC8EEFD8CE18}" type="slidenum">
              <a:rPr lang="el-GR"/>
              <a:pPr/>
              <a:t>32</a:t>
            </a:fld>
            <a:endParaRPr lang="el-G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sz="1200" kern="1200" baseline="0" dirty="0" smtClean="0">
                <a:solidFill>
                  <a:schemeClr val="tx1"/>
                </a:solidFill>
                <a:latin typeface="+mn-lt"/>
                <a:ea typeface="+mn-ea"/>
                <a:cs typeface="+mn-cs"/>
              </a:rPr>
              <a:t>Most children with croup can be managed in the outpatient</a:t>
            </a:r>
          </a:p>
          <a:p>
            <a:r>
              <a:rPr lang="en-US" sz="1200" kern="1200" baseline="0" dirty="0" smtClean="0">
                <a:solidFill>
                  <a:schemeClr val="tx1"/>
                </a:solidFill>
                <a:latin typeface="+mn-lt"/>
                <a:ea typeface="+mn-ea"/>
                <a:cs typeface="+mn-cs"/>
              </a:rPr>
              <a:t>setting, though between 1 % to 30 % of children require</a:t>
            </a:r>
          </a:p>
          <a:p>
            <a:r>
              <a:rPr lang="en-US" sz="1200" kern="1200" baseline="0" dirty="0" smtClean="0">
                <a:solidFill>
                  <a:schemeClr val="tx1"/>
                </a:solidFill>
                <a:latin typeface="+mn-lt"/>
                <a:ea typeface="+mn-ea"/>
                <a:cs typeface="+mn-cs"/>
              </a:rPr>
              <a:t>hospitalization and 2 % of hospitalized children require tracheal</a:t>
            </a:r>
          </a:p>
          <a:p>
            <a:r>
              <a:rPr lang="en-US" sz="1200" kern="1200" baseline="0" dirty="0" smtClean="0">
                <a:solidFill>
                  <a:schemeClr val="tx1"/>
                </a:solidFill>
                <a:latin typeface="+mn-lt"/>
                <a:ea typeface="+mn-ea"/>
                <a:cs typeface="+mn-cs"/>
              </a:rPr>
              <a:t>intubation and mechanical </a:t>
            </a:r>
            <a:r>
              <a:rPr lang="en-US" sz="1200" kern="1200" baseline="0" dirty="0" err="1" smtClean="0">
                <a:solidFill>
                  <a:schemeClr val="tx1"/>
                </a:solidFill>
                <a:latin typeface="+mn-lt"/>
                <a:ea typeface="+mn-ea"/>
                <a:cs typeface="+mn-cs"/>
              </a:rPr>
              <a:t>ventilatory</a:t>
            </a:r>
            <a:r>
              <a:rPr lang="en-US" sz="1200" kern="1200" baseline="0" dirty="0" smtClean="0">
                <a:solidFill>
                  <a:schemeClr val="tx1"/>
                </a:solidFill>
                <a:latin typeface="+mn-lt"/>
                <a:ea typeface="+mn-ea"/>
                <a:cs typeface="+mn-cs"/>
              </a:rPr>
              <a:t> support [26–28].</a:t>
            </a:r>
          </a:p>
          <a:p>
            <a:r>
              <a:rPr lang="en-US" sz="1200" kern="1200" baseline="0" dirty="0" smtClean="0">
                <a:solidFill>
                  <a:schemeClr val="tx1"/>
                </a:solidFill>
                <a:latin typeface="+mn-lt"/>
                <a:ea typeface="+mn-ea"/>
                <a:cs typeface="+mn-cs"/>
              </a:rPr>
              <a:t>Children with croup typically present with several days of</a:t>
            </a:r>
          </a:p>
          <a:p>
            <a:r>
              <a:rPr lang="en-US" sz="1200" kern="1200" baseline="0" dirty="0" smtClean="0">
                <a:solidFill>
                  <a:schemeClr val="tx1"/>
                </a:solidFill>
                <a:latin typeface="+mn-lt"/>
                <a:ea typeface="+mn-ea"/>
                <a:cs typeface="+mn-cs"/>
              </a:rPr>
              <a:t>viral </a:t>
            </a:r>
            <a:r>
              <a:rPr lang="en-US" sz="1200" kern="1200" baseline="0" dirty="0" err="1" smtClean="0">
                <a:solidFill>
                  <a:schemeClr val="tx1"/>
                </a:solidFill>
                <a:latin typeface="+mn-lt"/>
                <a:ea typeface="+mn-ea"/>
                <a:cs typeface="+mn-cs"/>
              </a:rPr>
              <a:t>prodromal</a:t>
            </a:r>
            <a:r>
              <a:rPr lang="en-US" sz="1200" kern="1200" baseline="0" dirty="0" smtClean="0">
                <a:solidFill>
                  <a:schemeClr val="tx1"/>
                </a:solidFill>
                <a:latin typeface="+mn-lt"/>
                <a:ea typeface="+mn-ea"/>
                <a:cs typeface="+mn-cs"/>
              </a:rPr>
              <a:t> symptoms (cough, </a:t>
            </a:r>
            <a:r>
              <a:rPr lang="en-US" sz="1200" kern="1200" baseline="0" dirty="0" err="1" smtClean="0">
                <a:solidFill>
                  <a:schemeClr val="tx1"/>
                </a:solidFill>
                <a:latin typeface="+mn-lt"/>
                <a:ea typeface="+mn-ea"/>
                <a:cs typeface="+mn-cs"/>
              </a:rPr>
              <a:t>coryza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rhinorrhea</a:t>
            </a:r>
            <a:r>
              <a:rPr lang="en-US" sz="1200" kern="1200" baseline="0" dirty="0" smtClean="0">
                <a:solidFill>
                  <a:schemeClr val="tx1"/>
                </a:solidFill>
                <a:latin typeface="+mn-lt"/>
                <a:ea typeface="+mn-ea"/>
                <a:cs typeface="+mn-cs"/>
              </a:rPr>
              <a:t>, low-grade</a:t>
            </a:r>
          </a:p>
          <a:p>
            <a:r>
              <a:rPr lang="en-US" sz="1200" kern="1200" baseline="0" dirty="0" smtClean="0">
                <a:solidFill>
                  <a:schemeClr val="tx1"/>
                </a:solidFill>
                <a:latin typeface="+mn-lt"/>
                <a:ea typeface="+mn-ea"/>
                <a:cs typeface="+mn-cs"/>
              </a:rPr>
              <a:t>fever) with progressively worsening hoarseness, the</a:t>
            </a:r>
          </a:p>
          <a:p>
            <a:r>
              <a:rPr lang="en-US" sz="1200" kern="1200" baseline="0" dirty="0" smtClean="0">
                <a:solidFill>
                  <a:schemeClr val="tx1"/>
                </a:solidFill>
                <a:latin typeface="+mn-lt"/>
                <a:ea typeface="+mn-ea"/>
                <a:cs typeface="+mn-cs"/>
              </a:rPr>
              <a:t>classic “seal-like” or barky cough, and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(most commonly</a:t>
            </a:r>
          </a:p>
          <a:p>
            <a:r>
              <a:rPr lang="en-US" sz="1200" kern="1200" baseline="0" dirty="0" smtClean="0">
                <a:solidFill>
                  <a:schemeClr val="tx1"/>
                </a:solidFill>
                <a:latin typeface="+mn-lt"/>
                <a:ea typeface="+mn-ea"/>
                <a:cs typeface="+mn-cs"/>
              </a:rPr>
              <a:t>inspiratory in nature, though biphasic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is indicative</a:t>
            </a:r>
          </a:p>
          <a:p>
            <a:r>
              <a:rPr lang="en-US" sz="1200" kern="1200" baseline="0" dirty="0" smtClean="0">
                <a:solidFill>
                  <a:schemeClr val="tx1"/>
                </a:solidFill>
                <a:latin typeface="+mn-lt"/>
                <a:ea typeface="+mn-ea"/>
                <a:cs typeface="+mn-cs"/>
              </a:rPr>
              <a:t>of more severe degree of airway obstruction). The</a:t>
            </a:r>
          </a:p>
          <a:p>
            <a:r>
              <a:rPr lang="en-US" sz="1200" kern="1200" baseline="0" dirty="0" smtClean="0">
                <a:solidFill>
                  <a:schemeClr val="tx1"/>
                </a:solidFill>
                <a:latin typeface="+mn-lt"/>
                <a:ea typeface="+mn-ea"/>
                <a:cs typeface="+mn-cs"/>
              </a:rPr>
              <a:t>absence of drooling (i.e. </a:t>
            </a:r>
            <a:r>
              <a:rPr lang="en-US" sz="1200" kern="1200" baseline="0" dirty="0" err="1" smtClean="0">
                <a:solidFill>
                  <a:schemeClr val="tx1"/>
                </a:solidFill>
                <a:latin typeface="+mn-lt"/>
                <a:ea typeface="+mn-ea"/>
                <a:cs typeface="+mn-cs"/>
              </a:rPr>
              <a:t>dysphagia</a:t>
            </a:r>
            <a:r>
              <a:rPr lang="en-US" sz="1200" kern="1200" baseline="0" dirty="0" smtClean="0">
                <a:solidFill>
                  <a:schemeClr val="tx1"/>
                </a:solidFill>
                <a:latin typeface="+mn-lt"/>
                <a:ea typeface="+mn-ea"/>
                <a:cs typeface="+mn-cs"/>
              </a:rPr>
              <a:t> and inability to handle</a:t>
            </a:r>
          </a:p>
          <a:p>
            <a:r>
              <a:rPr lang="en-US" sz="1200" kern="1200" baseline="0" dirty="0" smtClean="0">
                <a:solidFill>
                  <a:schemeClr val="tx1"/>
                </a:solidFill>
                <a:latin typeface="+mn-lt"/>
                <a:ea typeface="+mn-ea"/>
                <a:cs typeface="+mn-cs"/>
              </a:rPr>
              <a:t>oral secretions) can help differentiate children with croup</a:t>
            </a:r>
          </a:p>
          <a:p>
            <a:r>
              <a:rPr lang="en-US" sz="1200" kern="1200" baseline="0" dirty="0" smtClean="0">
                <a:solidFill>
                  <a:schemeClr val="tx1"/>
                </a:solidFill>
                <a:latin typeface="+mn-lt"/>
                <a:ea typeface="+mn-ea"/>
                <a:cs typeface="+mn-cs"/>
              </a:rPr>
              <a:t>from those with a more serious bacterial illness, such as</a:t>
            </a:r>
          </a:p>
          <a:p>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Conversely, children with high fevers, drooling,</a:t>
            </a:r>
          </a:p>
          <a:p>
            <a:r>
              <a:rPr lang="en-US" sz="1200" kern="1200" baseline="0" dirty="0" smtClean="0">
                <a:solidFill>
                  <a:schemeClr val="tx1"/>
                </a:solidFill>
                <a:latin typeface="+mn-lt"/>
                <a:ea typeface="+mn-ea"/>
                <a:cs typeface="+mn-cs"/>
              </a:rPr>
              <a:t>absence of a cough, and/or a toxic appearance are more</a:t>
            </a:r>
          </a:p>
          <a:p>
            <a:r>
              <a:rPr lang="en-US" sz="1200" kern="1200" baseline="0" dirty="0" smtClean="0">
                <a:solidFill>
                  <a:schemeClr val="tx1"/>
                </a:solidFill>
                <a:latin typeface="+mn-lt"/>
                <a:ea typeface="+mn-ea"/>
                <a:cs typeface="+mn-cs"/>
              </a:rPr>
              <a:t>likely to have a more serious infection such as bacterial </a:t>
            </a:r>
            <a:r>
              <a:rPr lang="en-US" sz="1200" kern="1200" baseline="0" dirty="0" err="1" smtClean="0">
                <a:solidFill>
                  <a:schemeClr val="tx1"/>
                </a:solidFill>
                <a:latin typeface="+mn-lt"/>
                <a:ea typeface="+mn-ea"/>
                <a:cs typeface="+mn-cs"/>
              </a:rPr>
              <a:t>tracheitis</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retropharyngeal abscess, or </a:t>
            </a:r>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[29]. The</a:t>
            </a:r>
          </a:p>
          <a:p>
            <a:r>
              <a:rPr lang="en-US" sz="1200" kern="1200" baseline="0" dirty="0" smtClean="0">
                <a:solidFill>
                  <a:schemeClr val="tx1"/>
                </a:solidFill>
                <a:latin typeface="+mn-lt"/>
                <a:ea typeface="+mn-ea"/>
                <a:cs typeface="+mn-cs"/>
              </a:rPr>
              <a:t>classic harsh cough or bark may progress to inspiratory </a:t>
            </a:r>
            <a:r>
              <a:rPr lang="en-US" sz="1200" kern="1200" baseline="0" dirty="0" err="1" smtClean="0">
                <a:solidFill>
                  <a:schemeClr val="tx1"/>
                </a:solidFill>
                <a:latin typeface="+mn-lt"/>
                <a:ea typeface="+mn-ea"/>
                <a:cs typeface="+mn-cs"/>
              </a:rPr>
              <a:t>stridor</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frank dyspnea in severe cases, and various scales</a:t>
            </a:r>
          </a:p>
          <a:p>
            <a:r>
              <a:rPr lang="en-US" sz="1200" kern="1200" baseline="0" dirty="0" smtClean="0">
                <a:solidFill>
                  <a:schemeClr val="tx1"/>
                </a:solidFill>
                <a:latin typeface="+mn-lt"/>
                <a:ea typeface="+mn-ea"/>
                <a:cs typeface="+mn-cs"/>
              </a:rPr>
              <a:t>have been devised to quantify the severity of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and</a:t>
            </a:r>
          </a:p>
          <a:p>
            <a:r>
              <a:rPr lang="en-US" sz="1200" kern="1200" baseline="0" dirty="0" smtClean="0">
                <a:solidFill>
                  <a:schemeClr val="tx1"/>
                </a:solidFill>
                <a:latin typeface="+mn-lt"/>
                <a:ea typeface="+mn-ea"/>
                <a:cs typeface="+mn-cs"/>
              </a:rPr>
              <a:t>document the progression of the</a:t>
            </a:r>
            <a:endParaRPr lang="el-GR" dirty="0"/>
          </a:p>
        </p:txBody>
      </p:sp>
    </p:spTree>
    <p:extLst>
      <p:ext uri="{BB962C8B-B14F-4D97-AF65-F5344CB8AC3E}">
        <p14:creationId xmlns:p14="http://schemas.microsoft.com/office/powerpoint/2010/main" val="307023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r>
              <a:rPr lang="en-US" smtClean="0"/>
              <a:t>APLS 4e Recognition:</a:t>
            </a:r>
            <a:fld id="{8905D16E-B231-41E5-AB07-E10A9F2FB6DA}" type="slidenum">
              <a:rPr lang="en-US" smtClean="0"/>
              <a:pPr/>
              <a:t>5</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r>
              <a:rPr lang="en-GB" smtClean="0"/>
              <a:t>Examples of respiratory distress, eg croup, asthma, bronchiolitis</a:t>
            </a:r>
          </a:p>
          <a:p>
            <a:r>
              <a:rPr lang="en-GB" smtClean="0"/>
              <a:t>Examples of respiratory depression, eg post-ictal, meningitis, poisoning</a:t>
            </a:r>
          </a:p>
          <a:p>
            <a:r>
              <a:rPr lang="en-GB" smtClean="0"/>
              <a:t>Examples of fluid loss, eg gastroenteritis, femoral / pelvic fractures</a:t>
            </a:r>
          </a:p>
          <a:p>
            <a:r>
              <a:rPr lang="en-GB" smtClean="0"/>
              <a:t>Examples of fluid maldistribution, eg meningococcal shock, anaphylaxis</a:t>
            </a:r>
          </a:p>
        </p:txBody>
      </p:sp>
    </p:spTree>
    <p:extLst>
      <p:ext uri="{BB962C8B-B14F-4D97-AF65-F5344CB8AC3E}">
        <p14:creationId xmlns:p14="http://schemas.microsoft.com/office/powerpoint/2010/main" val="317897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E2B0F-E6BD-403C-A81B-FE4C6354A141}" type="slidenum">
              <a:rPr lang="el-GR"/>
              <a:pPr/>
              <a:t>35</a:t>
            </a:fld>
            <a:endParaRPr lang="el-G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400" y="4343400"/>
            <a:ext cx="5029200" cy="4114800"/>
          </a:xfrm>
        </p:spPr>
        <p:txBody>
          <a:bodyPr>
            <a:normAutofit fontScale="55000" lnSpcReduction="20000"/>
          </a:bodyPr>
          <a:lstStyle/>
          <a:p>
            <a:r>
              <a:rPr lang="en-US" sz="1200" kern="1200" baseline="0" dirty="0" smtClean="0">
                <a:solidFill>
                  <a:schemeClr val="tx1"/>
                </a:solidFill>
                <a:latin typeface="+mn-lt"/>
                <a:ea typeface="+mn-ea"/>
                <a:cs typeface="+mn-cs"/>
              </a:rPr>
              <a:t>Croup is generally self-limited and frequently requires</a:t>
            </a:r>
          </a:p>
          <a:p>
            <a:r>
              <a:rPr lang="en-US" sz="1200" kern="1200" baseline="0" dirty="0" smtClean="0">
                <a:solidFill>
                  <a:schemeClr val="tx1"/>
                </a:solidFill>
                <a:latin typeface="+mn-lt"/>
                <a:ea typeface="+mn-ea"/>
                <a:cs typeface="+mn-cs"/>
              </a:rPr>
              <a:t>only supportive care. Humidification with continuous cool</a:t>
            </a:r>
          </a:p>
          <a:p>
            <a:r>
              <a:rPr lang="en-US" sz="1200" kern="1200" baseline="0" dirty="0" smtClean="0">
                <a:solidFill>
                  <a:schemeClr val="tx1"/>
                </a:solidFill>
                <a:latin typeface="+mn-lt"/>
                <a:ea typeface="+mn-ea"/>
                <a:cs typeface="+mn-cs"/>
              </a:rPr>
              <a:t>mist has been the standard accepted treatment for many</a:t>
            </a:r>
          </a:p>
          <a:p>
            <a:r>
              <a:rPr lang="en-US" sz="1200" kern="1200" baseline="0" dirty="0" smtClean="0">
                <a:solidFill>
                  <a:schemeClr val="tx1"/>
                </a:solidFill>
                <a:latin typeface="+mn-lt"/>
                <a:ea typeface="+mn-ea"/>
                <a:cs typeface="+mn-cs"/>
              </a:rPr>
              <a:t>years [34, 38–40]. The mechanism by which humidified</a:t>
            </a:r>
          </a:p>
          <a:p>
            <a:r>
              <a:rPr lang="en-US" sz="1200" kern="1200" baseline="0" dirty="0" smtClean="0">
                <a:solidFill>
                  <a:schemeClr val="tx1"/>
                </a:solidFill>
                <a:latin typeface="+mn-lt"/>
                <a:ea typeface="+mn-ea"/>
                <a:cs typeface="+mn-cs"/>
              </a:rPr>
              <a:t>cool mist improves </a:t>
            </a:r>
            <a:r>
              <a:rPr lang="en-US" sz="1200" kern="1200" baseline="0" dirty="0" err="1" smtClean="0">
                <a:solidFill>
                  <a:schemeClr val="tx1"/>
                </a:solidFill>
                <a:latin typeface="+mn-lt"/>
                <a:ea typeface="+mn-ea"/>
                <a:cs typeface="+mn-cs"/>
              </a:rPr>
              <a:t>symptomatology</a:t>
            </a:r>
            <a:r>
              <a:rPr lang="en-US" sz="1200" kern="1200" baseline="0" dirty="0" smtClean="0">
                <a:solidFill>
                  <a:schemeClr val="tx1"/>
                </a:solidFill>
                <a:latin typeface="+mn-lt"/>
                <a:ea typeface="+mn-ea"/>
                <a:cs typeface="+mn-cs"/>
              </a:rPr>
              <a:t> is not well understood,</a:t>
            </a:r>
          </a:p>
          <a:p>
            <a:r>
              <a:rPr lang="en-US" sz="1200" kern="1200" baseline="0" dirty="0" smtClean="0">
                <a:solidFill>
                  <a:schemeClr val="tx1"/>
                </a:solidFill>
                <a:latin typeface="+mn-lt"/>
                <a:ea typeface="+mn-ea"/>
                <a:cs typeface="+mn-cs"/>
              </a:rPr>
              <a:t>and probably reflects a placebo effect [38–40]. In addition,</a:t>
            </a:r>
          </a:p>
          <a:p>
            <a:r>
              <a:rPr lang="en-US" sz="1200" kern="1200" baseline="0" dirty="0" smtClean="0">
                <a:solidFill>
                  <a:schemeClr val="tx1"/>
                </a:solidFill>
                <a:latin typeface="+mn-lt"/>
                <a:ea typeface="+mn-ea"/>
                <a:cs typeface="+mn-cs"/>
              </a:rPr>
              <a:t>recent studies suggest that continuous cool mist therapy is</a:t>
            </a:r>
          </a:p>
          <a:p>
            <a:r>
              <a:rPr lang="en-US" sz="1200" kern="1200" baseline="0" dirty="0" smtClean="0">
                <a:solidFill>
                  <a:schemeClr val="tx1"/>
                </a:solidFill>
                <a:latin typeface="+mn-lt"/>
                <a:ea typeface="+mn-ea"/>
                <a:cs typeface="+mn-cs"/>
              </a:rPr>
              <a:t>not effective for croup [40, 41]. </a:t>
            </a:r>
            <a:r>
              <a:rPr lang="en-US" sz="1200" kern="1200" baseline="0" dirty="0" err="1" smtClean="0">
                <a:solidFill>
                  <a:schemeClr val="tx1"/>
                </a:solidFill>
                <a:latin typeface="+mn-lt"/>
                <a:ea typeface="+mn-ea"/>
                <a:cs typeface="+mn-cs"/>
              </a:rPr>
              <a:t>Nebulized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racemic</a:t>
            </a:r>
            <a:r>
              <a:rPr lang="en-US" sz="1200" kern="1200" baseline="0" dirty="0" smtClean="0">
                <a:solidFill>
                  <a:schemeClr val="tx1"/>
                </a:solidFill>
                <a:latin typeface="+mn-lt"/>
                <a:ea typeface="+mn-ea"/>
                <a:cs typeface="+mn-cs"/>
              </a:rPr>
              <a:t> epinephrine</a:t>
            </a:r>
          </a:p>
          <a:p>
            <a:r>
              <a:rPr lang="en-US" sz="1200" kern="1200" baseline="0" dirty="0" smtClean="0">
                <a:solidFill>
                  <a:schemeClr val="tx1"/>
                </a:solidFill>
                <a:latin typeface="+mn-lt"/>
                <a:ea typeface="+mn-ea"/>
                <a:cs typeface="+mn-cs"/>
              </a:rPr>
              <a:t>rapidly reduces airway edema and improves</a:t>
            </a:r>
          </a:p>
          <a:p>
            <a:r>
              <a:rPr lang="en-US" sz="1200" kern="1200" baseline="0" dirty="0" smtClean="0">
                <a:solidFill>
                  <a:schemeClr val="tx1"/>
                </a:solidFill>
                <a:latin typeface="+mn-lt"/>
                <a:ea typeface="+mn-ea"/>
                <a:cs typeface="+mn-cs"/>
              </a:rPr>
              <a:t>symptoms, though the effect is transient and disappears</a:t>
            </a:r>
          </a:p>
          <a:p>
            <a:r>
              <a:rPr lang="en-US" sz="1200" kern="1200" baseline="0" dirty="0" smtClean="0">
                <a:solidFill>
                  <a:schemeClr val="tx1"/>
                </a:solidFill>
                <a:latin typeface="+mn-lt"/>
                <a:ea typeface="+mn-ea"/>
                <a:cs typeface="+mn-cs"/>
              </a:rPr>
              <a:t>within 2–3 h of administration [32, 42–48]. Both the </a:t>
            </a:r>
            <a:r>
              <a:rPr lang="en-US" sz="1200" kern="1200" baseline="0" dirty="0" err="1" smtClean="0">
                <a:solidFill>
                  <a:schemeClr val="tx1"/>
                </a:solidFill>
                <a:latin typeface="+mn-lt"/>
                <a:ea typeface="+mn-ea"/>
                <a:cs typeface="+mn-cs"/>
              </a:rPr>
              <a:t>racemic</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L-isomer form of epinephrine appear to be safe and</a:t>
            </a:r>
          </a:p>
          <a:p>
            <a:r>
              <a:rPr lang="en-US" sz="1200" kern="1200" baseline="0" dirty="0" smtClean="0">
                <a:solidFill>
                  <a:schemeClr val="tx1"/>
                </a:solidFill>
                <a:latin typeface="+mn-lt"/>
                <a:ea typeface="+mn-ea"/>
                <a:cs typeface="+mn-cs"/>
              </a:rPr>
              <a:t>effective, however </a:t>
            </a:r>
            <a:r>
              <a:rPr lang="en-US" sz="1200" kern="1200" baseline="0" dirty="0" err="1" smtClean="0">
                <a:solidFill>
                  <a:schemeClr val="tx1"/>
                </a:solidFill>
                <a:latin typeface="+mn-lt"/>
                <a:ea typeface="+mn-ea"/>
                <a:cs typeface="+mn-cs"/>
              </a:rPr>
              <a:t>racemic</a:t>
            </a:r>
            <a:r>
              <a:rPr lang="en-US" sz="1200" kern="1200" baseline="0" dirty="0" smtClean="0">
                <a:solidFill>
                  <a:schemeClr val="tx1"/>
                </a:solidFill>
                <a:latin typeface="+mn-lt"/>
                <a:ea typeface="+mn-ea"/>
                <a:cs typeface="+mn-cs"/>
              </a:rPr>
              <a:t> epinephrine has not been shown</a:t>
            </a:r>
          </a:p>
          <a:p>
            <a:r>
              <a:rPr lang="en-US" sz="1200" kern="1200" baseline="0" dirty="0" smtClean="0">
                <a:solidFill>
                  <a:schemeClr val="tx1"/>
                </a:solidFill>
                <a:latin typeface="+mn-lt"/>
                <a:ea typeface="+mn-ea"/>
                <a:cs typeface="+mn-cs"/>
              </a:rPr>
              <a:t>to decrease the need for either tracheal intubation or tracheotomy</a:t>
            </a:r>
          </a:p>
          <a:p>
            <a:r>
              <a:rPr lang="en-US" sz="1200" kern="1200" baseline="0" dirty="0" smtClean="0">
                <a:solidFill>
                  <a:schemeClr val="tx1"/>
                </a:solidFill>
                <a:latin typeface="+mn-lt"/>
                <a:ea typeface="+mn-ea"/>
                <a:cs typeface="+mn-cs"/>
              </a:rPr>
              <a:t>in children with croup [42, 44, 45]. Rebound or</a:t>
            </a:r>
          </a:p>
          <a:p>
            <a:r>
              <a:rPr lang="en-US" sz="1200" kern="1200" baseline="0" dirty="0" smtClean="0">
                <a:solidFill>
                  <a:schemeClr val="tx1"/>
                </a:solidFill>
                <a:latin typeface="+mn-lt"/>
                <a:ea typeface="+mn-ea"/>
                <a:cs typeface="+mn-cs"/>
              </a:rPr>
              <a:t>worsening of airway obstruction after the drug effect wears</a:t>
            </a:r>
          </a:p>
          <a:p>
            <a:r>
              <a:rPr lang="en-US" sz="1200" kern="1200" baseline="0" dirty="0" smtClean="0">
                <a:solidFill>
                  <a:schemeClr val="tx1"/>
                </a:solidFill>
                <a:latin typeface="+mn-lt"/>
                <a:ea typeface="+mn-ea"/>
                <a:cs typeface="+mn-cs"/>
              </a:rPr>
              <a:t>off may occur with the use of </a:t>
            </a:r>
            <a:r>
              <a:rPr lang="en-US" sz="1200" kern="1200" baseline="0" dirty="0" err="1" smtClean="0">
                <a:solidFill>
                  <a:schemeClr val="tx1"/>
                </a:solidFill>
                <a:latin typeface="+mn-lt"/>
                <a:ea typeface="+mn-ea"/>
                <a:cs typeface="+mn-cs"/>
              </a:rPr>
              <a:t>racemic</a:t>
            </a:r>
            <a:r>
              <a:rPr lang="en-US" sz="1200" kern="1200" baseline="0" dirty="0" smtClean="0">
                <a:solidFill>
                  <a:schemeClr val="tx1"/>
                </a:solidFill>
                <a:latin typeface="+mn-lt"/>
                <a:ea typeface="+mn-ea"/>
                <a:cs typeface="+mn-cs"/>
              </a:rPr>
              <a:t> epinephrine, and for</a:t>
            </a:r>
          </a:p>
          <a:p>
            <a:r>
              <a:rPr lang="en-US" sz="1200" kern="1200" baseline="0" dirty="0" smtClean="0">
                <a:solidFill>
                  <a:schemeClr val="tx1"/>
                </a:solidFill>
                <a:latin typeface="+mn-lt"/>
                <a:ea typeface="+mn-ea"/>
                <a:cs typeface="+mn-cs"/>
              </a:rPr>
              <a:t>this reason, treated patients should be observed for 4–6 h</a:t>
            </a:r>
          </a:p>
          <a:p>
            <a:r>
              <a:rPr lang="en-US" sz="1200" kern="1200" baseline="0" dirty="0" smtClean="0">
                <a:solidFill>
                  <a:schemeClr val="tx1"/>
                </a:solidFill>
                <a:latin typeface="+mn-lt"/>
                <a:ea typeface="+mn-ea"/>
                <a:cs typeface="+mn-cs"/>
              </a:rPr>
              <a:t>after administration [48].</a:t>
            </a:r>
          </a:p>
          <a:p>
            <a:r>
              <a:rPr lang="en-US" sz="1200" kern="1200" baseline="0" dirty="0" smtClean="0">
                <a:solidFill>
                  <a:schemeClr val="tx1"/>
                </a:solidFill>
                <a:latin typeface="+mn-lt"/>
                <a:ea typeface="+mn-ea"/>
                <a:cs typeface="+mn-cs"/>
              </a:rPr>
              <a:t>Several studies have shown substantial improvement</a:t>
            </a:r>
          </a:p>
          <a:p>
            <a:r>
              <a:rPr lang="en-US" sz="1200" kern="1200" baseline="0" dirty="0" smtClean="0">
                <a:solidFill>
                  <a:schemeClr val="tx1"/>
                </a:solidFill>
                <a:latin typeface="+mn-lt"/>
                <a:ea typeface="+mn-ea"/>
                <a:cs typeface="+mn-cs"/>
              </a:rPr>
              <a:t>in symptoms following administration of corticosteroids.</a:t>
            </a:r>
          </a:p>
          <a:p>
            <a:r>
              <a:rPr lang="en-US" sz="1200" kern="1200" baseline="0" dirty="0" smtClean="0">
                <a:solidFill>
                  <a:schemeClr val="tx1"/>
                </a:solidFill>
                <a:latin typeface="+mn-lt"/>
                <a:ea typeface="+mn-ea"/>
                <a:cs typeface="+mn-cs"/>
              </a:rPr>
              <a:t>Administration of corticosteroids appears to improve </a:t>
            </a:r>
            <a:r>
              <a:rPr lang="en-US" sz="1200" kern="1200" baseline="0" dirty="0" err="1" smtClean="0">
                <a:solidFill>
                  <a:schemeClr val="tx1"/>
                </a:solidFill>
                <a:latin typeface="+mn-lt"/>
                <a:ea typeface="+mn-ea"/>
                <a:cs typeface="+mn-cs"/>
              </a:rPr>
              <a:t>symptomatology</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shorten the duration of hospital stay, and reduce</a:t>
            </a:r>
          </a:p>
          <a:p>
            <a:r>
              <a:rPr lang="en-US" sz="1200" kern="1200" baseline="0" dirty="0" smtClean="0">
                <a:solidFill>
                  <a:schemeClr val="tx1"/>
                </a:solidFill>
                <a:latin typeface="+mn-lt"/>
                <a:ea typeface="+mn-ea"/>
                <a:cs typeface="+mn-cs"/>
              </a:rPr>
              <a:t>the need for </a:t>
            </a:r>
            <a:r>
              <a:rPr lang="en-US" sz="1200" kern="1200" baseline="0" dirty="0" err="1" smtClean="0">
                <a:solidFill>
                  <a:schemeClr val="tx1"/>
                </a:solidFill>
                <a:latin typeface="+mn-lt"/>
                <a:ea typeface="+mn-ea"/>
                <a:cs typeface="+mn-cs"/>
              </a:rPr>
              <a:t>racemic</a:t>
            </a:r>
            <a:r>
              <a:rPr lang="en-US" sz="1200" kern="1200" baseline="0" dirty="0" smtClean="0">
                <a:solidFill>
                  <a:schemeClr val="tx1"/>
                </a:solidFill>
                <a:latin typeface="+mn-lt"/>
                <a:ea typeface="+mn-ea"/>
                <a:cs typeface="+mn-cs"/>
              </a:rPr>
              <a:t> epinephrine [26, 46, 49–55]. A single</a:t>
            </a:r>
          </a:p>
          <a:p>
            <a:r>
              <a:rPr lang="en-US" sz="1200" kern="1200" baseline="0" dirty="0" smtClean="0">
                <a:solidFill>
                  <a:schemeClr val="tx1"/>
                </a:solidFill>
                <a:latin typeface="+mn-lt"/>
                <a:ea typeface="+mn-ea"/>
                <a:cs typeface="+mn-cs"/>
              </a:rPr>
              <a:t>dose of </a:t>
            </a:r>
            <a:r>
              <a:rPr lang="en-US" sz="1200" kern="1200" baseline="0" dirty="0" err="1" smtClean="0">
                <a:solidFill>
                  <a:schemeClr val="tx1"/>
                </a:solidFill>
                <a:latin typeface="+mn-lt"/>
                <a:ea typeface="+mn-ea"/>
                <a:cs typeface="+mn-cs"/>
              </a:rPr>
              <a:t>dexamethasone</a:t>
            </a:r>
            <a:r>
              <a:rPr lang="en-US" sz="1200" kern="1200" baseline="0" dirty="0" smtClean="0">
                <a:solidFill>
                  <a:schemeClr val="tx1"/>
                </a:solidFill>
                <a:latin typeface="+mn-lt"/>
                <a:ea typeface="+mn-ea"/>
                <a:cs typeface="+mn-cs"/>
              </a:rPr>
              <a:t> is usually adequate for mild to</a:t>
            </a:r>
          </a:p>
          <a:p>
            <a:r>
              <a:rPr lang="en-US" sz="1200" kern="1200" baseline="0" dirty="0" smtClean="0">
                <a:solidFill>
                  <a:schemeClr val="tx1"/>
                </a:solidFill>
                <a:latin typeface="+mn-lt"/>
                <a:ea typeface="+mn-ea"/>
                <a:cs typeface="+mn-cs"/>
              </a:rPr>
              <a:t>moderate croup. The dose of </a:t>
            </a:r>
            <a:r>
              <a:rPr lang="en-US" sz="1200" kern="1200" baseline="0" dirty="0" err="1" smtClean="0">
                <a:solidFill>
                  <a:schemeClr val="tx1"/>
                </a:solidFill>
                <a:latin typeface="+mn-lt"/>
                <a:ea typeface="+mn-ea"/>
                <a:cs typeface="+mn-cs"/>
              </a:rPr>
              <a:t>dexamethasone</a:t>
            </a:r>
            <a:r>
              <a:rPr lang="en-US" sz="1200" kern="1200" baseline="0" dirty="0" smtClean="0">
                <a:solidFill>
                  <a:schemeClr val="tx1"/>
                </a:solidFill>
                <a:latin typeface="+mn-lt"/>
                <a:ea typeface="+mn-ea"/>
                <a:cs typeface="+mn-cs"/>
              </a:rPr>
              <a:t> ranges from</a:t>
            </a:r>
          </a:p>
          <a:p>
            <a:r>
              <a:rPr lang="en-US" sz="1200" kern="1200" baseline="0" dirty="0" smtClean="0">
                <a:solidFill>
                  <a:schemeClr val="tx1"/>
                </a:solidFill>
                <a:latin typeface="+mn-lt"/>
                <a:ea typeface="+mn-ea"/>
                <a:cs typeface="+mn-cs"/>
              </a:rPr>
              <a:t>0.15 mg/kg of oral preparation to 0.6 mg/kg of </a:t>
            </a:r>
            <a:r>
              <a:rPr lang="en-US" sz="1200" kern="1200" baseline="0" dirty="0" err="1" smtClean="0">
                <a:solidFill>
                  <a:schemeClr val="tx1"/>
                </a:solidFill>
                <a:latin typeface="+mn-lt"/>
                <a:ea typeface="+mn-ea"/>
                <a:cs typeface="+mn-cs"/>
              </a:rPr>
              <a:t>parenteral</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preparation. </a:t>
            </a:r>
            <a:r>
              <a:rPr lang="en-US" sz="1200" kern="1200" baseline="0" dirty="0" err="1" smtClean="0">
                <a:solidFill>
                  <a:schemeClr val="tx1"/>
                </a:solidFill>
                <a:latin typeface="+mn-lt"/>
                <a:ea typeface="+mn-ea"/>
                <a:cs typeface="+mn-cs"/>
              </a:rPr>
              <a:t>Nebulized</a:t>
            </a:r>
            <a:r>
              <a:rPr lang="en-US" sz="1200" kern="1200" baseline="0" dirty="0" smtClean="0">
                <a:solidFill>
                  <a:schemeClr val="tx1"/>
                </a:solidFill>
                <a:latin typeface="+mn-lt"/>
                <a:ea typeface="+mn-ea"/>
                <a:cs typeface="+mn-cs"/>
              </a:rPr>
              <a:t> corticosteroids appear to be effective</a:t>
            </a:r>
          </a:p>
          <a:p>
            <a:r>
              <a:rPr lang="en-US" sz="1200" kern="1200" baseline="0" dirty="0" smtClean="0">
                <a:solidFill>
                  <a:schemeClr val="tx1"/>
                </a:solidFill>
                <a:latin typeface="+mn-lt"/>
                <a:ea typeface="+mn-ea"/>
                <a:cs typeface="+mn-cs"/>
              </a:rPr>
              <a:t>as well, especially when administered in combination</a:t>
            </a:r>
          </a:p>
          <a:p>
            <a:r>
              <a:rPr lang="en-US" sz="1200" kern="1200" baseline="0" dirty="0" smtClean="0">
                <a:solidFill>
                  <a:schemeClr val="tx1"/>
                </a:solidFill>
                <a:latin typeface="+mn-lt"/>
                <a:ea typeface="+mn-ea"/>
                <a:cs typeface="+mn-cs"/>
              </a:rPr>
              <a:t>with </a:t>
            </a:r>
            <a:r>
              <a:rPr lang="en-US" sz="1200" kern="1200" baseline="0" dirty="0" err="1" smtClean="0">
                <a:solidFill>
                  <a:schemeClr val="tx1"/>
                </a:solidFill>
                <a:latin typeface="+mn-lt"/>
                <a:ea typeface="+mn-ea"/>
                <a:cs typeface="+mn-cs"/>
              </a:rPr>
              <a:t>racemic</a:t>
            </a:r>
            <a:r>
              <a:rPr lang="en-US" sz="1200" kern="1200" baseline="0" dirty="0" smtClean="0">
                <a:solidFill>
                  <a:schemeClr val="tx1"/>
                </a:solidFill>
                <a:latin typeface="+mn-lt"/>
                <a:ea typeface="+mn-ea"/>
                <a:cs typeface="+mn-cs"/>
              </a:rPr>
              <a:t> epinephrine [46, 55–62]. Children with severe</a:t>
            </a:r>
          </a:p>
          <a:p>
            <a:r>
              <a:rPr lang="en-US" sz="1200" kern="1200" baseline="0" dirty="0" smtClean="0">
                <a:solidFill>
                  <a:schemeClr val="tx1"/>
                </a:solidFill>
                <a:latin typeface="+mn-lt"/>
                <a:ea typeface="+mn-ea"/>
                <a:cs typeface="+mn-cs"/>
              </a:rPr>
              <a:t>croup who are managed in the PICU setting may require</a:t>
            </a:r>
          </a:p>
          <a:p>
            <a:r>
              <a:rPr lang="en-US" sz="1200" kern="1200" baseline="0" dirty="0" smtClean="0">
                <a:solidFill>
                  <a:schemeClr val="tx1"/>
                </a:solidFill>
                <a:latin typeface="+mn-lt"/>
                <a:ea typeface="+mn-ea"/>
                <a:cs typeface="+mn-cs"/>
              </a:rPr>
              <a:t>a more prolonged course of corticosteroids. Although few</a:t>
            </a:r>
          </a:p>
          <a:p>
            <a:r>
              <a:rPr lang="en-US" sz="1200" kern="1200" baseline="0" dirty="0" smtClean="0">
                <a:solidFill>
                  <a:schemeClr val="tx1"/>
                </a:solidFill>
                <a:latin typeface="+mn-lt"/>
                <a:ea typeface="+mn-ea"/>
                <a:cs typeface="+mn-cs"/>
              </a:rPr>
              <a:t>adequately controlled, randomized studies exist to suggest</a:t>
            </a:r>
          </a:p>
          <a:p>
            <a:r>
              <a:rPr lang="en-US" sz="1200" kern="1200" baseline="0" dirty="0" smtClean="0">
                <a:solidFill>
                  <a:schemeClr val="tx1"/>
                </a:solidFill>
                <a:latin typeface="+mn-lt"/>
                <a:ea typeface="+mn-ea"/>
                <a:cs typeface="+mn-cs"/>
              </a:rPr>
              <a:t>any benefit to prolonged administration of corticosteroids in</a:t>
            </a:r>
          </a:p>
          <a:p>
            <a:r>
              <a:rPr lang="en-US" sz="1200" kern="1200" baseline="0" dirty="0" smtClean="0">
                <a:solidFill>
                  <a:schemeClr val="tx1"/>
                </a:solidFill>
                <a:latin typeface="+mn-lt"/>
                <a:ea typeface="+mn-ea"/>
                <a:cs typeface="+mn-cs"/>
              </a:rPr>
              <a:t>critically ill children with acute respiratory failure secondary</a:t>
            </a:r>
          </a:p>
          <a:p>
            <a:r>
              <a:rPr lang="en-US" sz="1200" kern="1200" baseline="0" dirty="0" smtClean="0">
                <a:solidFill>
                  <a:schemeClr val="tx1"/>
                </a:solidFill>
                <a:latin typeface="+mn-lt"/>
                <a:ea typeface="+mn-ea"/>
                <a:cs typeface="+mn-cs"/>
              </a:rPr>
              <a:t>to croup, the wealth of anecdotal experience would suggest</a:t>
            </a:r>
          </a:p>
          <a:p>
            <a:r>
              <a:rPr lang="en-US" sz="1200" kern="1200" baseline="0" dirty="0" smtClean="0">
                <a:solidFill>
                  <a:schemeClr val="tx1"/>
                </a:solidFill>
                <a:latin typeface="+mn-lt"/>
                <a:ea typeface="+mn-ea"/>
                <a:cs typeface="+mn-cs"/>
              </a:rPr>
              <a:t>this to be a reasonable practice. Corticosteroids appear to be</a:t>
            </a:r>
          </a:p>
          <a:p>
            <a:r>
              <a:rPr lang="en-US" sz="1200" kern="1200" baseline="0" dirty="0" smtClean="0">
                <a:solidFill>
                  <a:schemeClr val="tx1"/>
                </a:solidFill>
                <a:latin typeface="+mn-lt"/>
                <a:ea typeface="+mn-ea"/>
                <a:cs typeface="+mn-cs"/>
              </a:rPr>
              <a:t>advantageous in relieving upper airway obstruction regardless</a:t>
            </a:r>
          </a:p>
          <a:p>
            <a:r>
              <a:rPr lang="en-US" sz="1200" kern="1200" baseline="0" dirty="0" smtClean="0">
                <a:solidFill>
                  <a:schemeClr val="tx1"/>
                </a:solidFill>
                <a:latin typeface="+mn-lt"/>
                <a:ea typeface="+mn-ea"/>
                <a:cs typeface="+mn-cs"/>
              </a:rPr>
              <a:t>of the route of administration [63–66]. While the precise</a:t>
            </a:r>
          </a:p>
          <a:p>
            <a:r>
              <a:rPr lang="en-US" sz="1200" kern="1200" baseline="0" dirty="0" smtClean="0">
                <a:solidFill>
                  <a:schemeClr val="tx1"/>
                </a:solidFill>
                <a:latin typeface="+mn-lt"/>
                <a:ea typeface="+mn-ea"/>
                <a:cs typeface="+mn-cs"/>
              </a:rPr>
              <a:t>mechanism of action of corticosteroids in croup is not</a:t>
            </a:r>
          </a:p>
          <a:p>
            <a:r>
              <a:rPr lang="en-US" sz="1200" kern="1200" baseline="0" dirty="0" smtClean="0">
                <a:solidFill>
                  <a:schemeClr val="tx1"/>
                </a:solidFill>
                <a:latin typeface="+mn-lt"/>
                <a:ea typeface="+mn-ea"/>
                <a:cs typeface="+mn-cs"/>
              </a:rPr>
              <a:t>readily known, the rapid response observed following corticosteroid</a:t>
            </a:r>
          </a:p>
          <a:p>
            <a:r>
              <a:rPr lang="en-US" sz="1200" kern="1200" baseline="0" dirty="0" smtClean="0">
                <a:solidFill>
                  <a:schemeClr val="tx1"/>
                </a:solidFill>
                <a:latin typeface="+mn-lt"/>
                <a:ea typeface="+mn-ea"/>
                <a:cs typeface="+mn-cs"/>
              </a:rPr>
              <a:t>administration suggests that decreased capillary</a:t>
            </a:r>
          </a:p>
          <a:p>
            <a:r>
              <a:rPr lang="en-US" sz="1200" kern="1200" baseline="0" dirty="0" smtClean="0">
                <a:solidFill>
                  <a:schemeClr val="tx1"/>
                </a:solidFill>
                <a:latin typeface="+mn-lt"/>
                <a:ea typeface="+mn-ea"/>
                <a:cs typeface="+mn-cs"/>
              </a:rPr>
              <a:t>permeability and peripheral vasoconstriction plays an important</a:t>
            </a:r>
          </a:p>
          <a:p>
            <a:r>
              <a:rPr lang="en-US" sz="1200" kern="1200" baseline="0" dirty="0" smtClean="0">
                <a:solidFill>
                  <a:schemeClr val="tx1"/>
                </a:solidFill>
                <a:latin typeface="+mn-lt"/>
                <a:ea typeface="+mn-ea"/>
                <a:cs typeface="+mn-cs"/>
              </a:rPr>
              <a:t>role [63]. The anti-inflammatory effects of corticosteroids</a:t>
            </a:r>
          </a:p>
          <a:p>
            <a:r>
              <a:rPr lang="en-US" sz="1200" kern="1200" baseline="0" dirty="0" smtClean="0">
                <a:solidFill>
                  <a:schemeClr val="tx1"/>
                </a:solidFill>
                <a:latin typeface="+mn-lt"/>
                <a:ea typeface="+mn-ea"/>
                <a:cs typeface="+mn-cs"/>
              </a:rPr>
              <a:t>(via inhibition of pro-inflammatory gene expression)</a:t>
            </a:r>
          </a:p>
          <a:p>
            <a:r>
              <a:rPr lang="en-US" sz="1200" kern="1200" baseline="0" dirty="0" smtClean="0">
                <a:solidFill>
                  <a:schemeClr val="tx1"/>
                </a:solidFill>
                <a:latin typeface="+mn-lt"/>
                <a:ea typeface="+mn-ea"/>
                <a:cs typeface="+mn-cs"/>
              </a:rPr>
              <a:t>require 6–12 h for maximal effect [63–66].</a:t>
            </a:r>
            <a:endParaRPr lang="en-GB" dirty="0"/>
          </a:p>
        </p:txBody>
      </p:sp>
    </p:spTree>
    <p:extLst>
      <p:ext uri="{BB962C8B-B14F-4D97-AF65-F5344CB8AC3E}">
        <p14:creationId xmlns:p14="http://schemas.microsoft.com/office/powerpoint/2010/main" val="3911947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During quiet breathing, airflow is laminar and resistance</a:t>
            </a:r>
          </a:p>
          <a:p>
            <a:r>
              <a:rPr lang="en-US" sz="1200" kern="1200" baseline="0" dirty="0" smtClean="0">
                <a:solidFill>
                  <a:schemeClr val="tx1"/>
                </a:solidFill>
                <a:latin typeface="+mn-lt"/>
                <a:ea typeface="+mn-ea"/>
                <a:cs typeface="+mn-cs"/>
              </a:rPr>
              <a:t>to airflow is inversely proportional to the fourth power of the</a:t>
            </a:r>
          </a:p>
          <a:p>
            <a:r>
              <a:rPr lang="en-US" sz="1200" kern="1200" baseline="0" dirty="0" smtClean="0">
                <a:solidFill>
                  <a:schemeClr val="tx1"/>
                </a:solidFill>
                <a:latin typeface="+mn-lt"/>
                <a:ea typeface="+mn-ea"/>
                <a:cs typeface="+mn-cs"/>
              </a:rPr>
              <a:t>airway radius as stipulated by </a:t>
            </a:r>
            <a:r>
              <a:rPr lang="en-US" sz="1200" kern="1200" baseline="0" dirty="0" err="1" smtClean="0">
                <a:solidFill>
                  <a:schemeClr val="tx1"/>
                </a:solidFill>
                <a:latin typeface="+mn-lt"/>
                <a:ea typeface="+mn-ea"/>
                <a:cs typeface="+mn-cs"/>
              </a:rPr>
              <a:t>Poiseuille’s</a:t>
            </a:r>
            <a:r>
              <a:rPr lang="en-US" sz="1200" kern="1200" baseline="0" dirty="0" smtClean="0">
                <a:solidFill>
                  <a:schemeClr val="tx1"/>
                </a:solidFill>
                <a:latin typeface="+mn-lt"/>
                <a:ea typeface="+mn-ea"/>
                <a:cs typeface="+mn-cs"/>
              </a:rPr>
              <a:t> law. When airflow</a:t>
            </a:r>
          </a:p>
          <a:p>
            <a:r>
              <a:rPr lang="en-US" sz="1200" kern="1200" baseline="0" dirty="0" smtClean="0">
                <a:solidFill>
                  <a:schemeClr val="tx1"/>
                </a:solidFill>
                <a:latin typeface="+mn-lt"/>
                <a:ea typeface="+mn-ea"/>
                <a:cs typeface="+mn-cs"/>
              </a:rPr>
              <a:t>is turbulent (e.g., during crying) resistance to airflow is</a:t>
            </a:r>
          </a:p>
          <a:p>
            <a:r>
              <a:rPr lang="en-US" sz="1200" kern="1200" baseline="0" dirty="0" smtClean="0">
                <a:solidFill>
                  <a:schemeClr val="tx1"/>
                </a:solidFill>
                <a:latin typeface="+mn-lt"/>
                <a:ea typeface="+mn-ea"/>
                <a:cs typeface="+mn-cs"/>
              </a:rPr>
              <a:t>inversely proportional to the fifth power of radius such that</a:t>
            </a:r>
          </a:p>
          <a:p>
            <a:r>
              <a:rPr lang="en-US" sz="1200" kern="1200" baseline="0" dirty="0" smtClean="0">
                <a:solidFill>
                  <a:schemeClr val="tx1"/>
                </a:solidFill>
                <a:latin typeface="+mn-lt"/>
                <a:ea typeface="+mn-ea"/>
                <a:cs typeface="+mn-cs"/>
              </a:rPr>
              <a:t>even a minor reduction in the cross-sectional area of the airway</a:t>
            </a:r>
          </a:p>
          <a:p>
            <a:r>
              <a:rPr lang="en-US" sz="1200" kern="1200" baseline="0" dirty="0" smtClean="0">
                <a:solidFill>
                  <a:schemeClr val="tx1"/>
                </a:solidFill>
                <a:latin typeface="+mn-lt"/>
                <a:ea typeface="+mn-ea"/>
                <a:cs typeface="+mn-cs"/>
              </a:rPr>
              <a:t>will result in a marked increase in airflow resistance and</a:t>
            </a:r>
          </a:p>
          <a:p>
            <a:r>
              <a:rPr lang="en-US" sz="1200" kern="1200" baseline="0" dirty="0" smtClean="0">
                <a:solidFill>
                  <a:schemeClr val="tx1"/>
                </a:solidFill>
                <a:latin typeface="+mn-lt"/>
                <a:ea typeface="+mn-ea"/>
                <a:cs typeface="+mn-cs"/>
              </a:rPr>
              <a:t>work of breathing. For these reasons, the infant or child with</a:t>
            </a:r>
          </a:p>
          <a:p>
            <a:r>
              <a:rPr lang="en-US" sz="1200" kern="1200" baseline="0" dirty="0" smtClean="0">
                <a:solidFill>
                  <a:schemeClr val="tx1"/>
                </a:solidFill>
                <a:latin typeface="+mn-lt"/>
                <a:ea typeface="+mn-ea"/>
                <a:cs typeface="+mn-cs"/>
              </a:rPr>
              <a:t>airway obstruction should be kept calm and as quiet as possible</a:t>
            </a:r>
          </a:p>
          <a:p>
            <a:r>
              <a:rPr lang="en-US" sz="1200" kern="1200" baseline="0" dirty="0" smtClean="0">
                <a:solidFill>
                  <a:schemeClr val="tx1"/>
                </a:solidFill>
                <a:latin typeface="+mn-lt"/>
                <a:ea typeface="+mn-ea"/>
                <a:cs typeface="+mn-cs"/>
              </a:rPr>
              <a:t>to prevent generation of turbulent airflow, increased</a:t>
            </a:r>
          </a:p>
          <a:p>
            <a:r>
              <a:rPr lang="en-US" sz="1200" kern="1200" baseline="0" dirty="0" smtClean="0">
                <a:solidFill>
                  <a:schemeClr val="tx1"/>
                </a:solidFill>
                <a:latin typeface="+mn-lt"/>
                <a:ea typeface="+mn-ea"/>
                <a:cs typeface="+mn-cs"/>
              </a:rPr>
              <a:t>airway resistance, and worsening respiratory distress. In</a:t>
            </a:r>
          </a:p>
          <a:p>
            <a:r>
              <a:rPr lang="en-US" sz="1200" kern="1200" baseline="0" dirty="0" smtClean="0">
                <a:solidFill>
                  <a:schemeClr val="tx1"/>
                </a:solidFill>
                <a:latin typeface="+mn-lt"/>
                <a:ea typeface="+mn-ea"/>
                <a:cs typeface="+mn-cs"/>
              </a:rPr>
              <a:t>general, any child in severe respiratory distress will assume a</a:t>
            </a:r>
          </a:p>
          <a:p>
            <a:r>
              <a:rPr lang="en-US" sz="1200" kern="1200" baseline="0" dirty="0" smtClean="0">
                <a:solidFill>
                  <a:schemeClr val="tx1"/>
                </a:solidFill>
                <a:latin typeface="+mn-lt"/>
                <a:ea typeface="+mn-ea"/>
                <a:cs typeface="+mn-cs"/>
              </a:rPr>
              <a:t>position that maximizes oxygenation and ventilation and</a:t>
            </a:r>
          </a:p>
          <a:p>
            <a:r>
              <a:rPr lang="en-US" sz="1200" kern="1200" baseline="0" dirty="0" smtClean="0">
                <a:solidFill>
                  <a:schemeClr val="tx1"/>
                </a:solidFill>
                <a:latin typeface="+mn-lt"/>
                <a:ea typeface="+mn-ea"/>
                <a:cs typeface="+mn-cs"/>
              </a:rPr>
              <a:t>should be allowed to remain in this </a:t>
            </a:r>
            <a:r>
              <a:rPr lang="en-US" sz="1200" i="1" kern="1200" baseline="0" dirty="0" smtClean="0">
                <a:solidFill>
                  <a:schemeClr val="tx1"/>
                </a:solidFill>
                <a:latin typeface="+mn-lt"/>
                <a:ea typeface="+mn-ea"/>
                <a:cs typeface="+mn-cs"/>
              </a:rPr>
              <a:t>position of comfort. For</a:t>
            </a:r>
          </a:p>
          <a:p>
            <a:r>
              <a:rPr lang="en-US" sz="1200" kern="1200" baseline="0" dirty="0" smtClean="0">
                <a:solidFill>
                  <a:schemeClr val="tx1"/>
                </a:solidFill>
                <a:latin typeface="+mn-lt"/>
                <a:ea typeface="+mn-ea"/>
                <a:cs typeface="+mn-cs"/>
              </a:rPr>
              <a:t>example, the child with </a:t>
            </a:r>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will sit erect with the head tilted forward in the </a:t>
            </a:r>
            <a:r>
              <a:rPr lang="en-US" sz="1200" i="1" kern="1200" baseline="0" dirty="0" smtClean="0">
                <a:solidFill>
                  <a:schemeClr val="tx1"/>
                </a:solidFill>
                <a:latin typeface="+mn-lt"/>
                <a:ea typeface="+mn-ea"/>
                <a:cs typeface="+mn-cs"/>
              </a:rPr>
              <a:t>sniffing position, whereas a child</a:t>
            </a:r>
          </a:p>
          <a:p>
            <a:r>
              <a:rPr lang="en-US" sz="1200" kern="1200" baseline="0" dirty="0" smtClean="0">
                <a:solidFill>
                  <a:schemeClr val="tx1"/>
                </a:solidFill>
                <a:latin typeface="+mn-lt"/>
                <a:ea typeface="+mn-ea"/>
                <a:cs typeface="+mn-cs"/>
              </a:rPr>
              <a:t>with a retropharyngeal abscess will assume a head tilt or</a:t>
            </a:r>
          </a:p>
          <a:p>
            <a:r>
              <a:rPr lang="en-US" sz="1200" kern="1200" baseline="0" dirty="0" err="1" smtClean="0">
                <a:solidFill>
                  <a:schemeClr val="tx1"/>
                </a:solidFill>
                <a:latin typeface="+mn-lt"/>
                <a:ea typeface="+mn-ea"/>
                <a:cs typeface="+mn-cs"/>
              </a:rPr>
              <a:t>opisthotonus</a:t>
            </a:r>
            <a:r>
              <a:rPr lang="en-US" sz="1200" kern="1200" baseline="0" dirty="0" smtClean="0">
                <a:solidFill>
                  <a:schemeClr val="tx1"/>
                </a:solidFill>
                <a:latin typeface="+mn-lt"/>
                <a:ea typeface="+mn-ea"/>
                <a:cs typeface="+mn-cs"/>
              </a:rPr>
              <a:t> posture because of spasm of the muscles supporting</a:t>
            </a:r>
          </a:p>
          <a:p>
            <a:r>
              <a:rPr lang="en-US" sz="1200" kern="1200" baseline="0" dirty="0" smtClean="0">
                <a:solidFill>
                  <a:schemeClr val="tx1"/>
                </a:solidFill>
                <a:latin typeface="+mn-lt"/>
                <a:ea typeface="+mn-ea"/>
                <a:cs typeface="+mn-cs"/>
              </a:rPr>
              <a:t>the cervical spine [1, 2, 8, 9].</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36</a:t>
            </a:fld>
            <a:endParaRPr lang="el-GR"/>
          </a:p>
        </p:txBody>
      </p:sp>
    </p:spTree>
    <p:extLst>
      <p:ext uri="{BB962C8B-B14F-4D97-AF65-F5344CB8AC3E}">
        <p14:creationId xmlns:p14="http://schemas.microsoft.com/office/powerpoint/2010/main" val="3082011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813095-DE5C-4FF4-86E2-907ECB131300}" type="slidenum">
              <a:rPr lang="el-GR"/>
              <a:pPr/>
              <a:t>38</a:t>
            </a:fld>
            <a:endParaRPr lang="el-G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l-GR" dirty="0" err="1">
                <a:hlinkClick r:id="rId3"/>
              </a:rPr>
              <a:t>Geelhoed</a:t>
            </a:r>
            <a:r>
              <a:rPr lang="el-GR" dirty="0">
                <a:hlinkClick r:id="rId3"/>
              </a:rPr>
              <a:t> GC, </a:t>
            </a:r>
            <a:r>
              <a:rPr lang="el-GR" dirty="0" err="1">
                <a:hlinkClick r:id="rId3"/>
              </a:rPr>
              <a:t>Turner</a:t>
            </a:r>
            <a:r>
              <a:rPr lang="el-GR" dirty="0">
                <a:hlinkClick r:id="rId3"/>
              </a:rPr>
              <a:t> J, </a:t>
            </a:r>
            <a:r>
              <a:rPr lang="el-GR" dirty="0" err="1">
                <a:hlinkClick r:id="rId3"/>
              </a:rPr>
              <a:t>Macdonald</a:t>
            </a:r>
            <a:r>
              <a:rPr lang="el-GR" dirty="0">
                <a:hlinkClick r:id="rId3"/>
              </a:rPr>
              <a:t> WB.</a:t>
            </a:r>
            <a:r>
              <a:rPr lang="el-GR" dirty="0"/>
              <a:t> </a:t>
            </a:r>
            <a:r>
              <a:rPr lang="el-GR" dirty="0" err="1"/>
              <a:t>Efficacy</a:t>
            </a:r>
            <a:r>
              <a:rPr lang="el-GR" dirty="0"/>
              <a:t> of a </a:t>
            </a:r>
            <a:r>
              <a:rPr lang="el-GR" dirty="0" err="1"/>
              <a:t>small</a:t>
            </a:r>
            <a:r>
              <a:rPr lang="el-GR" dirty="0"/>
              <a:t> </a:t>
            </a:r>
            <a:r>
              <a:rPr lang="el-GR" dirty="0" err="1"/>
              <a:t>single</a:t>
            </a:r>
            <a:r>
              <a:rPr lang="el-GR" dirty="0"/>
              <a:t> </a:t>
            </a:r>
            <a:r>
              <a:rPr lang="el-GR" dirty="0" err="1"/>
              <a:t>dose</a:t>
            </a:r>
            <a:r>
              <a:rPr lang="el-GR" dirty="0"/>
              <a:t> of </a:t>
            </a:r>
            <a:r>
              <a:rPr lang="el-GR" dirty="0" err="1"/>
              <a:t>oral</a:t>
            </a:r>
            <a:r>
              <a:rPr lang="el-GR" dirty="0"/>
              <a:t> </a:t>
            </a:r>
            <a:r>
              <a:rPr lang="el-GR" dirty="0" err="1"/>
              <a:t>dexamethasone</a:t>
            </a:r>
            <a:r>
              <a:rPr lang="el-GR" dirty="0"/>
              <a:t> </a:t>
            </a:r>
            <a:r>
              <a:rPr lang="el-GR" dirty="0" err="1"/>
              <a:t>for</a:t>
            </a:r>
            <a:r>
              <a:rPr lang="el-GR" dirty="0"/>
              <a:t> </a:t>
            </a:r>
            <a:r>
              <a:rPr lang="el-GR" dirty="0" err="1"/>
              <a:t>outpatient</a:t>
            </a:r>
            <a:r>
              <a:rPr lang="el-GR" dirty="0"/>
              <a:t> </a:t>
            </a:r>
            <a:r>
              <a:rPr lang="el-GR" dirty="0" err="1"/>
              <a:t>croup</a:t>
            </a:r>
            <a:r>
              <a:rPr lang="el-GR" dirty="0"/>
              <a:t>: a </a:t>
            </a:r>
            <a:r>
              <a:rPr lang="el-GR" dirty="0" err="1"/>
              <a:t>double</a:t>
            </a:r>
            <a:r>
              <a:rPr lang="el-GR" dirty="0"/>
              <a:t> </a:t>
            </a:r>
            <a:r>
              <a:rPr lang="el-GR" dirty="0" err="1"/>
              <a:t>blind</a:t>
            </a:r>
            <a:r>
              <a:rPr lang="el-GR" dirty="0"/>
              <a:t> </a:t>
            </a:r>
            <a:r>
              <a:rPr lang="el-GR" dirty="0" err="1"/>
              <a:t>placebo</a:t>
            </a:r>
            <a:r>
              <a:rPr lang="el-GR" dirty="0"/>
              <a:t> </a:t>
            </a:r>
            <a:r>
              <a:rPr lang="el-GR" dirty="0" err="1"/>
              <a:t>controlled</a:t>
            </a:r>
            <a:r>
              <a:rPr lang="el-GR" dirty="0"/>
              <a:t> </a:t>
            </a:r>
            <a:r>
              <a:rPr lang="el-GR" dirty="0" err="1"/>
              <a:t>clinical</a:t>
            </a:r>
            <a:r>
              <a:rPr lang="el-GR" dirty="0"/>
              <a:t> </a:t>
            </a:r>
            <a:r>
              <a:rPr lang="el-GR" dirty="0" err="1"/>
              <a:t>trial</a:t>
            </a:r>
            <a:r>
              <a:rPr lang="el-GR" dirty="0"/>
              <a:t>.</a:t>
            </a:r>
            <a:br>
              <a:rPr lang="el-GR" dirty="0"/>
            </a:br>
            <a:r>
              <a:rPr lang="el-GR" dirty="0"/>
              <a:t>BMJ. 1996 </a:t>
            </a:r>
            <a:r>
              <a:rPr lang="el-GR" dirty="0" err="1"/>
              <a:t>Jul</a:t>
            </a:r>
            <a:r>
              <a:rPr lang="el-GR" dirty="0"/>
              <a:t> 20;313(7050):140-2. </a:t>
            </a:r>
            <a:br>
              <a:rPr lang="el-GR" dirty="0"/>
            </a:br>
            <a:r>
              <a:rPr lang="el-GR" dirty="0" err="1">
                <a:hlinkClick r:id="rId4"/>
              </a:rPr>
              <a:t>Fitzgerald</a:t>
            </a:r>
            <a:r>
              <a:rPr lang="el-GR" dirty="0">
                <a:hlinkClick r:id="rId4"/>
              </a:rPr>
              <a:t> D, </a:t>
            </a:r>
            <a:r>
              <a:rPr lang="el-GR" dirty="0" err="1">
                <a:hlinkClick r:id="rId4"/>
              </a:rPr>
              <a:t>Mellis</a:t>
            </a:r>
            <a:r>
              <a:rPr lang="el-GR" dirty="0">
                <a:hlinkClick r:id="rId4"/>
              </a:rPr>
              <a:t> C, </a:t>
            </a:r>
            <a:r>
              <a:rPr lang="el-GR" dirty="0" err="1">
                <a:hlinkClick r:id="rId4"/>
              </a:rPr>
              <a:t>Johnson</a:t>
            </a:r>
            <a:r>
              <a:rPr lang="el-GR" dirty="0">
                <a:hlinkClick r:id="rId4"/>
              </a:rPr>
              <a:t> M, </a:t>
            </a:r>
            <a:r>
              <a:rPr lang="el-GR" dirty="0" err="1">
                <a:hlinkClick r:id="rId4"/>
              </a:rPr>
              <a:t>Allen</a:t>
            </a:r>
            <a:r>
              <a:rPr lang="el-GR" dirty="0">
                <a:hlinkClick r:id="rId4"/>
              </a:rPr>
              <a:t> H, </a:t>
            </a:r>
            <a:r>
              <a:rPr lang="el-GR" dirty="0" err="1">
                <a:hlinkClick r:id="rId4"/>
              </a:rPr>
              <a:t>Cooper</a:t>
            </a:r>
            <a:r>
              <a:rPr lang="el-GR" dirty="0">
                <a:hlinkClick r:id="rId4"/>
              </a:rPr>
              <a:t> P, </a:t>
            </a:r>
            <a:r>
              <a:rPr lang="el-GR" dirty="0" err="1">
                <a:hlinkClick r:id="rId4"/>
              </a:rPr>
              <a:t>Van</a:t>
            </a:r>
            <a:r>
              <a:rPr lang="el-GR" dirty="0">
                <a:hlinkClick r:id="rId4"/>
              </a:rPr>
              <a:t> </a:t>
            </a:r>
            <a:r>
              <a:rPr lang="el-GR" dirty="0" err="1">
                <a:hlinkClick r:id="rId4"/>
              </a:rPr>
              <a:t>Asperen</a:t>
            </a:r>
            <a:r>
              <a:rPr lang="el-GR" dirty="0">
                <a:hlinkClick r:id="rId4"/>
              </a:rPr>
              <a:t> P.</a:t>
            </a:r>
            <a:r>
              <a:rPr lang="el-GR" dirty="0"/>
              <a:t> </a:t>
            </a:r>
            <a:r>
              <a:rPr lang="el-GR" dirty="0" err="1"/>
              <a:t>Nebulized</a:t>
            </a:r>
            <a:r>
              <a:rPr lang="el-GR" dirty="0"/>
              <a:t> </a:t>
            </a:r>
            <a:r>
              <a:rPr lang="el-GR" dirty="0" err="1"/>
              <a:t>budesonide</a:t>
            </a:r>
            <a:r>
              <a:rPr lang="el-GR" dirty="0"/>
              <a:t> </a:t>
            </a:r>
            <a:r>
              <a:rPr lang="el-GR" dirty="0" err="1"/>
              <a:t>is</a:t>
            </a:r>
            <a:r>
              <a:rPr lang="el-GR" dirty="0"/>
              <a:t> </a:t>
            </a:r>
            <a:r>
              <a:rPr lang="el-GR" dirty="0" err="1"/>
              <a:t>as</a:t>
            </a:r>
            <a:r>
              <a:rPr lang="el-GR" dirty="0"/>
              <a:t> </a:t>
            </a:r>
            <a:r>
              <a:rPr lang="el-GR" dirty="0" err="1"/>
              <a:t>effective</a:t>
            </a:r>
            <a:r>
              <a:rPr lang="el-GR" dirty="0"/>
              <a:t> </a:t>
            </a:r>
            <a:r>
              <a:rPr lang="el-GR" dirty="0" err="1"/>
              <a:t>as</a:t>
            </a:r>
            <a:r>
              <a:rPr lang="el-GR" dirty="0"/>
              <a:t> </a:t>
            </a:r>
            <a:r>
              <a:rPr lang="el-GR" dirty="0" err="1"/>
              <a:t>nebulized</a:t>
            </a:r>
            <a:r>
              <a:rPr lang="el-GR" dirty="0"/>
              <a:t> </a:t>
            </a:r>
            <a:r>
              <a:rPr lang="el-GR" dirty="0" err="1"/>
              <a:t>adrenaline</a:t>
            </a:r>
            <a:r>
              <a:rPr lang="el-GR" dirty="0"/>
              <a:t> </a:t>
            </a:r>
            <a:r>
              <a:rPr lang="el-GR" dirty="0" err="1"/>
              <a:t>in</a:t>
            </a:r>
            <a:r>
              <a:rPr lang="el-GR" dirty="0"/>
              <a:t> </a:t>
            </a:r>
            <a:r>
              <a:rPr lang="el-GR" dirty="0" err="1"/>
              <a:t>moderately</a:t>
            </a:r>
            <a:r>
              <a:rPr lang="el-GR" dirty="0"/>
              <a:t> </a:t>
            </a:r>
            <a:r>
              <a:rPr lang="el-GR" dirty="0" err="1"/>
              <a:t>severe</a:t>
            </a:r>
            <a:r>
              <a:rPr lang="el-GR" dirty="0"/>
              <a:t> </a:t>
            </a:r>
            <a:r>
              <a:rPr lang="el-GR" dirty="0" err="1"/>
              <a:t>croup</a:t>
            </a:r>
            <a:r>
              <a:rPr lang="el-GR" dirty="0"/>
              <a:t>.</a:t>
            </a:r>
            <a:br>
              <a:rPr lang="el-GR" dirty="0"/>
            </a:br>
            <a:r>
              <a:rPr lang="el-GR" dirty="0"/>
              <a:t>Pediatrics. 1996 May;97(5):722-5</a:t>
            </a:r>
            <a:endParaRPr lang="en-US" dirty="0"/>
          </a:p>
          <a:p>
            <a:r>
              <a:rPr lang="el-GR" b="1" dirty="0" err="1">
                <a:hlinkClick r:id="rId5" tooltip="Click to search for citations by this author."/>
              </a:rPr>
              <a:t>Griffin</a:t>
            </a:r>
            <a:r>
              <a:rPr lang="el-GR" b="1" dirty="0">
                <a:hlinkClick r:id="rId5" tooltip="Click to search for citations by this author."/>
              </a:rPr>
              <a:t> S</a:t>
            </a:r>
            <a:r>
              <a:rPr lang="el-GR" dirty="0"/>
              <a:t>, </a:t>
            </a:r>
          </a:p>
          <a:p>
            <a:r>
              <a:rPr lang="el-GR" b="1" dirty="0" err="1">
                <a:hlinkClick r:id="rId6" tooltip="Click to search for citations by this author."/>
              </a:rPr>
              <a:t>Ellis</a:t>
            </a:r>
            <a:r>
              <a:rPr lang="el-GR" b="1" dirty="0">
                <a:hlinkClick r:id="rId6" tooltip="Click to search for citations by this author."/>
              </a:rPr>
              <a:t> </a:t>
            </a:r>
            <a:r>
              <a:rPr lang="el-GR" b="1" dirty="0" err="1">
                <a:hlinkClick r:id="rId6" tooltip="Click to search for citations by this author."/>
              </a:rPr>
              <a:t>S</a:t>
            </a:r>
            <a:r>
              <a:rPr lang="el-GR" dirty="0" err="1"/>
              <a:t>,</a:t>
            </a:r>
            <a:r>
              <a:rPr lang="el-GR" b="1" dirty="0" err="1">
                <a:hlinkClick r:id="rId7" tooltip="Click to search for citations by this author."/>
              </a:rPr>
              <a:t>Fitzgerald</a:t>
            </a:r>
            <a:r>
              <a:rPr lang="el-GR" b="1" dirty="0">
                <a:hlinkClick r:id="rId7" tooltip="Click to search for citations by this author."/>
              </a:rPr>
              <a:t>-</a:t>
            </a:r>
            <a:r>
              <a:rPr lang="el-GR" b="1" dirty="0" err="1">
                <a:hlinkClick r:id="rId7" tooltip="Click to search for citations by this author."/>
              </a:rPr>
              <a:t>Barron</a:t>
            </a:r>
            <a:r>
              <a:rPr lang="el-GR" b="1" dirty="0">
                <a:hlinkClick r:id="rId7" tooltip="Click to search for citations by this author."/>
              </a:rPr>
              <a:t> A</a:t>
            </a:r>
            <a:r>
              <a:rPr lang="el-GR" dirty="0"/>
              <a:t>, </a:t>
            </a:r>
            <a:r>
              <a:rPr lang="el-GR" b="1" dirty="0" err="1">
                <a:hlinkClick r:id="rId8" tooltip="Click to search for citations by this author."/>
              </a:rPr>
              <a:t>Rose</a:t>
            </a:r>
            <a:r>
              <a:rPr lang="el-GR" b="1" dirty="0">
                <a:hlinkClick r:id="rId8" tooltip="Click to search for citations by this author."/>
              </a:rPr>
              <a:t> J</a:t>
            </a:r>
            <a:r>
              <a:rPr lang="el-GR" dirty="0"/>
              <a:t>, </a:t>
            </a:r>
            <a:r>
              <a:rPr lang="el-GR" b="1" dirty="0" err="1">
                <a:hlinkClick r:id="rId9" tooltip="Click to search for citations by this author."/>
              </a:rPr>
              <a:t>Egger</a:t>
            </a:r>
            <a:r>
              <a:rPr lang="el-GR" b="1" dirty="0">
                <a:hlinkClick r:id="rId9" tooltip="Click to search for citations by this author."/>
              </a:rPr>
              <a:t> M</a:t>
            </a:r>
            <a:r>
              <a:rPr lang="el-GR" dirty="0"/>
              <a:t>.  </a:t>
            </a:r>
            <a:r>
              <a:rPr lang="el-GR" dirty="0" err="1"/>
              <a:t>Nebulised</a:t>
            </a:r>
            <a:r>
              <a:rPr lang="el-GR" dirty="0"/>
              <a:t> </a:t>
            </a:r>
            <a:r>
              <a:rPr lang="el-GR" dirty="0" err="1"/>
              <a:t>steroid</a:t>
            </a:r>
            <a:r>
              <a:rPr lang="el-GR" dirty="0"/>
              <a:t> </a:t>
            </a:r>
            <a:r>
              <a:rPr lang="el-GR" dirty="0" err="1"/>
              <a:t>in</a:t>
            </a:r>
            <a:r>
              <a:rPr lang="el-GR" dirty="0"/>
              <a:t> </a:t>
            </a:r>
            <a:r>
              <a:rPr lang="el-GR" dirty="0" err="1"/>
              <a:t>the</a:t>
            </a:r>
            <a:r>
              <a:rPr lang="el-GR" dirty="0"/>
              <a:t> </a:t>
            </a:r>
            <a:r>
              <a:rPr lang="el-GR" dirty="0" err="1"/>
              <a:t>treatment</a:t>
            </a:r>
            <a:r>
              <a:rPr lang="el-GR" dirty="0"/>
              <a:t> of </a:t>
            </a:r>
            <a:r>
              <a:rPr lang="el-GR" dirty="0" err="1"/>
              <a:t>croup</a:t>
            </a:r>
            <a:r>
              <a:rPr lang="el-GR" dirty="0"/>
              <a:t>: a </a:t>
            </a:r>
            <a:r>
              <a:rPr lang="el-GR" dirty="0" err="1"/>
              <a:t>systematic</a:t>
            </a:r>
            <a:r>
              <a:rPr lang="el-GR" dirty="0"/>
              <a:t> </a:t>
            </a:r>
            <a:r>
              <a:rPr lang="el-GR" dirty="0" err="1"/>
              <a:t>review</a:t>
            </a:r>
            <a:r>
              <a:rPr lang="el-GR" dirty="0"/>
              <a:t> of </a:t>
            </a:r>
            <a:r>
              <a:rPr lang="el-GR" dirty="0" err="1"/>
              <a:t>randomised</a:t>
            </a:r>
            <a:r>
              <a:rPr lang="el-GR" dirty="0"/>
              <a:t> </a:t>
            </a:r>
            <a:r>
              <a:rPr lang="el-GR" dirty="0" err="1"/>
              <a:t>controlled</a:t>
            </a:r>
            <a:r>
              <a:rPr lang="el-GR" dirty="0"/>
              <a:t> </a:t>
            </a:r>
            <a:r>
              <a:rPr lang="el-GR" dirty="0" err="1"/>
              <a:t>trials</a:t>
            </a:r>
            <a:r>
              <a:rPr lang="el-GR" dirty="0"/>
              <a:t>.</a:t>
            </a:r>
            <a:br>
              <a:rPr lang="el-GR" dirty="0"/>
            </a:br>
            <a:r>
              <a:rPr lang="el-GR" dirty="0" err="1"/>
              <a:t>Br</a:t>
            </a:r>
            <a:r>
              <a:rPr lang="el-GR" dirty="0"/>
              <a:t> J </a:t>
            </a:r>
            <a:r>
              <a:rPr lang="el-GR" dirty="0" err="1"/>
              <a:t>Gen</a:t>
            </a:r>
            <a:r>
              <a:rPr lang="el-GR" dirty="0"/>
              <a:t> </a:t>
            </a:r>
            <a:r>
              <a:rPr lang="el-GR" dirty="0" err="1"/>
              <a:t>Pract</a:t>
            </a:r>
            <a:r>
              <a:rPr lang="el-GR" dirty="0"/>
              <a:t>. 2000 Feb;50(451):135-41. </a:t>
            </a:r>
            <a:endParaRPr lang="en-US" dirty="0"/>
          </a:p>
        </p:txBody>
      </p:sp>
    </p:spTree>
    <p:extLst>
      <p:ext uri="{BB962C8B-B14F-4D97-AF65-F5344CB8AC3E}">
        <p14:creationId xmlns:p14="http://schemas.microsoft.com/office/powerpoint/2010/main" val="1477950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B8A78-9AD4-488B-BF66-C8031F9AF7E1}" type="slidenum">
              <a:rPr lang="el-GR"/>
              <a:pPr/>
              <a:t>39</a:t>
            </a:fld>
            <a:endParaRPr lang="el-G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l-GR" b="1"/>
              <a:t>Westley CR</a:t>
            </a:r>
            <a:r>
              <a:rPr lang="el-GR"/>
              <a:t>, </a:t>
            </a:r>
            <a:r>
              <a:rPr lang="el-GR" b="1"/>
              <a:t>Cotton EK</a:t>
            </a:r>
            <a:r>
              <a:rPr lang="el-GR"/>
              <a:t>, </a:t>
            </a:r>
            <a:r>
              <a:rPr lang="el-GR" b="1"/>
              <a:t>Brooks JG</a:t>
            </a:r>
            <a:r>
              <a:rPr lang="el-GR"/>
              <a:t>. Nebulized racemic epinephrine by IPPB for the treatment of croup: a double-blind study. Am J Dis Child. 1978 May;132(5):484-7. </a:t>
            </a:r>
            <a:endParaRPr lang="en-US"/>
          </a:p>
          <a:p>
            <a:r>
              <a:rPr lang="el-GR">
                <a:hlinkClick r:id="rId3"/>
              </a:rPr>
              <a:t>Waisman Y, Klein BL, Boenning DA, Young GM, Chamberlain JM, O'Donnell R, Ochsenschlager DW.</a:t>
            </a:r>
            <a:r>
              <a:rPr lang="el-GR"/>
              <a:t> Prospective randomized double-blind study comparing L-epinephrine and racemic epinephrine aerosols in the treatment of laryngotracheitis (croup).</a:t>
            </a:r>
            <a:br>
              <a:rPr lang="el-GR"/>
            </a:br>
            <a:r>
              <a:rPr lang="el-GR"/>
              <a:t>Pediatrics. 1992 Feb;89(2):302-6. </a:t>
            </a:r>
            <a:br>
              <a:rPr lang="el-GR"/>
            </a:br>
            <a:endParaRPr lang="el-GR"/>
          </a:p>
        </p:txBody>
      </p:sp>
    </p:spTree>
    <p:extLst>
      <p:ext uri="{BB962C8B-B14F-4D97-AF65-F5344CB8AC3E}">
        <p14:creationId xmlns:p14="http://schemas.microsoft.com/office/powerpoint/2010/main" val="2334550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Croup in a 4-year-old boy. </a:t>
            </a:r>
            <a:r>
              <a:rPr lang="en-US" sz="1200" b="1" kern="1200" baseline="0" dirty="0" smtClean="0">
                <a:solidFill>
                  <a:schemeClr val="tx1"/>
                </a:solidFill>
                <a:latin typeface="+mn-lt"/>
                <a:ea typeface="+mn-ea"/>
                <a:cs typeface="+mn-cs"/>
              </a:rPr>
              <a:t>(a) Frontal neck radiograph shows </a:t>
            </a:r>
            <a:r>
              <a:rPr lang="en-US" sz="1200" b="1" kern="1200" baseline="0" dirty="0" err="1" smtClean="0">
                <a:solidFill>
                  <a:schemeClr val="tx1"/>
                </a:solidFill>
                <a:latin typeface="+mn-lt"/>
                <a:ea typeface="+mn-ea"/>
                <a:cs typeface="+mn-cs"/>
              </a:rPr>
              <a:t>subglottic</a:t>
            </a:r>
            <a:r>
              <a:rPr lang="en-US" sz="1200" b="1" kern="1200" baseline="0" dirty="0" smtClean="0">
                <a:solidFill>
                  <a:schemeClr val="tx1"/>
                </a:solidFill>
                <a:latin typeface="+mn-lt"/>
                <a:ea typeface="+mn-ea"/>
                <a:cs typeface="+mn-cs"/>
              </a:rPr>
              <a:t> narrowing with a loss of the normal convex shoulders at the transition to the larynx, a finding termed the steeple sign (arrow).</a:t>
            </a:r>
            <a:endParaRPr lang="el-GR"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When imaging is indicated, a frontal radiograph of the neck is considered the most helpful image. Normally, in this view, the </a:t>
            </a:r>
            <a:r>
              <a:rPr lang="en-US" sz="1200" kern="1200" baseline="0" dirty="0" err="1" smtClean="0">
                <a:solidFill>
                  <a:schemeClr val="tx1"/>
                </a:solidFill>
                <a:latin typeface="+mn-lt"/>
                <a:ea typeface="+mn-ea"/>
                <a:cs typeface="+mn-cs"/>
              </a:rPr>
              <a:t>subglottic</a:t>
            </a:r>
            <a:r>
              <a:rPr lang="en-US" sz="1200" kern="1200" baseline="0" dirty="0" smtClean="0">
                <a:solidFill>
                  <a:schemeClr val="tx1"/>
                </a:solidFill>
                <a:latin typeface="+mn-lt"/>
                <a:ea typeface="+mn-ea"/>
                <a:cs typeface="+mn-cs"/>
              </a:rPr>
              <a:t> larynx should have smooth lateral convex shoulders (Fig 5). However, when </a:t>
            </a:r>
            <a:r>
              <a:rPr lang="en-US" sz="1200" kern="1200" baseline="0" dirty="0" err="1" smtClean="0">
                <a:solidFill>
                  <a:schemeClr val="tx1"/>
                </a:solidFill>
                <a:latin typeface="+mn-lt"/>
                <a:ea typeface="+mn-ea"/>
                <a:cs typeface="+mn-cs"/>
              </a:rPr>
              <a:t>subglottic</a:t>
            </a:r>
            <a:r>
              <a:rPr lang="en-US" sz="1200" kern="1200" baseline="0" dirty="0" smtClean="0">
                <a:solidFill>
                  <a:schemeClr val="tx1"/>
                </a:solidFill>
                <a:latin typeface="+mn-lt"/>
                <a:ea typeface="+mn-ea"/>
                <a:cs typeface="+mn-cs"/>
              </a:rPr>
              <a:t> inflammation and elevation of the mucosa occur, there is loss of these lateral convexities, leading to narrowing of the tracheal air column and producing </a:t>
            </a:r>
            <a:r>
              <a:rPr lang="en-US" sz="1200" kern="1200" baseline="0" dirty="0" err="1" smtClean="0">
                <a:solidFill>
                  <a:schemeClr val="tx1"/>
                </a:solidFill>
                <a:latin typeface="+mn-lt"/>
                <a:ea typeface="+mn-ea"/>
                <a:cs typeface="+mn-cs"/>
              </a:rPr>
              <a:t>producing</a:t>
            </a:r>
            <a:r>
              <a:rPr lang="en-US" sz="1200" kern="1200" baseline="0" dirty="0" smtClean="0">
                <a:solidFill>
                  <a:schemeClr val="tx1"/>
                </a:solidFill>
                <a:latin typeface="+mn-lt"/>
                <a:ea typeface="+mn-ea"/>
                <a:cs typeface="+mn-cs"/>
              </a:rPr>
              <a:t> the steeple sign (also called the inverted </a:t>
            </a:r>
            <a:r>
              <a:rPr lang="en-US" sz="1200" i="1" kern="1200" baseline="0" dirty="0" smtClean="0">
                <a:solidFill>
                  <a:schemeClr val="tx1"/>
                </a:solidFill>
                <a:latin typeface="+mn-lt"/>
                <a:ea typeface="+mn-ea"/>
                <a:cs typeface="+mn-cs"/>
              </a:rPr>
              <a:t>V sign), which resembles a church steeple (Fig 6a) (12). </a:t>
            </a:r>
            <a:endParaRPr lang="el-GR"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42</a:t>
            </a:fld>
            <a:endParaRPr lang="el-GR"/>
          </a:p>
        </p:txBody>
      </p:sp>
    </p:spTree>
    <p:extLst>
      <p:ext uri="{BB962C8B-B14F-4D97-AF65-F5344CB8AC3E}">
        <p14:creationId xmlns:p14="http://schemas.microsoft.com/office/powerpoint/2010/main" val="268788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Croup in a 4-year-old boy </a:t>
            </a:r>
            <a:r>
              <a:rPr lang="en-US" sz="1200" b="1" kern="1200" baseline="0" dirty="0" smtClean="0">
                <a:solidFill>
                  <a:schemeClr val="tx1"/>
                </a:solidFill>
                <a:latin typeface="+mn-lt"/>
                <a:ea typeface="+mn-ea"/>
                <a:cs typeface="+mn-cs"/>
              </a:rPr>
              <a:t>(b) Lateral neck radiograph shows indistinctness and narrowing of the </a:t>
            </a:r>
            <a:r>
              <a:rPr lang="en-US" sz="1200" b="1" kern="1200" baseline="0" dirty="0" err="1" smtClean="0">
                <a:solidFill>
                  <a:schemeClr val="tx1"/>
                </a:solidFill>
                <a:latin typeface="+mn-lt"/>
                <a:ea typeface="+mn-ea"/>
                <a:cs typeface="+mn-cs"/>
              </a:rPr>
              <a:t>subglottic</a:t>
            </a:r>
            <a:r>
              <a:rPr lang="en-US" sz="1200" b="1" kern="1200" baseline="0" dirty="0" smtClean="0">
                <a:solidFill>
                  <a:schemeClr val="tx1"/>
                </a:solidFill>
                <a:latin typeface="+mn-lt"/>
                <a:ea typeface="+mn-ea"/>
                <a:cs typeface="+mn-cs"/>
              </a:rPr>
              <a:t> region (arrow) and </a:t>
            </a:r>
            <a:r>
              <a:rPr lang="en-US" sz="1200" b="1" kern="1200" baseline="0" dirty="0" err="1" smtClean="0">
                <a:solidFill>
                  <a:schemeClr val="tx1"/>
                </a:solidFill>
                <a:latin typeface="+mn-lt"/>
                <a:ea typeface="+mn-ea"/>
                <a:cs typeface="+mn-cs"/>
              </a:rPr>
              <a:t>overdistention</a:t>
            </a:r>
            <a:r>
              <a:rPr lang="en-US" sz="1200" b="1" kern="1200" baseline="0" dirty="0" smtClean="0">
                <a:solidFill>
                  <a:schemeClr val="tx1"/>
                </a:solidFill>
                <a:latin typeface="+mn-lt"/>
                <a:ea typeface="+mn-ea"/>
                <a:cs typeface="+mn-cs"/>
              </a:rPr>
              <a:t> of the </a:t>
            </a:r>
            <a:r>
              <a:rPr lang="en-US" sz="1200" b="1" kern="1200" baseline="0" dirty="0" err="1" smtClean="0">
                <a:solidFill>
                  <a:schemeClr val="tx1"/>
                </a:solidFill>
                <a:latin typeface="+mn-lt"/>
                <a:ea typeface="+mn-ea"/>
                <a:cs typeface="+mn-cs"/>
              </a:rPr>
              <a:t>hypopharynx</a:t>
            </a:r>
            <a:r>
              <a:rPr lang="en-US" sz="1200" b="1" kern="1200" baseline="0" dirty="0" smtClean="0">
                <a:solidFill>
                  <a:schemeClr val="tx1"/>
                </a:solidFill>
                <a:latin typeface="+mn-lt"/>
                <a:ea typeface="+mn-ea"/>
                <a:cs typeface="+mn-cs"/>
              </a:rPr>
              <a:t> (*). In cases in which </a:t>
            </a:r>
            <a:r>
              <a:rPr lang="en-US" sz="1200" b="1" kern="1200" baseline="0" dirty="0" err="1" smtClean="0">
                <a:solidFill>
                  <a:schemeClr val="tx1"/>
                </a:solidFill>
                <a:latin typeface="+mn-lt"/>
                <a:ea typeface="+mn-ea"/>
                <a:cs typeface="+mn-cs"/>
              </a:rPr>
              <a:t>overdistention</a:t>
            </a:r>
            <a:r>
              <a:rPr lang="en-US" sz="1200" b="1" kern="1200" baseline="0" dirty="0" smtClean="0">
                <a:solidFill>
                  <a:schemeClr val="tx1"/>
                </a:solidFill>
                <a:latin typeface="+mn-lt"/>
                <a:ea typeface="+mn-ea"/>
                <a:cs typeface="+mn-cs"/>
              </a:rPr>
              <a:t> is caused by crying, indistinctness of the laryngeal soft tissues will not be seen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43</a:t>
            </a:fld>
            <a:endParaRPr lang="el-GR"/>
          </a:p>
        </p:txBody>
      </p:sp>
    </p:spTree>
    <p:extLst>
      <p:ext uri="{BB962C8B-B14F-4D97-AF65-F5344CB8AC3E}">
        <p14:creationId xmlns:p14="http://schemas.microsoft.com/office/powerpoint/2010/main" val="1508026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45</a:t>
            </a:fld>
            <a:endParaRPr lang="el-GR"/>
          </a:p>
        </p:txBody>
      </p:sp>
    </p:spTree>
    <p:extLst>
      <p:ext uri="{BB962C8B-B14F-4D97-AF65-F5344CB8AC3E}">
        <p14:creationId xmlns:p14="http://schemas.microsoft.com/office/powerpoint/2010/main" val="2850159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0000" lnSpcReduction="20000"/>
          </a:bodyPr>
          <a:lstStyle/>
          <a:p>
            <a:r>
              <a:rPr lang="en-US" sz="1200" kern="1200" baseline="0" dirty="0" smtClean="0">
                <a:solidFill>
                  <a:schemeClr val="tx1"/>
                </a:solidFill>
                <a:latin typeface="+mn-lt"/>
                <a:ea typeface="+mn-ea"/>
                <a:cs typeface="+mn-cs"/>
              </a:rPr>
              <a:t>WHEELER</a:t>
            </a:r>
          </a:p>
          <a:p>
            <a:r>
              <a:rPr lang="en-US" sz="1200" kern="1200" baseline="0" dirty="0" err="1" smtClean="0">
                <a:solidFill>
                  <a:schemeClr val="tx1"/>
                </a:solidFill>
                <a:latin typeface="+mn-lt"/>
                <a:ea typeface="+mn-ea"/>
                <a:cs typeface="+mn-cs"/>
              </a:rPr>
              <a:t>Epiglottitis</a:t>
            </a:r>
            <a:r>
              <a:rPr lang="en-US" sz="1200" kern="1200" baseline="0" dirty="0" smtClean="0">
                <a:solidFill>
                  <a:schemeClr val="tx1"/>
                </a:solidFill>
                <a:latin typeface="+mn-lt"/>
                <a:ea typeface="+mn-ea"/>
                <a:cs typeface="+mn-cs"/>
              </a:rPr>
              <a:t> is a true emergency, though the term is somewhat</a:t>
            </a:r>
          </a:p>
          <a:p>
            <a:r>
              <a:rPr lang="en-US" sz="1200" kern="1200" baseline="0" dirty="0" smtClean="0">
                <a:solidFill>
                  <a:schemeClr val="tx1"/>
                </a:solidFill>
                <a:latin typeface="+mn-lt"/>
                <a:ea typeface="+mn-ea"/>
                <a:cs typeface="+mn-cs"/>
              </a:rPr>
              <a:t>misleading as the </a:t>
            </a:r>
            <a:r>
              <a:rPr lang="en-US" sz="1200" kern="1200" baseline="0" dirty="0" err="1" smtClean="0">
                <a:solidFill>
                  <a:schemeClr val="tx1"/>
                </a:solidFill>
                <a:latin typeface="+mn-lt"/>
                <a:ea typeface="+mn-ea"/>
                <a:cs typeface="+mn-cs"/>
              </a:rPr>
              <a:t>supraglottic</a:t>
            </a:r>
            <a:r>
              <a:rPr lang="en-US" sz="1200" kern="1200" baseline="0" dirty="0" smtClean="0">
                <a:solidFill>
                  <a:schemeClr val="tx1"/>
                </a:solidFill>
                <a:latin typeface="+mn-lt"/>
                <a:ea typeface="+mn-ea"/>
                <a:cs typeface="+mn-cs"/>
              </a:rPr>
              <a:t> structures are most</a:t>
            </a:r>
          </a:p>
          <a:p>
            <a:r>
              <a:rPr lang="en-US" sz="1200" kern="1200" baseline="0" dirty="0" smtClean="0">
                <a:solidFill>
                  <a:schemeClr val="tx1"/>
                </a:solidFill>
                <a:latin typeface="+mn-lt"/>
                <a:ea typeface="+mn-ea"/>
                <a:cs typeface="+mn-cs"/>
              </a:rPr>
              <a:t>severely affected. </a:t>
            </a:r>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is perhaps more appropriate</a:t>
            </a:r>
          </a:p>
          <a:p>
            <a:r>
              <a:rPr lang="en-US" sz="1200" kern="1200" baseline="0" dirty="0" smtClean="0">
                <a:solidFill>
                  <a:schemeClr val="tx1"/>
                </a:solidFill>
                <a:latin typeface="+mn-lt"/>
                <a:ea typeface="+mn-ea"/>
                <a:cs typeface="+mn-cs"/>
              </a:rPr>
              <a:t>for this reason and classically affects children between</a:t>
            </a:r>
          </a:p>
          <a:p>
            <a:r>
              <a:rPr lang="en-US" sz="1200" kern="1200" baseline="0" dirty="0" smtClean="0">
                <a:solidFill>
                  <a:schemeClr val="tx1"/>
                </a:solidFill>
                <a:latin typeface="+mn-lt"/>
                <a:ea typeface="+mn-ea"/>
                <a:cs typeface="+mn-cs"/>
              </a:rPr>
              <a:t>the age of 2 and 8 years [8, 17–19]. Historically, </a:t>
            </a:r>
            <a:r>
              <a:rPr lang="en-US" sz="1200" kern="1200" baseline="0" dirty="0" err="1" smtClean="0">
                <a:solidFill>
                  <a:schemeClr val="tx1"/>
                </a:solidFill>
                <a:latin typeface="+mn-lt"/>
                <a:ea typeface="+mn-ea"/>
                <a:cs typeface="+mn-cs"/>
              </a:rPr>
              <a:t>supraglottitis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was most commonly caused by </a:t>
            </a:r>
            <a:r>
              <a:rPr lang="en-US" sz="1200" i="1" kern="1200" baseline="0" dirty="0" err="1" smtClean="0">
                <a:solidFill>
                  <a:schemeClr val="tx1"/>
                </a:solidFill>
                <a:latin typeface="+mn-lt"/>
                <a:ea typeface="+mn-ea"/>
                <a:cs typeface="+mn-cs"/>
              </a:rPr>
              <a:t>Haemophilus</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influenzae</a:t>
            </a:r>
            <a:endParaRPr lang="en-US" sz="1200" i="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type B. </a:t>
            </a:r>
            <a:r>
              <a:rPr lang="en-US" sz="1200" i="1" kern="1200" baseline="0" dirty="0" smtClean="0">
                <a:solidFill>
                  <a:schemeClr val="tx1"/>
                </a:solidFill>
                <a:latin typeface="+mn-lt"/>
                <a:ea typeface="+mn-ea"/>
                <a:cs typeface="+mn-cs"/>
              </a:rPr>
              <a:t>Streptococcus </a:t>
            </a:r>
            <a:r>
              <a:rPr lang="en-US" sz="1200" i="1" kern="1200" baseline="0" dirty="0" err="1" smtClean="0">
                <a:solidFill>
                  <a:schemeClr val="tx1"/>
                </a:solidFill>
                <a:latin typeface="+mn-lt"/>
                <a:ea typeface="+mn-ea"/>
                <a:cs typeface="+mn-cs"/>
              </a:rPr>
              <a:t>pneumoniae</a:t>
            </a:r>
            <a:r>
              <a:rPr lang="en-US" sz="1200" i="1" kern="1200" baseline="0" dirty="0" smtClean="0">
                <a:solidFill>
                  <a:schemeClr val="tx1"/>
                </a:solidFill>
                <a:latin typeface="+mn-lt"/>
                <a:ea typeface="+mn-ea"/>
                <a:cs typeface="+mn-cs"/>
              </a:rPr>
              <a:t>, group A </a:t>
            </a:r>
            <a:r>
              <a:rPr lang="el-GR" sz="1200" i="1" kern="1200" baseline="0" dirty="0" smtClean="0">
                <a:solidFill>
                  <a:schemeClr val="tx1"/>
                </a:solidFill>
                <a:latin typeface="+mn-lt"/>
                <a:ea typeface="+mn-ea"/>
                <a:cs typeface="+mn-cs"/>
              </a:rPr>
              <a:t>β-</a:t>
            </a:r>
            <a:r>
              <a:rPr lang="en-US" sz="1200" i="1" kern="1200" baseline="0" dirty="0" smtClean="0">
                <a:solidFill>
                  <a:schemeClr val="tx1"/>
                </a:solidFill>
                <a:latin typeface="+mn-lt"/>
                <a:ea typeface="+mn-ea"/>
                <a:cs typeface="+mn-cs"/>
              </a:rPr>
              <a:t>hemolytic</a:t>
            </a:r>
          </a:p>
          <a:p>
            <a:r>
              <a:rPr lang="en-US" sz="1200" i="1" kern="1200" baseline="0" dirty="0" smtClean="0">
                <a:solidFill>
                  <a:schemeClr val="tx1"/>
                </a:solidFill>
                <a:latin typeface="+mn-lt"/>
                <a:ea typeface="+mn-ea"/>
                <a:cs typeface="+mn-cs"/>
              </a:rPr>
              <a:t>Streptococcus (GABHS), and Staphylococcus </a:t>
            </a:r>
            <a:r>
              <a:rPr lang="en-US" sz="1200" i="1" kern="1200" baseline="0" dirty="0" err="1" smtClean="0">
                <a:solidFill>
                  <a:schemeClr val="tx1"/>
                </a:solidFill>
                <a:latin typeface="+mn-lt"/>
                <a:ea typeface="+mn-ea"/>
                <a:cs typeface="+mn-cs"/>
              </a:rPr>
              <a:t>aureus</a:t>
            </a:r>
            <a:r>
              <a:rPr lang="en-US" sz="1200" i="1" kern="1200" baseline="0" dirty="0" smtClean="0">
                <a:solidFill>
                  <a:schemeClr val="tx1"/>
                </a:solidFill>
                <a:latin typeface="+mn-lt"/>
                <a:ea typeface="+mn-ea"/>
                <a:cs typeface="+mn-cs"/>
              </a:rPr>
              <a:t> are</a:t>
            </a:r>
          </a:p>
          <a:p>
            <a:r>
              <a:rPr lang="en-US" sz="1200" kern="1200" baseline="0" dirty="0" smtClean="0">
                <a:solidFill>
                  <a:schemeClr val="tx1"/>
                </a:solidFill>
                <a:latin typeface="+mn-lt"/>
                <a:ea typeface="+mn-ea"/>
                <a:cs typeface="+mn-cs"/>
              </a:rPr>
              <a:t>reported more commonly in the post-</a:t>
            </a:r>
            <a:r>
              <a:rPr lang="en-US" sz="1200" kern="1200" baseline="0" dirty="0" err="1" smtClean="0">
                <a:solidFill>
                  <a:schemeClr val="tx1"/>
                </a:solidFill>
                <a:latin typeface="+mn-lt"/>
                <a:ea typeface="+mn-ea"/>
                <a:cs typeface="+mn-cs"/>
              </a:rPr>
              <a:t>Hib</a:t>
            </a:r>
            <a:r>
              <a:rPr lang="en-US" sz="1200" kern="1200" baseline="0" dirty="0" smtClean="0">
                <a:solidFill>
                  <a:schemeClr val="tx1"/>
                </a:solidFill>
                <a:latin typeface="+mn-lt"/>
                <a:ea typeface="+mn-ea"/>
                <a:cs typeface="+mn-cs"/>
              </a:rPr>
              <a:t> vaccination era</a:t>
            </a:r>
          </a:p>
          <a:p>
            <a:r>
              <a:rPr lang="en-US" sz="1200" kern="1200" baseline="0" dirty="0" smtClean="0">
                <a:solidFill>
                  <a:schemeClr val="tx1"/>
                </a:solidFill>
                <a:latin typeface="+mn-lt"/>
                <a:ea typeface="+mn-ea"/>
                <a:cs typeface="+mn-cs"/>
              </a:rPr>
              <a:t>[80–86]. Since the development and widespread use of the</a:t>
            </a:r>
          </a:p>
          <a:p>
            <a:r>
              <a:rPr lang="en-US" sz="1200" kern="1200" baseline="0" dirty="0" smtClean="0">
                <a:solidFill>
                  <a:schemeClr val="tx1"/>
                </a:solidFill>
                <a:latin typeface="+mn-lt"/>
                <a:ea typeface="+mn-ea"/>
                <a:cs typeface="+mn-cs"/>
              </a:rPr>
              <a:t>conjugated HIB vaccine, there has been a significant decrease</a:t>
            </a:r>
          </a:p>
          <a:p>
            <a:r>
              <a:rPr lang="en-US" sz="1200" kern="1200" baseline="0" dirty="0" smtClean="0">
                <a:solidFill>
                  <a:schemeClr val="tx1"/>
                </a:solidFill>
                <a:latin typeface="+mn-lt"/>
                <a:ea typeface="+mn-ea"/>
                <a:cs typeface="+mn-cs"/>
              </a:rPr>
              <a:t>in the incidence of </a:t>
            </a:r>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The incidence of </a:t>
            </a:r>
            <a:r>
              <a:rPr lang="en-US" sz="1200" kern="1200" baseline="0" dirty="0" err="1" smtClean="0">
                <a:solidFill>
                  <a:schemeClr val="tx1"/>
                </a:solidFill>
                <a:latin typeface="+mn-lt"/>
                <a:ea typeface="+mn-ea"/>
                <a:cs typeface="+mn-cs"/>
              </a:rPr>
              <a:t>supraglottitis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children &lt;5 years of age has decreased from 41 cases</a:t>
            </a:r>
          </a:p>
          <a:p>
            <a:r>
              <a:rPr lang="en-US" sz="1200" kern="1200" baseline="0" dirty="0" smtClean="0">
                <a:solidFill>
                  <a:schemeClr val="tx1"/>
                </a:solidFill>
                <a:latin typeface="+mn-lt"/>
                <a:ea typeface="+mn-ea"/>
                <a:cs typeface="+mn-cs"/>
              </a:rPr>
              <a:t>per 100,000 in 1987 to 1.3 cases per 100,000 in 1997 [87].</a:t>
            </a:r>
          </a:p>
          <a:p>
            <a:r>
              <a:rPr lang="en-US" sz="1200" kern="1200" baseline="0" dirty="0" smtClean="0">
                <a:solidFill>
                  <a:schemeClr val="tx1"/>
                </a:solidFill>
                <a:latin typeface="+mn-lt"/>
                <a:ea typeface="+mn-ea"/>
                <a:cs typeface="+mn-cs"/>
              </a:rPr>
              <a:t>The incidence of </a:t>
            </a:r>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appears to have stabilized at</a:t>
            </a:r>
          </a:p>
          <a:p>
            <a:r>
              <a:rPr lang="en-US" sz="1200" kern="1200" baseline="0" dirty="0" smtClean="0">
                <a:solidFill>
                  <a:schemeClr val="tx1"/>
                </a:solidFill>
                <a:latin typeface="+mn-lt"/>
                <a:ea typeface="+mn-ea"/>
                <a:cs typeface="+mn-cs"/>
              </a:rPr>
              <a:t>around 1.3 cases per 100,000 children, primarily due to low</a:t>
            </a:r>
          </a:p>
          <a:p>
            <a:r>
              <a:rPr lang="en-US" sz="1200" kern="1200" baseline="0" dirty="0" smtClean="0">
                <a:solidFill>
                  <a:schemeClr val="tx1"/>
                </a:solidFill>
                <a:latin typeface="+mn-lt"/>
                <a:ea typeface="+mn-ea"/>
                <a:cs typeface="+mn-cs"/>
              </a:rPr>
              <a:t>or incomplete vaccination coverage in localized populations,</a:t>
            </a:r>
          </a:p>
          <a:p>
            <a:r>
              <a:rPr lang="en-US" sz="1200" kern="1200" baseline="0" dirty="0" smtClean="0">
                <a:solidFill>
                  <a:schemeClr val="tx1"/>
                </a:solidFill>
                <a:latin typeface="+mn-lt"/>
                <a:ea typeface="+mn-ea"/>
                <a:cs typeface="+mn-cs"/>
              </a:rPr>
              <a:t>as well as cases of </a:t>
            </a:r>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caused by microorganisms</a:t>
            </a:r>
          </a:p>
          <a:p>
            <a:r>
              <a:rPr lang="en-US" sz="1200" kern="1200" baseline="0" dirty="0" smtClean="0">
                <a:solidFill>
                  <a:schemeClr val="tx1"/>
                </a:solidFill>
                <a:latin typeface="+mn-lt"/>
                <a:ea typeface="+mn-ea"/>
                <a:cs typeface="+mn-cs"/>
              </a:rPr>
              <a:t>other than </a:t>
            </a:r>
            <a:r>
              <a:rPr lang="en-US" sz="1200" i="1" kern="1200" baseline="0" dirty="0" err="1" smtClean="0">
                <a:solidFill>
                  <a:schemeClr val="tx1"/>
                </a:solidFill>
                <a:latin typeface="+mn-lt"/>
                <a:ea typeface="+mn-ea"/>
                <a:cs typeface="+mn-cs"/>
              </a:rPr>
              <a:t>Haemophilus</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influenzae</a:t>
            </a:r>
            <a:r>
              <a:rPr lang="en-US" sz="1200" i="1" kern="1200" baseline="0" dirty="0" smtClean="0">
                <a:solidFill>
                  <a:schemeClr val="tx1"/>
                </a:solidFill>
                <a:latin typeface="+mn-lt"/>
                <a:ea typeface="+mn-ea"/>
                <a:cs typeface="+mn-cs"/>
              </a:rPr>
              <a:t> type b [88].</a:t>
            </a:r>
          </a:p>
          <a:p>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requires a high index of suspicion, especially</a:t>
            </a:r>
          </a:p>
          <a:p>
            <a:r>
              <a:rPr lang="en-US" sz="1200" kern="1200" baseline="0" dirty="0" smtClean="0">
                <a:solidFill>
                  <a:schemeClr val="tx1"/>
                </a:solidFill>
                <a:latin typeface="+mn-lt"/>
                <a:ea typeface="+mn-ea"/>
                <a:cs typeface="+mn-cs"/>
              </a:rPr>
              <a:t>now in the post-</a:t>
            </a:r>
            <a:r>
              <a:rPr lang="en-US" sz="1200" kern="1200" baseline="0" dirty="0" err="1" smtClean="0">
                <a:solidFill>
                  <a:schemeClr val="tx1"/>
                </a:solidFill>
                <a:latin typeface="+mn-lt"/>
                <a:ea typeface="+mn-ea"/>
                <a:cs typeface="+mn-cs"/>
              </a:rPr>
              <a:t>Hib</a:t>
            </a:r>
            <a:r>
              <a:rPr lang="en-US" sz="1200" kern="1200" baseline="0" dirty="0" smtClean="0">
                <a:solidFill>
                  <a:schemeClr val="tx1"/>
                </a:solidFill>
                <a:latin typeface="+mn-lt"/>
                <a:ea typeface="+mn-ea"/>
                <a:cs typeface="+mn-cs"/>
              </a:rPr>
              <a:t> vaccination era when many physicians</a:t>
            </a:r>
          </a:p>
          <a:p>
            <a:r>
              <a:rPr lang="en-US" sz="1200" kern="1200" baseline="0" dirty="0" smtClean="0">
                <a:solidFill>
                  <a:schemeClr val="tx1"/>
                </a:solidFill>
                <a:latin typeface="+mn-lt"/>
                <a:ea typeface="+mn-ea"/>
                <a:cs typeface="+mn-cs"/>
              </a:rPr>
              <a:t>have never seen a child with true </a:t>
            </a:r>
            <a:r>
              <a:rPr lang="en-US" sz="1200" kern="1200" baseline="0" dirty="0" err="1" smtClean="0">
                <a:solidFill>
                  <a:schemeClr val="tx1"/>
                </a:solidFill>
                <a:latin typeface="+mn-lt"/>
                <a:ea typeface="+mn-ea"/>
                <a:cs typeface="+mn-cs"/>
              </a:rPr>
              <a:t>supraglottitis</a:t>
            </a:r>
            <a:r>
              <a:rPr lang="en-US" sz="1200" kern="1200" baseline="0" dirty="0" smtClean="0">
                <a:solidFill>
                  <a:schemeClr val="tx1"/>
                </a:solidFill>
                <a:latin typeface="+mn-lt"/>
                <a:ea typeface="+mn-ea"/>
                <a:cs typeface="+mn-cs"/>
              </a:rPr>
              <a:t>. In addition,</a:t>
            </a:r>
          </a:p>
          <a:p>
            <a:r>
              <a:rPr lang="en-US" sz="1200" kern="1200" baseline="0" dirty="0" smtClean="0">
                <a:solidFill>
                  <a:schemeClr val="tx1"/>
                </a:solidFill>
                <a:latin typeface="+mn-lt"/>
                <a:ea typeface="+mn-ea"/>
                <a:cs typeface="+mn-cs"/>
              </a:rPr>
              <a:t>especially now in the post-</a:t>
            </a:r>
            <a:r>
              <a:rPr lang="en-US" sz="1200" kern="1200" baseline="0" dirty="0" err="1" smtClean="0">
                <a:solidFill>
                  <a:schemeClr val="tx1"/>
                </a:solidFill>
                <a:latin typeface="+mn-lt"/>
                <a:ea typeface="+mn-ea"/>
                <a:cs typeface="+mn-cs"/>
              </a:rPr>
              <a:t>Hib</a:t>
            </a:r>
            <a:r>
              <a:rPr lang="en-US" sz="1200" kern="1200" baseline="0" dirty="0" smtClean="0">
                <a:solidFill>
                  <a:schemeClr val="tx1"/>
                </a:solidFill>
                <a:latin typeface="+mn-lt"/>
                <a:ea typeface="+mn-ea"/>
                <a:cs typeface="+mn-cs"/>
              </a:rPr>
              <a:t> vaccination era, </a:t>
            </a:r>
            <a:r>
              <a:rPr lang="en-US" sz="1200" kern="1200" baseline="0" dirty="0" err="1" smtClean="0">
                <a:solidFill>
                  <a:schemeClr val="tx1"/>
                </a:solidFill>
                <a:latin typeface="+mn-lt"/>
                <a:ea typeface="+mn-ea"/>
                <a:cs typeface="+mn-cs"/>
              </a:rPr>
              <a:t>epiglottitis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may present with atypical features, especially in children</a:t>
            </a:r>
          </a:p>
          <a:p>
            <a:r>
              <a:rPr lang="en-US" sz="1200" kern="1200" baseline="0" dirty="0" smtClean="0">
                <a:solidFill>
                  <a:schemeClr val="tx1"/>
                </a:solidFill>
                <a:latin typeface="+mn-lt"/>
                <a:ea typeface="+mn-ea"/>
                <a:cs typeface="+mn-cs"/>
              </a:rPr>
              <a:t>under 2 years of age [81, 89, 90]. Children classically present</a:t>
            </a:r>
          </a:p>
          <a:p>
            <a:r>
              <a:rPr lang="en-US" sz="1200" kern="1200" baseline="0" dirty="0" smtClean="0">
                <a:solidFill>
                  <a:schemeClr val="tx1"/>
                </a:solidFill>
                <a:latin typeface="+mn-lt"/>
                <a:ea typeface="+mn-ea"/>
                <a:cs typeface="+mn-cs"/>
              </a:rPr>
              <a:t>with rapidly progressive signs and symptoms, including</a:t>
            </a:r>
          </a:p>
          <a:p>
            <a:r>
              <a:rPr lang="en-US" sz="1200" kern="1200" baseline="0" dirty="0" smtClean="0">
                <a:solidFill>
                  <a:schemeClr val="tx1"/>
                </a:solidFill>
                <a:latin typeface="+mn-lt"/>
                <a:ea typeface="+mn-ea"/>
                <a:cs typeface="+mn-cs"/>
              </a:rPr>
              <a:t>high fever, irritability, drooling, and respiratory distress (the</a:t>
            </a:r>
          </a:p>
          <a:p>
            <a:r>
              <a:rPr lang="en-US" sz="1200" kern="1200" baseline="0" dirty="0" smtClean="0">
                <a:solidFill>
                  <a:schemeClr val="tx1"/>
                </a:solidFill>
                <a:latin typeface="+mn-lt"/>
                <a:ea typeface="+mn-ea"/>
                <a:cs typeface="+mn-cs"/>
              </a:rPr>
              <a:t>“4 D’s” include drooling, </a:t>
            </a:r>
            <a:r>
              <a:rPr lang="en-US" sz="1200" kern="1200" baseline="0" dirty="0" err="1" smtClean="0">
                <a:solidFill>
                  <a:schemeClr val="tx1"/>
                </a:solidFill>
                <a:latin typeface="+mn-lt"/>
                <a:ea typeface="+mn-ea"/>
                <a:cs typeface="+mn-cs"/>
              </a:rPr>
              <a:t>dysphagia</a:t>
            </a:r>
            <a:r>
              <a:rPr lang="en-US" sz="1200" kern="1200" baseline="0" dirty="0" smtClean="0">
                <a:solidFill>
                  <a:schemeClr val="tx1"/>
                </a:solidFill>
                <a:latin typeface="+mn-lt"/>
                <a:ea typeface="+mn-ea"/>
                <a:cs typeface="+mn-cs"/>
              </a:rPr>
              <a:t>, dyspnea, and </a:t>
            </a:r>
            <a:r>
              <a:rPr lang="en-US" sz="1200" kern="1200" baseline="0" dirty="0" err="1" smtClean="0">
                <a:solidFill>
                  <a:schemeClr val="tx1"/>
                </a:solidFill>
                <a:latin typeface="+mn-lt"/>
                <a:ea typeface="+mn-ea"/>
                <a:cs typeface="+mn-cs"/>
              </a:rPr>
              <a:t>dysphonia</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These children are toxic in appearance and prefer to rest</a:t>
            </a:r>
          </a:p>
          <a:p>
            <a:r>
              <a:rPr lang="en-US" sz="1200" kern="1200" baseline="0" dirty="0" smtClean="0">
                <a:solidFill>
                  <a:schemeClr val="tx1"/>
                </a:solidFill>
                <a:latin typeface="+mn-lt"/>
                <a:ea typeface="+mn-ea"/>
                <a:cs typeface="+mn-cs"/>
              </a:rPr>
              <a:t>in the tripod position.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is relatively late and ominous.</a:t>
            </a:r>
          </a:p>
          <a:p>
            <a:r>
              <a:rPr lang="en-US" sz="1200" kern="1200" baseline="0" dirty="0" smtClean="0">
                <a:solidFill>
                  <a:schemeClr val="tx1"/>
                </a:solidFill>
                <a:latin typeface="+mn-lt"/>
                <a:ea typeface="+mn-ea"/>
                <a:cs typeface="+mn-cs"/>
              </a:rPr>
              <a:t>There is usually no viral prodrome. By the time that affected children present for medical attention, they are generally toxic and have inspiratory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[8, 17–19]. The voice tends</a:t>
            </a:r>
          </a:p>
          <a:p>
            <a:r>
              <a:rPr lang="en-US" sz="1200" kern="1200" baseline="0" dirty="0" smtClean="0">
                <a:solidFill>
                  <a:schemeClr val="tx1"/>
                </a:solidFill>
                <a:latin typeface="+mn-lt"/>
                <a:ea typeface="+mn-ea"/>
                <a:cs typeface="+mn-cs"/>
              </a:rPr>
              <a:t>to be muffled, rather than hoarse as in children with croup.</a:t>
            </a:r>
          </a:p>
          <a:p>
            <a:r>
              <a:rPr lang="en-US" sz="1200" kern="1200" baseline="0" dirty="0" smtClean="0">
                <a:solidFill>
                  <a:schemeClr val="tx1"/>
                </a:solidFill>
                <a:latin typeface="+mn-lt"/>
                <a:ea typeface="+mn-ea"/>
                <a:cs typeface="+mn-cs"/>
              </a:rPr>
              <a:t>Affected children assume a characteristic sniffing position in</a:t>
            </a:r>
          </a:p>
          <a:p>
            <a:r>
              <a:rPr lang="en-US" sz="1200" kern="1200" baseline="0" dirty="0" smtClean="0">
                <a:solidFill>
                  <a:schemeClr val="tx1"/>
                </a:solidFill>
                <a:latin typeface="+mn-lt"/>
                <a:ea typeface="+mn-ea"/>
                <a:cs typeface="+mn-cs"/>
              </a:rPr>
              <a:t>an attempt to maintain optimal airway patency. These children</a:t>
            </a:r>
          </a:p>
          <a:p>
            <a:r>
              <a:rPr lang="en-US" sz="1200" kern="1200" baseline="0" dirty="0" smtClean="0">
                <a:solidFill>
                  <a:schemeClr val="tx1"/>
                </a:solidFill>
                <a:latin typeface="+mn-lt"/>
                <a:ea typeface="+mn-ea"/>
                <a:cs typeface="+mn-cs"/>
              </a:rPr>
              <a:t>are usually anxious, which is a strong indication that</a:t>
            </a:r>
          </a:p>
          <a:p>
            <a:r>
              <a:rPr lang="en-US" sz="1200" kern="1200" baseline="0" dirty="0" smtClean="0">
                <a:solidFill>
                  <a:schemeClr val="tx1"/>
                </a:solidFill>
                <a:latin typeface="+mn-lt"/>
                <a:ea typeface="+mn-ea"/>
                <a:cs typeface="+mn-cs"/>
              </a:rPr>
              <a:t>their airway is significantly compromised.</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46</a:t>
            </a:fld>
            <a:endParaRPr lang="el-GR"/>
          </a:p>
        </p:txBody>
      </p:sp>
    </p:spTree>
    <p:extLst>
      <p:ext uri="{BB962C8B-B14F-4D97-AF65-F5344CB8AC3E}">
        <p14:creationId xmlns:p14="http://schemas.microsoft.com/office/powerpoint/2010/main" val="606098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Drooling</a:t>
            </a:r>
          </a:p>
          <a:p>
            <a:r>
              <a:rPr lang="en-US" dirty="0" err="1" smtClean="0"/>
              <a:t>Dysphagia</a:t>
            </a:r>
            <a:endParaRPr lang="en-US" dirty="0" smtClean="0"/>
          </a:p>
          <a:p>
            <a:r>
              <a:rPr lang="en-US" dirty="0" smtClean="0"/>
              <a:t>Dyspnoea</a:t>
            </a:r>
          </a:p>
          <a:p>
            <a:r>
              <a:rPr lang="en-US" dirty="0" err="1" smtClean="0"/>
              <a:t>Dysphonia</a:t>
            </a:r>
            <a:endParaRPr lang="en-US" dirty="0" smtClean="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49</a:t>
            </a:fld>
            <a:endParaRPr lang="el-GR"/>
          </a:p>
        </p:txBody>
      </p:sp>
    </p:spTree>
    <p:extLst>
      <p:ext uri="{BB962C8B-B14F-4D97-AF65-F5344CB8AC3E}">
        <p14:creationId xmlns:p14="http://schemas.microsoft.com/office/powerpoint/2010/main" val="3123820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5EDD29-ADE4-4939-83D4-239C4AC3F0BD}" type="slidenum">
              <a:rPr lang="el-GR"/>
              <a:pPr/>
              <a:t>50</a:t>
            </a:fld>
            <a:endParaRPr lang="el-G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endParaRPr lang="en-GB"/>
          </a:p>
        </p:txBody>
      </p:sp>
    </p:spTree>
    <p:extLst>
      <p:ext uri="{BB962C8B-B14F-4D97-AF65-F5344CB8AC3E}">
        <p14:creationId xmlns:p14="http://schemas.microsoft.com/office/powerpoint/2010/main" val="576772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0000" lnSpcReduction="20000"/>
          </a:bodyPr>
          <a:lstStyle/>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Compared with adults, infants and young children have small</a:t>
            </a:r>
          </a:p>
          <a:p>
            <a:r>
              <a:rPr lang="en-US" sz="1200" kern="1200" baseline="0" dirty="0" smtClean="0">
                <a:solidFill>
                  <a:schemeClr val="tx1"/>
                </a:solidFill>
                <a:latin typeface="+mn-lt"/>
                <a:ea typeface="+mn-ea"/>
                <a:cs typeface="+mn-cs"/>
              </a:rPr>
              <a:t>and compliant airways and can quickly develop clinically</a:t>
            </a:r>
          </a:p>
          <a:p>
            <a:r>
              <a:rPr lang="en-US" sz="1200" kern="1200" baseline="0" dirty="0" smtClean="0">
                <a:solidFill>
                  <a:schemeClr val="tx1"/>
                </a:solidFill>
                <a:latin typeface="+mn-lt"/>
                <a:ea typeface="+mn-ea"/>
                <a:cs typeface="+mn-cs"/>
              </a:rPr>
              <a:t>significant UAO. The resulting increased work of breathing can</a:t>
            </a:r>
          </a:p>
          <a:p>
            <a:r>
              <a:rPr lang="en-US" sz="1200" kern="1200" baseline="0" dirty="0" smtClean="0">
                <a:solidFill>
                  <a:schemeClr val="tx1"/>
                </a:solidFill>
                <a:latin typeface="+mn-lt"/>
                <a:ea typeface="+mn-ea"/>
                <a:cs typeface="+mn-cs"/>
              </a:rPr>
              <a:t>rapidly progress to respiratory failure because these young</a:t>
            </a:r>
          </a:p>
          <a:p>
            <a:r>
              <a:rPr lang="en-US" sz="1200" kern="1200" baseline="0" dirty="0" smtClean="0">
                <a:solidFill>
                  <a:schemeClr val="tx1"/>
                </a:solidFill>
                <a:latin typeface="+mn-lt"/>
                <a:ea typeface="+mn-ea"/>
                <a:cs typeface="+mn-cs"/>
              </a:rPr>
              <a:t>patients have less respiratory reserve. Thus, acute UAO from any</a:t>
            </a:r>
          </a:p>
          <a:p>
            <a:r>
              <a:rPr lang="en-US" sz="1200" kern="1200" baseline="0" dirty="0" smtClean="0">
                <a:solidFill>
                  <a:schemeClr val="tx1"/>
                </a:solidFill>
                <a:latin typeface="+mn-lt"/>
                <a:ea typeface="+mn-ea"/>
                <a:cs typeface="+mn-cs"/>
              </a:rPr>
              <a:t>cause can be a life-threatening emergency, and early and accurate</a:t>
            </a:r>
          </a:p>
          <a:p>
            <a:r>
              <a:rPr lang="en-US" sz="1200" kern="1200" baseline="0" dirty="0" smtClean="0">
                <a:solidFill>
                  <a:schemeClr val="tx1"/>
                </a:solidFill>
                <a:latin typeface="+mn-lt"/>
                <a:ea typeface="+mn-ea"/>
                <a:cs typeface="+mn-cs"/>
              </a:rPr>
              <a:t>diagnosis and treatment are essential.</a:t>
            </a:r>
            <a:endParaRPr lang="el-GR" sz="1200" kern="1200" baseline="0" dirty="0" smtClean="0">
              <a:solidFill>
                <a:schemeClr val="tx1"/>
              </a:solidFill>
              <a:latin typeface="+mn-lt"/>
              <a:ea typeface="+mn-ea"/>
              <a:cs typeface="+mn-cs"/>
            </a:endParaRPr>
          </a:p>
          <a:p>
            <a:endParaRPr lang="el-GR"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DARRAS: </a:t>
            </a:r>
            <a:endParaRPr lang="el-GR" b="1" dirty="0" smtClean="0"/>
          </a:p>
          <a:p>
            <a:r>
              <a:rPr lang="en-US" dirty="0" smtClean="0"/>
              <a:t> Acute airway obstruction is much more common in infants and children than in adults because of their unique anatomic and physiologic features. Even in young patients with partial airway occlusion, symptoms can be severe and potentially life-threatening. Factors that predispose children to airway compromise include the orientation of their larynx, the narrow caliber of their trachea, and their weak </a:t>
            </a:r>
            <a:r>
              <a:rPr lang="en-US" dirty="0" err="1" smtClean="0"/>
              <a:t>intercostal</a:t>
            </a:r>
            <a:r>
              <a:rPr lang="en-US" dirty="0" smtClean="0"/>
              <a:t> muscles </a:t>
            </a:r>
            <a:endParaRPr lang="el-GR" dirty="0" smtClean="0"/>
          </a:p>
          <a:p>
            <a:endParaRPr lang="el-GR" dirty="0" smtClean="0"/>
          </a:p>
          <a:p>
            <a:r>
              <a:rPr lang="en-US" b="1" dirty="0" smtClean="0"/>
              <a:t>WHEELER</a:t>
            </a:r>
            <a:endParaRPr lang="el-GR" b="1" dirty="0" smtClean="0"/>
          </a:p>
          <a:p>
            <a:r>
              <a:rPr lang="en-US" sz="1200" kern="1200" baseline="0" dirty="0" smtClean="0">
                <a:solidFill>
                  <a:schemeClr val="tx1"/>
                </a:solidFill>
                <a:latin typeface="+mn-lt"/>
                <a:ea typeface="+mn-ea"/>
                <a:cs typeface="+mn-cs"/>
              </a:rPr>
              <a:t>Though basic principles in the management of the airway</a:t>
            </a:r>
          </a:p>
          <a:p>
            <a:r>
              <a:rPr lang="en-US" sz="1200" kern="1200" baseline="0" dirty="0" smtClean="0">
                <a:solidFill>
                  <a:schemeClr val="tx1"/>
                </a:solidFill>
                <a:latin typeface="+mn-lt"/>
                <a:ea typeface="+mn-ea"/>
                <a:cs typeface="+mn-cs"/>
              </a:rPr>
              <a:t>in children are the same as in adults, there are important</a:t>
            </a:r>
          </a:p>
          <a:p>
            <a:r>
              <a:rPr lang="en-US" sz="1200" kern="1200" baseline="0" dirty="0" smtClean="0">
                <a:solidFill>
                  <a:schemeClr val="tx1"/>
                </a:solidFill>
                <a:latin typeface="+mn-lt"/>
                <a:ea typeface="+mn-ea"/>
                <a:cs typeface="+mn-cs"/>
              </a:rPr>
              <a:t>developmental characteristics that distinguish the pediatric</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airway from the adult airway (Table 2.1).These affect both</a:t>
            </a:r>
          </a:p>
          <a:p>
            <a:r>
              <a:rPr lang="en-US" sz="1200" kern="1200" baseline="0" dirty="0" smtClean="0">
                <a:solidFill>
                  <a:schemeClr val="tx1"/>
                </a:solidFill>
                <a:latin typeface="+mn-lt"/>
                <a:ea typeface="+mn-ea"/>
                <a:cs typeface="+mn-cs"/>
              </a:rPr>
              <a:t>mask ventilation and tracheal intubation. In the neonate and</a:t>
            </a:r>
          </a:p>
          <a:p>
            <a:r>
              <a:rPr lang="en-US" sz="1200" kern="1200" baseline="0" dirty="0" smtClean="0">
                <a:solidFill>
                  <a:schemeClr val="tx1"/>
                </a:solidFill>
                <a:latin typeface="+mn-lt"/>
                <a:ea typeface="+mn-ea"/>
                <a:cs typeface="+mn-cs"/>
              </a:rPr>
              <a:t>infant, important anatomic differences include a proportionately</a:t>
            </a:r>
          </a:p>
          <a:p>
            <a:r>
              <a:rPr lang="en-US" sz="1200" kern="1200" baseline="0" dirty="0" smtClean="0">
                <a:solidFill>
                  <a:schemeClr val="tx1"/>
                </a:solidFill>
                <a:latin typeface="+mn-lt"/>
                <a:ea typeface="+mn-ea"/>
                <a:cs typeface="+mn-cs"/>
              </a:rPr>
              <a:t>larger head and tongue, narrower nasal passages, an</a:t>
            </a:r>
          </a:p>
          <a:p>
            <a:r>
              <a:rPr lang="en-US" sz="1200" kern="1200" baseline="0" dirty="0" smtClean="0">
                <a:solidFill>
                  <a:schemeClr val="tx1"/>
                </a:solidFill>
                <a:latin typeface="+mn-lt"/>
                <a:ea typeface="+mn-ea"/>
                <a:cs typeface="+mn-cs"/>
              </a:rPr>
              <a:t>anterior and </a:t>
            </a:r>
            <a:r>
              <a:rPr lang="en-US" sz="1200" kern="1200" baseline="0" dirty="0" err="1" smtClean="0">
                <a:solidFill>
                  <a:schemeClr val="tx1"/>
                </a:solidFill>
                <a:latin typeface="+mn-lt"/>
                <a:ea typeface="+mn-ea"/>
                <a:cs typeface="+mn-cs"/>
              </a:rPr>
              <a:t>cephalad</a:t>
            </a:r>
            <a:r>
              <a:rPr lang="en-US" sz="1200" kern="1200" baseline="0" dirty="0" smtClean="0">
                <a:solidFill>
                  <a:schemeClr val="tx1"/>
                </a:solidFill>
                <a:latin typeface="+mn-lt"/>
                <a:ea typeface="+mn-ea"/>
                <a:cs typeface="+mn-cs"/>
              </a:rPr>
              <a:t> larynx, long epiglottis, and a short trachea</a:t>
            </a:r>
          </a:p>
          <a:p>
            <a:r>
              <a:rPr lang="en-US" sz="1200" kern="1200" baseline="0" dirty="0" smtClean="0">
                <a:solidFill>
                  <a:schemeClr val="tx1"/>
                </a:solidFill>
                <a:latin typeface="+mn-lt"/>
                <a:ea typeface="+mn-ea"/>
                <a:cs typeface="+mn-cs"/>
              </a:rPr>
              <a:t>and neck. These factors contribute to making infants</a:t>
            </a:r>
          </a:p>
          <a:p>
            <a:r>
              <a:rPr lang="en-US" sz="1200" kern="1200" baseline="0" dirty="0" smtClean="0">
                <a:solidFill>
                  <a:schemeClr val="tx1"/>
                </a:solidFill>
                <a:latin typeface="+mn-lt"/>
                <a:ea typeface="+mn-ea"/>
                <a:cs typeface="+mn-cs"/>
              </a:rPr>
              <a:t>“obligate” nasal breathers. The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cartilage is the narrowest</a:t>
            </a:r>
          </a:p>
          <a:p>
            <a:r>
              <a:rPr lang="en-US" sz="1200" kern="1200" baseline="0" dirty="0" smtClean="0">
                <a:solidFill>
                  <a:schemeClr val="tx1"/>
                </a:solidFill>
                <a:latin typeface="+mn-lt"/>
                <a:ea typeface="+mn-ea"/>
                <a:cs typeface="+mn-cs"/>
              </a:rPr>
              <a:t>point of the airway in children younger than 10 years</a:t>
            </a:r>
          </a:p>
          <a:p>
            <a:r>
              <a:rPr lang="en-US" sz="1200" kern="1200" baseline="0" dirty="0" smtClean="0">
                <a:solidFill>
                  <a:schemeClr val="tx1"/>
                </a:solidFill>
                <a:latin typeface="+mn-lt"/>
                <a:ea typeface="+mn-ea"/>
                <a:cs typeface="+mn-cs"/>
              </a:rPr>
              <a:t>of age as opposed to the glottis in the adult. Even minimal</a:t>
            </a:r>
          </a:p>
          <a:p>
            <a:r>
              <a:rPr lang="en-US" sz="1200" kern="1200" baseline="0" dirty="0" smtClean="0">
                <a:solidFill>
                  <a:schemeClr val="tx1"/>
                </a:solidFill>
                <a:latin typeface="+mn-lt"/>
                <a:ea typeface="+mn-ea"/>
                <a:cs typeface="+mn-cs"/>
              </a:rPr>
              <a:t>edema will have a proportionately greater effect in children</a:t>
            </a:r>
          </a:p>
          <a:p>
            <a:r>
              <a:rPr lang="en-US" sz="1200" kern="1200" baseline="0" dirty="0" smtClean="0">
                <a:solidFill>
                  <a:schemeClr val="tx1"/>
                </a:solidFill>
                <a:latin typeface="+mn-lt"/>
                <a:ea typeface="+mn-ea"/>
                <a:cs typeface="+mn-cs"/>
              </a:rPr>
              <a:t>because of their smaller tracheal diameters. In older children,</a:t>
            </a:r>
          </a:p>
          <a:p>
            <a:r>
              <a:rPr lang="en-US" sz="1200" kern="1200" baseline="0" dirty="0" smtClean="0">
                <a:solidFill>
                  <a:schemeClr val="tx1"/>
                </a:solidFill>
                <a:latin typeface="+mn-lt"/>
                <a:ea typeface="+mn-ea"/>
                <a:cs typeface="+mn-cs"/>
              </a:rPr>
              <a:t>prominent adenoidal and </a:t>
            </a:r>
            <a:r>
              <a:rPr lang="en-US" sz="1200" kern="1200" baseline="0" dirty="0" err="1" smtClean="0">
                <a:solidFill>
                  <a:schemeClr val="tx1"/>
                </a:solidFill>
                <a:latin typeface="+mn-lt"/>
                <a:ea typeface="+mn-ea"/>
                <a:cs typeface="+mn-cs"/>
              </a:rPr>
              <a:t>tonsillar</a:t>
            </a:r>
            <a:r>
              <a:rPr lang="en-US" sz="1200" kern="1200" baseline="0" dirty="0" smtClean="0">
                <a:solidFill>
                  <a:schemeClr val="tx1"/>
                </a:solidFill>
                <a:latin typeface="+mn-lt"/>
                <a:ea typeface="+mn-ea"/>
                <a:cs typeface="+mn-cs"/>
              </a:rPr>
              <a:t> tissue can obstruct visualization</a:t>
            </a:r>
          </a:p>
          <a:p>
            <a:r>
              <a:rPr lang="en-US" sz="1200" kern="1200" baseline="0" dirty="0" smtClean="0">
                <a:solidFill>
                  <a:schemeClr val="tx1"/>
                </a:solidFill>
                <a:latin typeface="+mn-lt"/>
                <a:ea typeface="+mn-ea"/>
                <a:cs typeface="+mn-cs"/>
              </a:rPr>
              <a:t>of the larynx. Also, there are specific congenital anatomic</a:t>
            </a:r>
          </a:p>
          <a:p>
            <a:r>
              <a:rPr lang="en-US" sz="1200" kern="1200" baseline="0" dirty="0" smtClean="0">
                <a:solidFill>
                  <a:schemeClr val="tx1"/>
                </a:solidFill>
                <a:latin typeface="+mn-lt"/>
                <a:ea typeface="+mn-ea"/>
                <a:cs typeface="+mn-cs"/>
              </a:rPr>
              <a:t>airway anomalies that occur in children which makes</a:t>
            </a:r>
          </a:p>
          <a:p>
            <a:r>
              <a:rPr lang="en-US" sz="1200" kern="1200" baseline="0" dirty="0" smtClean="0">
                <a:solidFill>
                  <a:schemeClr val="tx1"/>
                </a:solidFill>
                <a:latin typeface="+mn-lt"/>
                <a:ea typeface="+mn-ea"/>
                <a:cs typeface="+mn-cs"/>
              </a:rPr>
              <a:t>management of the airway even more complex. As the child</a:t>
            </a:r>
          </a:p>
          <a:p>
            <a:r>
              <a:rPr lang="en-US" sz="1200" kern="1200" baseline="0" dirty="0" smtClean="0">
                <a:solidFill>
                  <a:schemeClr val="tx1"/>
                </a:solidFill>
                <a:latin typeface="+mn-lt"/>
                <a:ea typeface="+mn-ea"/>
                <a:cs typeface="+mn-cs"/>
              </a:rPr>
              <a:t>becomes older the airway becomes more comparable to the</a:t>
            </a:r>
          </a:p>
          <a:p>
            <a:r>
              <a:rPr lang="en-US" sz="1200" kern="1200" baseline="0" dirty="0" smtClean="0">
                <a:solidFill>
                  <a:schemeClr val="tx1"/>
                </a:solidFill>
                <a:latin typeface="+mn-lt"/>
                <a:ea typeface="+mn-ea"/>
                <a:cs typeface="+mn-cs"/>
              </a:rPr>
              <a:t>adult anatomy, and by 8 or 9 years of age the airway is considered</a:t>
            </a:r>
          </a:p>
          <a:p>
            <a:r>
              <a:rPr lang="en-US" sz="1200" kern="1200" baseline="0" dirty="0" smtClean="0">
                <a:solidFill>
                  <a:schemeClr val="tx1"/>
                </a:solidFill>
                <a:latin typeface="+mn-lt"/>
                <a:ea typeface="+mn-ea"/>
                <a:cs typeface="+mn-cs"/>
              </a:rPr>
              <a:t>similar to the adult airway, with the exception of the</a:t>
            </a:r>
          </a:p>
          <a:p>
            <a:r>
              <a:rPr lang="en-US" sz="1200" kern="1200" baseline="0" dirty="0" smtClean="0">
                <a:solidFill>
                  <a:schemeClr val="tx1"/>
                </a:solidFill>
                <a:latin typeface="+mn-lt"/>
                <a:ea typeface="+mn-ea"/>
                <a:cs typeface="+mn-cs"/>
              </a:rPr>
              <a:t>size of the airway itself</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6</a:t>
            </a:fld>
            <a:endParaRPr lang="el-GR"/>
          </a:p>
        </p:txBody>
      </p:sp>
    </p:spTree>
    <p:extLst>
      <p:ext uri="{BB962C8B-B14F-4D97-AF65-F5344CB8AC3E}">
        <p14:creationId xmlns:p14="http://schemas.microsoft.com/office/powerpoint/2010/main" val="3122282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characteristic radiographic presentation of</a:t>
            </a:r>
          </a:p>
          <a:p>
            <a:r>
              <a:rPr lang="en-US" sz="1200" kern="1200" baseline="0" dirty="0" smtClean="0">
                <a:solidFill>
                  <a:schemeClr val="tx1"/>
                </a:solidFill>
                <a:latin typeface="+mn-lt"/>
                <a:ea typeface="+mn-ea"/>
                <a:cs typeface="+mn-cs"/>
              </a:rPr>
              <a:t>the swollen epiglottis and </a:t>
            </a:r>
            <a:r>
              <a:rPr lang="en-US" sz="1200" kern="1200" baseline="0" dirty="0" err="1" smtClean="0">
                <a:solidFill>
                  <a:schemeClr val="tx1"/>
                </a:solidFill>
                <a:latin typeface="+mn-lt"/>
                <a:ea typeface="+mn-ea"/>
                <a:cs typeface="+mn-cs"/>
              </a:rPr>
              <a:t>aryepiglottic</a:t>
            </a:r>
            <a:r>
              <a:rPr lang="en-US" sz="1200" kern="1200" baseline="0" dirty="0" smtClean="0">
                <a:solidFill>
                  <a:schemeClr val="tx1"/>
                </a:solidFill>
                <a:latin typeface="+mn-lt"/>
                <a:ea typeface="+mn-ea"/>
                <a:cs typeface="+mn-cs"/>
              </a:rPr>
              <a:t> folds is called the</a:t>
            </a:r>
          </a:p>
          <a:p>
            <a:r>
              <a:rPr lang="en-US" sz="1200" kern="1200" baseline="0" dirty="0" smtClean="0">
                <a:solidFill>
                  <a:schemeClr val="tx1"/>
                </a:solidFill>
                <a:latin typeface="+mn-lt"/>
                <a:ea typeface="+mn-ea"/>
                <a:cs typeface="+mn-cs"/>
              </a:rPr>
              <a:t>‘thumb sign’ (Fig. 2).</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51</a:t>
            </a:fld>
            <a:endParaRPr lang="el-GR"/>
          </a:p>
        </p:txBody>
      </p:sp>
    </p:spTree>
    <p:extLst>
      <p:ext uri="{BB962C8B-B14F-4D97-AF65-F5344CB8AC3E}">
        <p14:creationId xmlns:p14="http://schemas.microsoft.com/office/powerpoint/2010/main" val="3772006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Figure 8. Acute </a:t>
            </a:r>
            <a:r>
              <a:rPr lang="en-US" sz="1200" b="1" kern="1200" baseline="0" dirty="0" err="1" smtClean="0">
                <a:solidFill>
                  <a:schemeClr val="tx1"/>
                </a:solidFill>
                <a:latin typeface="+mn-lt"/>
                <a:ea typeface="+mn-ea"/>
                <a:cs typeface="+mn-cs"/>
              </a:rPr>
              <a:t>epiglottitis</a:t>
            </a:r>
            <a:r>
              <a:rPr lang="en-US" sz="1200" b="1" kern="1200" baseline="0" dirty="0" smtClean="0">
                <a:solidFill>
                  <a:schemeClr val="tx1"/>
                </a:solidFill>
                <a:latin typeface="+mn-lt"/>
                <a:ea typeface="+mn-ea"/>
                <a:cs typeface="+mn-cs"/>
              </a:rPr>
              <a:t> in a 4-year-old boy. Lateral soft-tissue radiograph shows marked swelling of the epiglottis (arrowhead), a finding termed the thumb sign. In addition, thickening of the </a:t>
            </a:r>
            <a:r>
              <a:rPr lang="en-US" sz="1200" b="1" kern="1200" baseline="0" dirty="0" err="1" smtClean="0">
                <a:solidFill>
                  <a:schemeClr val="tx1"/>
                </a:solidFill>
                <a:latin typeface="+mn-lt"/>
                <a:ea typeface="+mn-ea"/>
                <a:cs typeface="+mn-cs"/>
              </a:rPr>
              <a:t>aryepiglottic</a:t>
            </a:r>
            <a:r>
              <a:rPr lang="en-US" sz="1200" b="1" kern="1200" baseline="0" dirty="0" smtClean="0">
                <a:solidFill>
                  <a:schemeClr val="tx1"/>
                </a:solidFill>
                <a:latin typeface="+mn-lt"/>
                <a:ea typeface="+mn-ea"/>
                <a:cs typeface="+mn-cs"/>
              </a:rPr>
              <a:t> folds and increased opacity of the larynx and vocal cords (arrow) are depicted.</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52</a:t>
            </a:fld>
            <a:endParaRPr lang="el-GR"/>
          </a:p>
        </p:txBody>
      </p:sp>
    </p:spTree>
    <p:extLst>
      <p:ext uri="{BB962C8B-B14F-4D97-AF65-F5344CB8AC3E}">
        <p14:creationId xmlns:p14="http://schemas.microsoft.com/office/powerpoint/2010/main" val="2816728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20000"/>
          </a:bodyPr>
          <a:lstStyle/>
          <a:p>
            <a:r>
              <a:rPr lang="en-US" dirty="0" smtClean="0"/>
              <a:t>Bacterial </a:t>
            </a:r>
            <a:r>
              <a:rPr lang="en-US" dirty="0" err="1" smtClean="0"/>
              <a:t>tracheitis</a:t>
            </a:r>
            <a:endParaRPr lang="en-US" dirty="0" smtClean="0"/>
          </a:p>
          <a:p>
            <a:r>
              <a:rPr lang="en-US" dirty="0" smtClean="0"/>
              <a:t>Bacterial </a:t>
            </a:r>
            <a:r>
              <a:rPr lang="en-US" dirty="0" err="1" smtClean="0"/>
              <a:t>tracheitis</a:t>
            </a:r>
            <a:r>
              <a:rPr lang="en-US" dirty="0" smtClean="0"/>
              <a:t> is a rare airway infection that is also known</a:t>
            </a:r>
          </a:p>
          <a:p>
            <a:r>
              <a:rPr lang="en-US" dirty="0" smtClean="0"/>
              <a:t>as bacterial </a:t>
            </a:r>
            <a:r>
              <a:rPr lang="en-US" dirty="0" err="1" smtClean="0"/>
              <a:t>laryngotracheobronchitis</a:t>
            </a:r>
            <a:r>
              <a:rPr lang="en-US" dirty="0" smtClean="0"/>
              <a:t>, membranous </a:t>
            </a:r>
            <a:r>
              <a:rPr lang="en-US" dirty="0" err="1" smtClean="0"/>
              <a:t>laryngotra</a:t>
            </a:r>
            <a:r>
              <a:rPr lang="en-US" dirty="0" smtClean="0"/>
              <a:t>-</a:t>
            </a:r>
          </a:p>
          <a:p>
            <a:r>
              <a:rPr lang="en-US" dirty="0" err="1" smtClean="0"/>
              <a:t>cheobronchitis</a:t>
            </a:r>
            <a:r>
              <a:rPr lang="en-US" dirty="0" smtClean="0"/>
              <a:t>, or </a:t>
            </a:r>
            <a:r>
              <a:rPr lang="en-US" dirty="0" err="1" smtClean="0"/>
              <a:t>pseudomembranous</a:t>
            </a:r>
            <a:r>
              <a:rPr lang="en-US" dirty="0" smtClean="0"/>
              <a:t> croup. In a retrospective,</a:t>
            </a:r>
          </a:p>
          <a:p>
            <a:r>
              <a:rPr lang="en-US" dirty="0" smtClean="0"/>
              <a:t>descriptive case series of 107 children hospitalized between 1997</a:t>
            </a:r>
          </a:p>
          <a:p>
            <a:r>
              <a:rPr lang="en-US" dirty="0" smtClean="0"/>
              <a:t>and 2006 with various upper respiratory illnesses, two had</a:t>
            </a:r>
          </a:p>
          <a:p>
            <a:r>
              <a:rPr lang="en-US" dirty="0" err="1" smtClean="0"/>
              <a:t>epiglottitis</a:t>
            </a:r>
            <a:r>
              <a:rPr lang="en-US" dirty="0" smtClean="0"/>
              <a:t> and 18 had bacterial </a:t>
            </a:r>
            <a:r>
              <a:rPr lang="en-US" dirty="0" err="1" smtClean="0"/>
              <a:t>tracheitis</a:t>
            </a:r>
            <a:r>
              <a:rPr lang="en-US" dirty="0" smtClean="0"/>
              <a:t>. Of those with bacterial</a:t>
            </a:r>
          </a:p>
          <a:p>
            <a:r>
              <a:rPr lang="en-US" dirty="0" err="1" smtClean="0"/>
              <a:t>tracheitis</a:t>
            </a:r>
            <a:r>
              <a:rPr lang="en-US" dirty="0" smtClean="0"/>
              <a:t>, 15 were </a:t>
            </a:r>
            <a:r>
              <a:rPr lang="en-US" dirty="0" err="1" smtClean="0"/>
              <a:t>intubated</a:t>
            </a:r>
            <a:r>
              <a:rPr lang="en-US" dirty="0" smtClean="0"/>
              <a:t> and five had serious complications</a:t>
            </a:r>
          </a:p>
          <a:p>
            <a:r>
              <a:rPr lang="en-US" dirty="0" smtClean="0"/>
              <a:t>(ARDS and multisystem organ failure). Bacterial </a:t>
            </a:r>
            <a:r>
              <a:rPr lang="en-US" dirty="0" err="1" smtClean="0"/>
              <a:t>tracheitis</a:t>
            </a:r>
            <a:r>
              <a:rPr lang="en-US" dirty="0" smtClean="0"/>
              <a:t> was</a:t>
            </a:r>
          </a:p>
          <a:p>
            <a:r>
              <a:rPr lang="en-US" dirty="0" smtClean="0"/>
              <a:t>three times more likely to cause respiratory failure than viral croup</a:t>
            </a:r>
          </a:p>
          <a:p>
            <a:r>
              <a:rPr lang="en-US" dirty="0" smtClean="0"/>
              <a:t>and </a:t>
            </a:r>
            <a:r>
              <a:rPr lang="en-US" dirty="0" err="1" smtClean="0"/>
              <a:t>epiglottitis</a:t>
            </a:r>
            <a:r>
              <a:rPr lang="en-US" dirty="0" smtClean="0"/>
              <a:t> combined, and therefore should be considered in</a:t>
            </a:r>
          </a:p>
          <a:p>
            <a:r>
              <a:rPr lang="en-US" dirty="0" smtClean="0"/>
              <a:t>all children who present with an acute, life-threatening upper</a:t>
            </a:r>
          </a:p>
          <a:p>
            <a:r>
              <a:rPr lang="en-US" dirty="0" smtClean="0"/>
              <a:t>respiratory infection.40 It affects children six months to eight years</a:t>
            </a:r>
          </a:p>
          <a:p>
            <a:r>
              <a:rPr lang="en-US" dirty="0" smtClean="0"/>
              <a:t>of age (average age 4–6 years). Compared to children with viral</a:t>
            </a:r>
          </a:p>
          <a:p>
            <a:r>
              <a:rPr lang="en-US" dirty="0" smtClean="0"/>
              <a:t>croup, children with bacterial </a:t>
            </a:r>
            <a:r>
              <a:rPr lang="en-US" dirty="0" err="1" smtClean="0"/>
              <a:t>tracheitis</a:t>
            </a:r>
            <a:r>
              <a:rPr lang="en-US" dirty="0" smtClean="0"/>
              <a:t> are generally older, more</a:t>
            </a:r>
          </a:p>
          <a:p>
            <a:r>
              <a:rPr lang="en-US" dirty="0" smtClean="0"/>
              <a:t>ill appearing, and rarely respond to epinephrine.41 Compared to</a:t>
            </a:r>
          </a:p>
          <a:p>
            <a:r>
              <a:rPr lang="en-US" dirty="0" smtClean="0"/>
              <a:t>children with </a:t>
            </a:r>
            <a:r>
              <a:rPr lang="en-US" dirty="0" err="1" smtClean="0"/>
              <a:t>epiglottitis</a:t>
            </a:r>
            <a:r>
              <a:rPr lang="en-US" dirty="0" smtClean="0"/>
              <a:t>, patients with bacterial </a:t>
            </a:r>
            <a:r>
              <a:rPr lang="en-US" dirty="0" err="1" smtClean="0"/>
              <a:t>tracheitis</a:t>
            </a:r>
            <a:r>
              <a:rPr lang="en-US" dirty="0" smtClean="0"/>
              <a:t> have a</a:t>
            </a:r>
          </a:p>
          <a:p>
            <a:r>
              <a:rPr lang="en-US" dirty="0" smtClean="0"/>
              <a:t>significant cough, are comfortable when lying flat, and control</a:t>
            </a:r>
          </a:p>
          <a:p>
            <a:r>
              <a:rPr lang="en-US" dirty="0" smtClean="0"/>
              <a:t>secretions (i.e. do not tend to drool). Causative agents are S. </a:t>
            </a:r>
            <a:r>
              <a:rPr lang="en-US" dirty="0" err="1" smtClean="0"/>
              <a:t>aureus</a:t>
            </a:r>
            <a:r>
              <a:rPr lang="en-US" dirty="0" smtClean="0"/>
              <a:t>,</a:t>
            </a:r>
          </a:p>
          <a:p>
            <a:r>
              <a:rPr lang="en-US" dirty="0" smtClean="0"/>
              <a:t>H. </a:t>
            </a:r>
            <a:r>
              <a:rPr lang="en-US" dirty="0" err="1" smtClean="0"/>
              <a:t>influenzae</a:t>
            </a:r>
            <a:r>
              <a:rPr lang="en-US" dirty="0" smtClean="0"/>
              <a:t>, S. </a:t>
            </a:r>
            <a:r>
              <a:rPr lang="en-US" dirty="0" err="1" smtClean="0"/>
              <a:t>pneumoniae</a:t>
            </a:r>
            <a:r>
              <a:rPr lang="en-US" dirty="0" smtClean="0"/>
              <a:t>, S. </a:t>
            </a:r>
            <a:r>
              <a:rPr lang="en-US" dirty="0" err="1" smtClean="0"/>
              <a:t>pyogenes</a:t>
            </a:r>
            <a:r>
              <a:rPr lang="en-US" dirty="0" smtClean="0"/>
              <a:t> and </a:t>
            </a:r>
            <a:r>
              <a:rPr lang="en-US" dirty="0" err="1" smtClean="0"/>
              <a:t>Moraxella</a:t>
            </a:r>
            <a:r>
              <a:rPr lang="en-US" dirty="0" smtClean="0"/>
              <a:t> </a:t>
            </a:r>
            <a:r>
              <a:rPr lang="en-US" dirty="0" err="1" smtClean="0"/>
              <a:t>catarrhalis</a:t>
            </a:r>
            <a:r>
              <a:rPr lang="en-US" dirty="0" smtClean="0"/>
              <a:t>.</a:t>
            </a:r>
          </a:p>
          <a:p>
            <a:r>
              <a:rPr lang="en-US" dirty="0" smtClean="0"/>
              <a:t>The clinical picture with several days of fever, cough, and </a:t>
            </a:r>
            <a:r>
              <a:rPr lang="en-US" dirty="0" err="1" smtClean="0"/>
              <a:t>stridor</a:t>
            </a:r>
            <a:endParaRPr lang="en-US" dirty="0" smtClean="0"/>
          </a:p>
          <a:p>
            <a:r>
              <a:rPr lang="en-US" dirty="0" smtClean="0"/>
              <a:t>initially resembles that of viral croup. Children then progress to</a:t>
            </a:r>
          </a:p>
          <a:p>
            <a:r>
              <a:rPr lang="en-US" dirty="0" smtClean="0"/>
              <a:t>rapid onset of high fever, difficulty breathing, and an ill</a:t>
            </a:r>
          </a:p>
          <a:p>
            <a:r>
              <a:rPr lang="en-US" dirty="0" smtClean="0"/>
              <a:t>appearance. Diagnosis is usually made by endoscopy </a:t>
            </a:r>
            <a:r>
              <a:rPr lang="en-US" dirty="0" err="1" smtClean="0"/>
              <a:t>demonstrat</a:t>
            </a:r>
            <a:r>
              <a:rPr lang="en-US" dirty="0" smtClean="0"/>
              <a:t>-</a:t>
            </a:r>
          </a:p>
          <a:p>
            <a:r>
              <a:rPr lang="en-US" dirty="0" err="1" smtClean="0"/>
              <a:t>ing</a:t>
            </a:r>
            <a:r>
              <a:rPr lang="en-US" dirty="0" smtClean="0"/>
              <a:t> </a:t>
            </a:r>
            <a:r>
              <a:rPr lang="en-US" dirty="0" err="1" smtClean="0"/>
              <a:t>subglottic</a:t>
            </a:r>
            <a:r>
              <a:rPr lang="en-US" dirty="0" smtClean="0"/>
              <a:t> oedema with ulcerations, copious secretions and</a:t>
            </a:r>
          </a:p>
          <a:p>
            <a:r>
              <a:rPr lang="en-US" dirty="0" smtClean="0"/>
              <a:t>formation of </a:t>
            </a:r>
            <a:r>
              <a:rPr lang="en-US" dirty="0" err="1" smtClean="0"/>
              <a:t>pseudomembranes</a:t>
            </a:r>
            <a:r>
              <a:rPr lang="en-US" dirty="0" smtClean="0"/>
              <a:t>. Active management, including</a:t>
            </a:r>
          </a:p>
          <a:p>
            <a:r>
              <a:rPr lang="en-US" dirty="0" smtClean="0"/>
              <a:t>timely intubation, is vital to prevent complete UAO. Based on data</a:t>
            </a:r>
          </a:p>
          <a:p>
            <a:r>
              <a:rPr lang="en-US" dirty="0" smtClean="0"/>
              <a:t>presented in a recent review, initial antibiotic therapy should be of</a:t>
            </a:r>
          </a:p>
          <a:p>
            <a:r>
              <a:rPr lang="en-US" dirty="0" smtClean="0"/>
              <a:t>broad spectrum coverage, including an appropriate anti-</a:t>
            </a:r>
            <a:r>
              <a:rPr lang="en-US" dirty="0" err="1" smtClean="0"/>
              <a:t>staphy</a:t>
            </a:r>
            <a:r>
              <a:rPr lang="en-US" dirty="0" smtClean="0"/>
              <a:t>-</a:t>
            </a:r>
          </a:p>
          <a:p>
            <a:r>
              <a:rPr lang="en-US" dirty="0" err="1" smtClean="0"/>
              <a:t>lococcal</a:t>
            </a:r>
            <a:r>
              <a:rPr lang="en-US" dirty="0" smtClean="0"/>
              <a:t> agent with a view to optimize therapy once culture and</a:t>
            </a:r>
          </a:p>
          <a:p>
            <a:r>
              <a:rPr lang="en-US" dirty="0" smtClean="0"/>
              <a:t>susceptibility results become available.34,42</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54</a:t>
            </a:fld>
            <a:endParaRPr lang="el-GR"/>
          </a:p>
        </p:txBody>
      </p:sp>
    </p:spTree>
    <p:extLst>
      <p:ext uri="{BB962C8B-B14F-4D97-AF65-F5344CB8AC3E}">
        <p14:creationId xmlns:p14="http://schemas.microsoft.com/office/powerpoint/2010/main" val="4066463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Figure 7. Bacterial </a:t>
            </a:r>
            <a:r>
              <a:rPr lang="en-US" sz="1200" b="1" kern="1200" baseline="0" dirty="0" err="1" smtClean="0">
                <a:solidFill>
                  <a:schemeClr val="tx1"/>
                </a:solidFill>
                <a:latin typeface="+mn-lt"/>
                <a:ea typeface="+mn-ea"/>
                <a:cs typeface="+mn-cs"/>
              </a:rPr>
              <a:t>tracheitis</a:t>
            </a:r>
            <a:r>
              <a:rPr lang="en-US" sz="1200" b="1" kern="1200" baseline="0" dirty="0" smtClean="0">
                <a:solidFill>
                  <a:schemeClr val="tx1"/>
                </a:solidFill>
                <a:latin typeface="+mn-lt"/>
                <a:ea typeface="+mn-ea"/>
                <a:cs typeface="+mn-cs"/>
              </a:rPr>
              <a:t> in an 8-year-old girl. Lateral neck radiograph shows indistinctness and increased density of the </a:t>
            </a:r>
            <a:r>
              <a:rPr lang="en-US" sz="1200" b="1" kern="1200" baseline="0" dirty="0" err="1" smtClean="0">
                <a:solidFill>
                  <a:schemeClr val="tx1"/>
                </a:solidFill>
                <a:latin typeface="+mn-lt"/>
                <a:ea typeface="+mn-ea"/>
                <a:cs typeface="+mn-cs"/>
              </a:rPr>
              <a:t>subglottic</a:t>
            </a:r>
            <a:r>
              <a:rPr lang="en-US" sz="1200" b="1" kern="1200" baseline="0" dirty="0" smtClean="0">
                <a:solidFill>
                  <a:schemeClr val="tx1"/>
                </a:solidFill>
                <a:latin typeface="+mn-lt"/>
                <a:ea typeface="+mn-ea"/>
                <a:cs typeface="+mn-cs"/>
              </a:rPr>
              <a:t> region (arrowhead), as well as narrowing of the </a:t>
            </a:r>
            <a:r>
              <a:rPr lang="en-US" sz="1200" b="1" kern="1200" baseline="0" dirty="0" err="1" smtClean="0">
                <a:solidFill>
                  <a:schemeClr val="tx1"/>
                </a:solidFill>
                <a:latin typeface="+mn-lt"/>
                <a:ea typeface="+mn-ea"/>
                <a:cs typeface="+mn-cs"/>
              </a:rPr>
              <a:t>subglottic</a:t>
            </a:r>
            <a:r>
              <a:rPr lang="en-US" sz="1200" b="1" kern="1200" baseline="0" dirty="0" smtClean="0">
                <a:solidFill>
                  <a:schemeClr val="tx1"/>
                </a:solidFill>
                <a:latin typeface="+mn-lt"/>
                <a:ea typeface="+mn-ea"/>
                <a:cs typeface="+mn-cs"/>
              </a:rPr>
              <a:t> airway (arrow).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56</a:t>
            </a:fld>
            <a:endParaRPr lang="el-GR"/>
          </a:p>
        </p:txBody>
      </p:sp>
    </p:spTree>
    <p:extLst>
      <p:ext uri="{BB962C8B-B14F-4D97-AF65-F5344CB8AC3E}">
        <p14:creationId xmlns:p14="http://schemas.microsoft.com/office/powerpoint/2010/main" val="1558358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F23BB-96D4-408A-87BE-D73C9E18605A}" type="slidenum">
              <a:rPr lang="el-GR"/>
              <a:pPr/>
              <a:t>57</a:t>
            </a:fld>
            <a:endParaRPr lang="el-G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914400" y="4343400"/>
            <a:ext cx="5029200" cy="4114800"/>
          </a:xfrm>
        </p:spPr>
        <p:txBody>
          <a:bodyPr/>
          <a:lstStyle/>
          <a:p>
            <a:endParaRPr lang="en-GB"/>
          </a:p>
        </p:txBody>
      </p:sp>
    </p:spTree>
    <p:extLst>
      <p:ext uri="{BB962C8B-B14F-4D97-AF65-F5344CB8AC3E}">
        <p14:creationId xmlns:p14="http://schemas.microsoft.com/office/powerpoint/2010/main" val="1100242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Figure 9. Retropharyngeal infection in a 12-year-old boy. (a) Lateral neck radiograph shows thickening of the retropharyngeal soft tissues (arrow). (b) </a:t>
            </a:r>
            <a:r>
              <a:rPr lang="en-US" sz="1200" b="1" kern="1200" baseline="0" dirty="0" err="1" smtClean="0">
                <a:solidFill>
                  <a:schemeClr val="tx1"/>
                </a:solidFill>
                <a:latin typeface="+mn-lt"/>
                <a:ea typeface="+mn-ea"/>
                <a:cs typeface="+mn-cs"/>
              </a:rPr>
              <a:t>Sagittal</a:t>
            </a:r>
            <a:r>
              <a:rPr lang="en-US" sz="1200" b="1" kern="1200" baseline="0" dirty="0" smtClean="0">
                <a:solidFill>
                  <a:schemeClr val="tx1"/>
                </a:solidFill>
                <a:latin typeface="+mn-lt"/>
                <a:ea typeface="+mn-ea"/>
                <a:cs typeface="+mn-cs"/>
              </a:rPr>
              <a:t> contrast material–enhanced CT image obtained with reconstruction from a CT examination performed 5 days later shows a rim-enhancing </a:t>
            </a:r>
            <a:r>
              <a:rPr lang="en-US" sz="1200" b="1" kern="1200" baseline="0" dirty="0" err="1" smtClean="0">
                <a:solidFill>
                  <a:schemeClr val="tx1"/>
                </a:solidFill>
                <a:latin typeface="+mn-lt"/>
                <a:ea typeface="+mn-ea"/>
                <a:cs typeface="+mn-cs"/>
              </a:rPr>
              <a:t>hypoattenuating</a:t>
            </a:r>
            <a:r>
              <a:rPr lang="en-US" sz="1200" b="1" kern="1200" baseline="0" dirty="0" smtClean="0">
                <a:solidFill>
                  <a:schemeClr val="tx1"/>
                </a:solidFill>
                <a:latin typeface="+mn-lt"/>
                <a:ea typeface="+mn-ea"/>
                <a:cs typeface="+mn-cs"/>
              </a:rPr>
              <a:t> collection consistent with a retropharyngeal abscess (arrow).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60</a:t>
            </a:fld>
            <a:endParaRPr lang="el-GR"/>
          </a:p>
        </p:txBody>
      </p:sp>
    </p:spTree>
    <p:extLst>
      <p:ext uri="{BB962C8B-B14F-4D97-AF65-F5344CB8AC3E}">
        <p14:creationId xmlns:p14="http://schemas.microsoft.com/office/powerpoint/2010/main" val="3841552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Infectious mononucleosis</a:t>
            </a:r>
          </a:p>
          <a:p>
            <a:r>
              <a:rPr lang="en-US" dirty="0" smtClean="0"/>
              <a:t>Acute adenoidal and </a:t>
            </a:r>
            <a:r>
              <a:rPr lang="en-US" dirty="0" err="1" smtClean="0"/>
              <a:t>tonsillar</a:t>
            </a:r>
            <a:r>
              <a:rPr lang="en-US" dirty="0" smtClean="0"/>
              <a:t> enlargement causing severe</a:t>
            </a:r>
          </a:p>
          <a:p>
            <a:r>
              <a:rPr lang="en-US" dirty="0" smtClean="0"/>
              <a:t>nasopharyngeal obstruction is a rare, but a well-</a:t>
            </a:r>
            <a:r>
              <a:rPr lang="en-US" dirty="0" err="1" smtClean="0"/>
              <a:t>recognised</a:t>
            </a:r>
            <a:endParaRPr lang="en-US" dirty="0" smtClean="0"/>
          </a:p>
          <a:p>
            <a:r>
              <a:rPr lang="en-US" dirty="0" smtClean="0"/>
              <a:t>complication of infectious mononucleosis.24 This </a:t>
            </a:r>
            <a:r>
              <a:rPr lang="en-US" dirty="0" err="1" smtClean="0"/>
              <a:t>complica</a:t>
            </a:r>
            <a:r>
              <a:rPr lang="en-US" dirty="0" smtClean="0"/>
              <a:t>-</a:t>
            </a:r>
          </a:p>
          <a:p>
            <a:r>
              <a:rPr lang="en-US" dirty="0" err="1" smtClean="0"/>
              <a:t>tion</a:t>
            </a:r>
            <a:r>
              <a:rPr lang="en-US" dirty="0" smtClean="0"/>
              <a:t> occurs especially in the younger child and usually</a:t>
            </a:r>
          </a:p>
          <a:p>
            <a:r>
              <a:rPr lang="en-US" dirty="0" smtClean="0"/>
              <a:t>presents with dyspnoea (the cardinal symptom), sore</a:t>
            </a:r>
          </a:p>
          <a:p>
            <a:r>
              <a:rPr lang="en-US" dirty="0" smtClean="0"/>
              <a:t>throat, </a:t>
            </a:r>
            <a:r>
              <a:rPr lang="en-US" dirty="0" err="1" smtClean="0"/>
              <a:t>dysphagia</a:t>
            </a:r>
            <a:r>
              <a:rPr lang="en-US" dirty="0" smtClean="0"/>
              <a:t> and drooling a few days after the onset</a:t>
            </a:r>
          </a:p>
          <a:p>
            <a:r>
              <a:rPr lang="en-US" dirty="0" smtClean="0"/>
              <a:t>of infectious mononucleosis. The use of systemic </a:t>
            </a:r>
            <a:r>
              <a:rPr lang="en-US" dirty="0" err="1" smtClean="0"/>
              <a:t>corticos</a:t>
            </a:r>
            <a:r>
              <a:rPr lang="en-US" dirty="0" smtClean="0"/>
              <a:t>-</a:t>
            </a:r>
          </a:p>
          <a:p>
            <a:r>
              <a:rPr lang="en-US" dirty="0" err="1" smtClean="0"/>
              <a:t>teroids</a:t>
            </a:r>
            <a:r>
              <a:rPr lang="en-US" dirty="0" smtClean="0"/>
              <a:t> has been advocated for this complication, although</a:t>
            </a:r>
          </a:p>
          <a:p>
            <a:r>
              <a:rPr lang="en-US" dirty="0" smtClean="0"/>
              <a:t>most data come from uncontrolled reports.25 Passage of a</a:t>
            </a:r>
          </a:p>
          <a:p>
            <a:r>
              <a:rPr lang="en-US" dirty="0" smtClean="0"/>
              <a:t>nasopharyngeal tube is an effective treatment to bypass the</a:t>
            </a:r>
          </a:p>
          <a:p>
            <a:r>
              <a:rPr lang="en-US" dirty="0" smtClean="0"/>
              <a:t>pharyngeal obstruction in most cases. In rare instances,</a:t>
            </a:r>
          </a:p>
          <a:p>
            <a:r>
              <a:rPr lang="en-US" dirty="0" err="1" smtClean="0"/>
              <a:t>panpharyngeal</a:t>
            </a:r>
            <a:r>
              <a:rPr lang="en-US" dirty="0" smtClean="0"/>
              <a:t> and </a:t>
            </a:r>
            <a:r>
              <a:rPr lang="en-US" dirty="0" err="1" smtClean="0"/>
              <a:t>transglottic</a:t>
            </a:r>
            <a:r>
              <a:rPr lang="en-US" dirty="0" smtClean="0"/>
              <a:t> inflammatory oedema may</a:t>
            </a:r>
          </a:p>
          <a:p>
            <a:r>
              <a:rPr lang="en-US" dirty="0" smtClean="0"/>
              <a:t>make </a:t>
            </a:r>
            <a:r>
              <a:rPr lang="en-US" dirty="0" err="1" smtClean="0"/>
              <a:t>endotracheal</a:t>
            </a:r>
            <a:r>
              <a:rPr lang="en-US" dirty="0" smtClean="0"/>
              <a:t> intubation necessary. Acute </a:t>
            </a:r>
            <a:r>
              <a:rPr lang="en-US" dirty="0" err="1" smtClean="0"/>
              <a:t>tonsillect</a:t>
            </a:r>
            <a:r>
              <a:rPr lang="en-US" dirty="0" smtClean="0"/>
              <a:t>-</a:t>
            </a:r>
          </a:p>
          <a:p>
            <a:r>
              <a:rPr lang="en-US" dirty="0" err="1" smtClean="0"/>
              <a:t>omy</a:t>
            </a:r>
            <a:r>
              <a:rPr lang="en-US" dirty="0" smtClean="0"/>
              <a:t> is recommended in severe upper airway obstruction</a:t>
            </a:r>
          </a:p>
          <a:p>
            <a:r>
              <a:rPr lang="en-US" dirty="0" smtClean="0"/>
              <a:t>that fails to respond to medical treatment.26</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61</a:t>
            </a:fld>
            <a:endParaRPr lang="el-GR"/>
          </a:p>
        </p:txBody>
      </p:sp>
    </p:spTree>
    <p:extLst>
      <p:ext uri="{BB962C8B-B14F-4D97-AF65-F5344CB8AC3E}">
        <p14:creationId xmlns:p14="http://schemas.microsoft.com/office/powerpoint/2010/main" val="3334431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620EA7-F720-49AA-8174-68074E07F168}" type="slidenum">
              <a:rPr lang="el-GR"/>
              <a:pPr/>
              <a:t>65</a:t>
            </a:fld>
            <a:endParaRPr lang="el-G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l-GR" dirty="0"/>
              <a:t>Οίδημα λάρυγγα</a:t>
            </a:r>
          </a:p>
          <a:p>
            <a:r>
              <a:rPr lang="el-GR" dirty="0"/>
              <a:t>Ερυθρότητα, </a:t>
            </a:r>
            <a:r>
              <a:rPr lang="el-GR" dirty="0" err="1"/>
              <a:t>κνησμός,οίδημα</a:t>
            </a:r>
            <a:r>
              <a:rPr lang="el-GR" dirty="0"/>
              <a:t> προσώπου και κνίδωση</a:t>
            </a:r>
          </a:p>
          <a:p>
            <a:r>
              <a:rPr lang="el-GR" dirty="0"/>
              <a:t>Κοιλιαλγία, διάρροια, </a:t>
            </a:r>
            <a:r>
              <a:rPr lang="el-GR" dirty="0" err="1"/>
              <a:t>εκπνευστικός</a:t>
            </a:r>
            <a:r>
              <a:rPr lang="el-GR" dirty="0"/>
              <a:t> συριγμός …..καταπληξία</a:t>
            </a:r>
          </a:p>
          <a:p>
            <a:endParaRPr lang="el-GR" u="sng" dirty="0" smtClean="0"/>
          </a:p>
          <a:p>
            <a:endParaRPr lang="el-GR" u="sng" dirty="0" smtClean="0"/>
          </a:p>
          <a:p>
            <a:r>
              <a:rPr lang="en-US" sz="1200" kern="1200" baseline="0" dirty="0" smtClean="0">
                <a:solidFill>
                  <a:schemeClr val="tx1"/>
                </a:solidFill>
                <a:latin typeface="+mn-lt"/>
                <a:ea typeface="+mn-ea"/>
                <a:cs typeface="+mn-cs"/>
              </a:rPr>
              <a:t>Anaphylaxis may present with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which is a </a:t>
            </a:r>
            <a:r>
              <a:rPr lang="en-US" sz="1200" kern="1200" baseline="0" dirty="0" err="1" smtClean="0">
                <a:solidFill>
                  <a:schemeClr val="tx1"/>
                </a:solidFill>
                <a:latin typeface="+mn-lt"/>
                <a:ea typeface="+mn-ea"/>
                <a:cs typeface="+mn-cs"/>
              </a:rPr>
              <a:t>lifethreatening</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situation as it can progress very rapidly. Clues to</a:t>
            </a:r>
          </a:p>
          <a:p>
            <a:r>
              <a:rPr lang="en-US" sz="1200" kern="1200" baseline="0" dirty="0" smtClean="0">
                <a:solidFill>
                  <a:schemeClr val="tx1"/>
                </a:solidFill>
                <a:latin typeface="+mn-lt"/>
                <a:ea typeface="+mn-ea"/>
                <a:cs typeface="+mn-cs"/>
              </a:rPr>
              <a:t>the diagnosis are an abrupt onset with facial or lip swelling, rash,</a:t>
            </a:r>
          </a:p>
          <a:p>
            <a:r>
              <a:rPr lang="en-US" sz="1200" kern="1200" baseline="0" dirty="0" smtClean="0">
                <a:solidFill>
                  <a:schemeClr val="tx1"/>
                </a:solidFill>
                <a:latin typeface="+mn-lt"/>
                <a:ea typeface="+mn-ea"/>
                <a:cs typeface="+mn-cs"/>
              </a:rPr>
              <a:t>wheezing and/or anaphylactic shock. The three common triggers</a:t>
            </a:r>
          </a:p>
          <a:p>
            <a:r>
              <a:rPr lang="en-US" sz="1200" kern="1200" baseline="0" dirty="0" smtClean="0">
                <a:solidFill>
                  <a:schemeClr val="tx1"/>
                </a:solidFill>
                <a:latin typeface="+mn-lt"/>
                <a:ea typeface="+mn-ea"/>
                <a:cs typeface="+mn-cs"/>
              </a:rPr>
              <a:t>of life-threatening anaphylaxis are insect stings, drugs and foods,</a:t>
            </a:r>
          </a:p>
          <a:p>
            <a:r>
              <a:rPr lang="en-US" sz="1200" kern="1200" baseline="0" dirty="0" smtClean="0">
                <a:solidFill>
                  <a:schemeClr val="tx1"/>
                </a:solidFill>
                <a:latin typeface="+mn-lt"/>
                <a:ea typeface="+mn-ea"/>
                <a:cs typeface="+mn-cs"/>
              </a:rPr>
              <a:t>and in food allergy there may be a history of previous reactions.</a:t>
            </a:r>
          </a:p>
          <a:p>
            <a:r>
              <a:rPr lang="en-US" sz="1200" kern="1200" baseline="0" dirty="0" smtClean="0">
                <a:solidFill>
                  <a:schemeClr val="tx1"/>
                </a:solidFill>
                <a:latin typeface="+mn-lt"/>
                <a:ea typeface="+mn-ea"/>
                <a:cs typeface="+mn-cs"/>
              </a:rPr>
              <a:t>The immediate management of suspected anaphylaxis is the</a:t>
            </a:r>
          </a:p>
          <a:p>
            <a:r>
              <a:rPr lang="en-US" sz="1200" kern="1200" baseline="0" dirty="0" smtClean="0">
                <a:solidFill>
                  <a:schemeClr val="tx1"/>
                </a:solidFill>
                <a:latin typeface="+mn-lt"/>
                <a:ea typeface="+mn-ea"/>
                <a:cs typeface="+mn-cs"/>
              </a:rPr>
              <a:t>administration of intramuscular adrenaline 10 mg/kg. </a:t>
            </a:r>
            <a:r>
              <a:rPr lang="en-US" sz="1200" kern="1200" baseline="0" dirty="0" err="1" smtClean="0">
                <a:solidFill>
                  <a:schemeClr val="tx1"/>
                </a:solidFill>
                <a:latin typeface="+mn-lt"/>
                <a:ea typeface="+mn-ea"/>
                <a:cs typeface="+mn-cs"/>
              </a:rPr>
              <a:t>Antihist</a:t>
            </a:r>
            <a:endParaRPr lang="el-GR" u="sng" dirty="0"/>
          </a:p>
          <a:p>
            <a:endParaRPr lang="el-GR" dirty="0"/>
          </a:p>
        </p:txBody>
      </p:sp>
    </p:spTree>
    <p:extLst>
      <p:ext uri="{BB962C8B-B14F-4D97-AF65-F5344CB8AC3E}">
        <p14:creationId xmlns:p14="http://schemas.microsoft.com/office/powerpoint/2010/main" val="3711662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Hereditary </a:t>
            </a:r>
            <a:r>
              <a:rPr lang="en-US" sz="1200" kern="1200" baseline="0" dirty="0" err="1" smtClean="0">
                <a:solidFill>
                  <a:schemeClr val="tx1"/>
                </a:solidFill>
                <a:latin typeface="+mn-lt"/>
                <a:ea typeface="+mn-ea"/>
                <a:cs typeface="+mn-cs"/>
              </a:rPr>
              <a:t>angioedema</a:t>
            </a:r>
            <a:r>
              <a:rPr lang="en-US" sz="1200" kern="1200" baseline="0" dirty="0" smtClean="0">
                <a:solidFill>
                  <a:schemeClr val="tx1"/>
                </a:solidFill>
                <a:latin typeface="+mn-lt"/>
                <a:ea typeface="+mn-ea"/>
                <a:cs typeface="+mn-cs"/>
              </a:rPr>
              <a:t> is an inherited deficiency of C1</a:t>
            </a:r>
          </a:p>
          <a:p>
            <a:r>
              <a:rPr lang="en-US" sz="1200" kern="1200" baseline="0" dirty="0" smtClean="0">
                <a:solidFill>
                  <a:schemeClr val="tx1"/>
                </a:solidFill>
                <a:latin typeface="+mn-lt"/>
                <a:ea typeface="+mn-ea"/>
                <a:cs typeface="+mn-cs"/>
              </a:rPr>
              <a:t>esterase inhibitor in the complement pathway which causes</a:t>
            </a:r>
          </a:p>
          <a:p>
            <a:r>
              <a:rPr lang="en-US" sz="1200" kern="1200" baseline="0" dirty="0" smtClean="0">
                <a:solidFill>
                  <a:schemeClr val="tx1"/>
                </a:solidFill>
                <a:latin typeface="+mn-lt"/>
                <a:ea typeface="+mn-ea"/>
                <a:cs typeface="+mn-cs"/>
              </a:rPr>
              <a:t>recurrent attacks of localized tissue swelling. This can affect the</a:t>
            </a:r>
          </a:p>
          <a:p>
            <a:r>
              <a:rPr lang="en-US" sz="1200" kern="1200" baseline="0" dirty="0" smtClean="0">
                <a:solidFill>
                  <a:schemeClr val="tx1"/>
                </a:solidFill>
                <a:latin typeface="+mn-lt"/>
                <a:ea typeface="+mn-ea"/>
                <a:cs typeface="+mn-cs"/>
              </a:rPr>
              <a:t>larynx and cause anaphylaxis-like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but does not respond</a:t>
            </a:r>
          </a:p>
          <a:p>
            <a:r>
              <a:rPr lang="en-US" sz="1200" kern="1200" baseline="0" dirty="0" smtClean="0">
                <a:solidFill>
                  <a:schemeClr val="tx1"/>
                </a:solidFill>
                <a:latin typeface="+mn-lt"/>
                <a:ea typeface="+mn-ea"/>
                <a:cs typeface="+mn-cs"/>
              </a:rPr>
              <a:t>to adrenaline. The diagnosis can be confirmed by measuring</a:t>
            </a:r>
          </a:p>
          <a:p>
            <a:r>
              <a:rPr lang="en-US" sz="1200" kern="1200" baseline="0" dirty="0" smtClean="0">
                <a:solidFill>
                  <a:schemeClr val="tx1"/>
                </a:solidFill>
                <a:latin typeface="+mn-lt"/>
                <a:ea typeface="+mn-ea"/>
                <a:cs typeface="+mn-cs"/>
              </a:rPr>
              <a:t>plasma levels of C1 esterase inhibitor, and preparations of the</a:t>
            </a:r>
          </a:p>
          <a:p>
            <a:r>
              <a:rPr lang="en-US" sz="1200" kern="1200" baseline="0" dirty="0" smtClean="0">
                <a:solidFill>
                  <a:schemeClr val="tx1"/>
                </a:solidFill>
                <a:latin typeface="+mn-lt"/>
                <a:ea typeface="+mn-ea"/>
                <a:cs typeface="+mn-cs"/>
              </a:rPr>
              <a:t>inhibitor have recently become available for intravenous treatment</a:t>
            </a:r>
          </a:p>
          <a:p>
            <a:r>
              <a:rPr lang="en-US" sz="1200" kern="1200" baseline="0" dirty="0" smtClean="0">
                <a:solidFill>
                  <a:schemeClr val="tx1"/>
                </a:solidFill>
                <a:latin typeface="+mn-lt"/>
                <a:ea typeface="+mn-ea"/>
                <a:cs typeface="+mn-cs"/>
              </a:rPr>
              <a:t>of acute attacks.</a:t>
            </a:r>
            <a:endParaRPr lang="el-GR" sz="1200" kern="1200" baseline="0" dirty="0" smtClean="0">
              <a:solidFill>
                <a:schemeClr val="tx1"/>
              </a:solidFill>
              <a:latin typeface="+mn-lt"/>
              <a:ea typeface="+mn-ea"/>
              <a:cs typeface="+mn-cs"/>
            </a:endParaRPr>
          </a:p>
          <a:p>
            <a:endParaRPr lang="el-GR"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Hereditary </a:t>
            </a:r>
            <a:r>
              <a:rPr lang="en-US" sz="1200" kern="1200" baseline="0" dirty="0" err="1" smtClean="0">
                <a:solidFill>
                  <a:schemeClr val="tx1"/>
                </a:solidFill>
                <a:latin typeface="+mn-lt"/>
                <a:ea typeface="+mn-ea"/>
                <a:cs typeface="+mn-cs"/>
              </a:rPr>
              <a:t>angiooedema</a:t>
            </a:r>
            <a:r>
              <a:rPr lang="en-US" sz="1200" kern="1200" baseline="0" dirty="0" smtClean="0">
                <a:solidFill>
                  <a:schemeClr val="tx1"/>
                </a:solidFill>
                <a:latin typeface="+mn-lt"/>
                <a:ea typeface="+mn-ea"/>
                <a:cs typeface="+mn-cs"/>
              </a:rPr>
              <a:t> (HAE)</a:t>
            </a:r>
          </a:p>
          <a:p>
            <a:r>
              <a:rPr lang="en-US" sz="1200" kern="1200" baseline="0" dirty="0" smtClean="0">
                <a:solidFill>
                  <a:schemeClr val="tx1"/>
                </a:solidFill>
                <a:latin typeface="+mn-lt"/>
                <a:ea typeface="+mn-ea"/>
                <a:cs typeface="+mn-cs"/>
              </a:rPr>
              <a:t>Laryngeal oedema occurs in approximately one-half of all</a:t>
            </a:r>
          </a:p>
          <a:p>
            <a:r>
              <a:rPr lang="en-US" sz="1200" kern="1200" baseline="0" dirty="0" smtClean="0">
                <a:solidFill>
                  <a:schemeClr val="tx1"/>
                </a:solidFill>
                <a:latin typeface="+mn-lt"/>
                <a:ea typeface="+mn-ea"/>
                <a:cs typeface="+mn-cs"/>
              </a:rPr>
              <a:t>patients with HAE at some point during their lifetime. Tooth</a:t>
            </a:r>
          </a:p>
          <a:p>
            <a:r>
              <a:rPr lang="en-US" sz="1200" kern="1200" baseline="0" dirty="0" smtClean="0">
                <a:solidFill>
                  <a:schemeClr val="tx1"/>
                </a:solidFill>
                <a:latin typeface="+mn-lt"/>
                <a:ea typeface="+mn-ea"/>
                <a:cs typeface="+mn-cs"/>
              </a:rPr>
              <a:t>extraction and oral surgery are common triggers for laryngeal</a:t>
            </a:r>
          </a:p>
          <a:p>
            <a:r>
              <a:rPr lang="en-US" sz="1200" kern="1200" baseline="0" dirty="0" smtClean="0">
                <a:solidFill>
                  <a:schemeClr val="tx1"/>
                </a:solidFill>
                <a:latin typeface="+mn-lt"/>
                <a:ea typeface="+mn-ea"/>
                <a:cs typeface="+mn-cs"/>
              </a:rPr>
              <a:t>attacks. Pathogenesis is linked to a quantitative or qualitative</a:t>
            </a:r>
          </a:p>
          <a:p>
            <a:r>
              <a:rPr lang="en-US" sz="1200" kern="1200" baseline="0" dirty="0" smtClean="0">
                <a:solidFill>
                  <a:schemeClr val="tx1"/>
                </a:solidFill>
                <a:latin typeface="+mn-lt"/>
                <a:ea typeface="+mn-ea"/>
                <a:cs typeface="+mn-cs"/>
              </a:rPr>
              <a:t>deficiency of C1 esterase inhibitor (C1 EI), leading to uncontrolled</a:t>
            </a:r>
          </a:p>
          <a:p>
            <a:r>
              <a:rPr lang="en-US" sz="1200" kern="1200" baseline="0" dirty="0" smtClean="0">
                <a:solidFill>
                  <a:schemeClr val="tx1"/>
                </a:solidFill>
                <a:latin typeface="+mn-lt"/>
                <a:ea typeface="+mn-ea"/>
                <a:cs typeface="+mn-cs"/>
              </a:rPr>
              <a:t>activation of the complement system, coagulation factors and</a:t>
            </a:r>
          </a:p>
          <a:p>
            <a:r>
              <a:rPr lang="en-US" sz="1200" kern="1200" baseline="0" dirty="0" smtClean="0">
                <a:solidFill>
                  <a:schemeClr val="tx1"/>
                </a:solidFill>
                <a:latin typeface="+mn-lt"/>
                <a:ea typeface="+mn-ea"/>
                <a:cs typeface="+mn-cs"/>
              </a:rPr>
              <a:t>various </a:t>
            </a:r>
            <a:r>
              <a:rPr lang="en-US" sz="1200" kern="1200" baseline="0" dirty="0" err="1" smtClean="0">
                <a:solidFill>
                  <a:schemeClr val="tx1"/>
                </a:solidFill>
                <a:latin typeface="+mn-lt"/>
                <a:ea typeface="+mn-ea"/>
                <a:cs typeface="+mn-cs"/>
              </a:rPr>
              <a:t>vasoactive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kinins</a:t>
            </a:r>
            <a:r>
              <a:rPr lang="en-US" sz="1200" kern="1200" baseline="0" dirty="0" smtClean="0">
                <a:solidFill>
                  <a:schemeClr val="tx1"/>
                </a:solidFill>
                <a:latin typeface="+mn-lt"/>
                <a:ea typeface="+mn-ea"/>
                <a:cs typeface="+mn-cs"/>
              </a:rPr>
              <a:t>. Specific treatment consists of </a:t>
            </a:r>
            <a:r>
              <a:rPr lang="en-US" sz="1200" kern="1200" baseline="0" dirty="0" err="1" smtClean="0">
                <a:solidFill>
                  <a:schemeClr val="tx1"/>
                </a:solidFill>
                <a:latin typeface="+mn-lt"/>
                <a:ea typeface="+mn-ea"/>
                <a:cs typeface="+mn-cs"/>
              </a:rPr>
              <a:t>i.v</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substitution of C1 EI concentrate, subcutaneous administration</a:t>
            </a:r>
          </a:p>
          <a:p>
            <a:r>
              <a:rPr lang="en-US" sz="1200" kern="1200" baseline="0" dirty="0" smtClean="0">
                <a:solidFill>
                  <a:schemeClr val="tx1"/>
                </a:solidFill>
                <a:latin typeface="+mn-lt"/>
                <a:ea typeface="+mn-ea"/>
                <a:cs typeface="+mn-cs"/>
              </a:rPr>
              <a:t>of </a:t>
            </a:r>
            <a:r>
              <a:rPr lang="en-US" sz="1200" kern="1200" baseline="0" dirty="0" err="1" smtClean="0">
                <a:solidFill>
                  <a:schemeClr val="tx1"/>
                </a:solidFill>
                <a:latin typeface="+mn-lt"/>
                <a:ea typeface="+mn-ea"/>
                <a:cs typeface="+mn-cs"/>
              </a:rPr>
              <a:t>icatibant</a:t>
            </a:r>
            <a:r>
              <a:rPr lang="en-US" sz="1200" kern="1200" baseline="0" dirty="0" smtClean="0">
                <a:solidFill>
                  <a:schemeClr val="tx1"/>
                </a:solidFill>
                <a:latin typeface="+mn-lt"/>
                <a:ea typeface="+mn-ea"/>
                <a:cs typeface="+mn-cs"/>
              </a:rPr>
              <a:t> (a selective competitive antagonist for the </a:t>
            </a:r>
            <a:r>
              <a:rPr lang="en-US" sz="1200" kern="1200" baseline="0" dirty="0" err="1" smtClean="0">
                <a:solidFill>
                  <a:schemeClr val="tx1"/>
                </a:solidFill>
                <a:latin typeface="+mn-lt"/>
                <a:ea typeface="+mn-ea"/>
                <a:cs typeface="+mn-cs"/>
              </a:rPr>
              <a:t>bradykinin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B2 receptor) or </a:t>
            </a:r>
            <a:r>
              <a:rPr lang="en-US" sz="1200" kern="1200" baseline="0" dirty="0" err="1" smtClean="0">
                <a:solidFill>
                  <a:schemeClr val="tx1"/>
                </a:solidFill>
                <a:latin typeface="+mn-lt"/>
                <a:ea typeface="+mn-ea"/>
                <a:cs typeface="+mn-cs"/>
              </a:rPr>
              <a:t>ecallantide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kallikrein</a:t>
            </a:r>
            <a:r>
              <a:rPr lang="en-US" sz="1200" kern="1200" baseline="0" dirty="0" smtClean="0">
                <a:solidFill>
                  <a:schemeClr val="tx1"/>
                </a:solidFill>
                <a:latin typeface="+mn-lt"/>
                <a:ea typeface="+mn-ea"/>
                <a:cs typeface="+mn-cs"/>
              </a:rPr>
              <a:t> inhibitor), or alternatively </a:t>
            </a:r>
            <a:r>
              <a:rPr lang="en-US" sz="1200" kern="1200" baseline="0" dirty="0" err="1" smtClean="0">
                <a:solidFill>
                  <a:schemeClr val="tx1"/>
                </a:solidFill>
                <a:latin typeface="+mn-lt"/>
                <a:ea typeface="+mn-ea"/>
                <a:cs typeface="+mn-cs"/>
              </a:rPr>
              <a:t>i.v</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substitution of fresh frozen plasma. As the therapeutic effect is</a:t>
            </a:r>
          </a:p>
          <a:p>
            <a:r>
              <a:rPr lang="en-US" sz="1200" kern="1200" baseline="0" dirty="0" smtClean="0">
                <a:solidFill>
                  <a:schemeClr val="tx1"/>
                </a:solidFill>
                <a:latin typeface="+mn-lt"/>
                <a:ea typeface="+mn-ea"/>
                <a:cs typeface="+mn-cs"/>
              </a:rPr>
              <a:t>delayed by at least 30 to 60 min, a-</a:t>
            </a:r>
            <a:r>
              <a:rPr lang="en-US" sz="1200" kern="1200" baseline="0" dirty="0" err="1" smtClean="0">
                <a:solidFill>
                  <a:schemeClr val="tx1"/>
                </a:solidFill>
                <a:latin typeface="+mn-lt"/>
                <a:ea typeface="+mn-ea"/>
                <a:cs typeface="+mn-cs"/>
              </a:rPr>
              <a:t>sympathomimetics</a:t>
            </a:r>
            <a:r>
              <a:rPr lang="en-US" sz="1200" kern="1200" baseline="0" dirty="0" smtClean="0">
                <a:solidFill>
                  <a:schemeClr val="tx1"/>
                </a:solidFill>
                <a:latin typeface="+mn-lt"/>
                <a:ea typeface="+mn-ea"/>
                <a:cs typeface="+mn-cs"/>
              </a:rPr>
              <a:t> such as</a:t>
            </a:r>
          </a:p>
          <a:p>
            <a:r>
              <a:rPr lang="en-US" sz="1200" kern="1200" baseline="0" dirty="0" smtClean="0">
                <a:solidFill>
                  <a:schemeClr val="tx1"/>
                </a:solidFill>
                <a:latin typeface="+mn-lt"/>
                <a:ea typeface="+mn-ea"/>
                <a:cs typeface="+mn-cs"/>
              </a:rPr>
              <a:t>adrenaline should be given a trial, where intubation or tracheotomy</a:t>
            </a:r>
          </a:p>
          <a:p>
            <a:r>
              <a:rPr lang="en-US" sz="1200" kern="1200" baseline="0" dirty="0" smtClean="0">
                <a:solidFill>
                  <a:schemeClr val="tx1"/>
                </a:solidFill>
                <a:latin typeface="+mn-lt"/>
                <a:ea typeface="+mn-ea"/>
                <a:cs typeface="+mn-cs"/>
              </a:rPr>
              <a:t>may be the ultimate way to save a patients life</a:t>
            </a:r>
            <a:endParaRPr lang="el-GR" sz="1200" kern="1200" baseline="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67</a:t>
            </a:fld>
            <a:endParaRPr lang="el-GR"/>
          </a:p>
        </p:txBody>
      </p:sp>
    </p:spTree>
    <p:extLst>
      <p:ext uri="{BB962C8B-B14F-4D97-AF65-F5344CB8AC3E}">
        <p14:creationId xmlns:p14="http://schemas.microsoft.com/office/powerpoint/2010/main" val="820050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Hereditary </a:t>
            </a:r>
            <a:r>
              <a:rPr lang="en-US" dirty="0" err="1" smtClean="0"/>
              <a:t>angiooedema</a:t>
            </a:r>
            <a:r>
              <a:rPr lang="en-US" dirty="0" smtClean="0"/>
              <a:t> (HAE)</a:t>
            </a:r>
          </a:p>
          <a:p>
            <a:r>
              <a:rPr lang="en-US" dirty="0" smtClean="0"/>
              <a:t>Laryngeal oedema occurs in approximately one-half of all</a:t>
            </a:r>
          </a:p>
          <a:p>
            <a:r>
              <a:rPr lang="en-US" dirty="0" smtClean="0"/>
              <a:t>patients with HAE at some point during their lifetime. Tooth</a:t>
            </a:r>
          </a:p>
          <a:p>
            <a:r>
              <a:rPr lang="en-US" dirty="0" smtClean="0"/>
              <a:t>extraction and oral surgery are common triggers for laryngeal</a:t>
            </a:r>
          </a:p>
          <a:p>
            <a:r>
              <a:rPr lang="en-US" dirty="0" smtClean="0"/>
              <a:t>attacks. Pathogenesis is linked to a quantitative or qualitative</a:t>
            </a:r>
          </a:p>
          <a:p>
            <a:r>
              <a:rPr lang="en-US" dirty="0" smtClean="0"/>
              <a:t>deficiency of C1 esterase inhibitor (C1 EI), leading to uncontrolled</a:t>
            </a:r>
          </a:p>
          <a:p>
            <a:r>
              <a:rPr lang="en-US" dirty="0" smtClean="0"/>
              <a:t>activation of the complement system, coagulation factors and</a:t>
            </a:r>
          </a:p>
          <a:p>
            <a:r>
              <a:rPr lang="en-US" dirty="0" smtClean="0"/>
              <a:t>various </a:t>
            </a:r>
            <a:r>
              <a:rPr lang="en-US" dirty="0" err="1" smtClean="0"/>
              <a:t>vasoactive</a:t>
            </a:r>
            <a:r>
              <a:rPr lang="en-US" dirty="0" smtClean="0"/>
              <a:t> </a:t>
            </a:r>
            <a:r>
              <a:rPr lang="en-US" dirty="0" err="1" smtClean="0"/>
              <a:t>kinins</a:t>
            </a:r>
            <a:r>
              <a:rPr lang="en-US" dirty="0" smtClean="0"/>
              <a:t>. Specific treatment consists of </a:t>
            </a:r>
            <a:r>
              <a:rPr lang="en-US" dirty="0" err="1" smtClean="0"/>
              <a:t>i.v</a:t>
            </a:r>
            <a:r>
              <a:rPr lang="en-US" dirty="0" smtClean="0"/>
              <a:t>.</a:t>
            </a:r>
          </a:p>
          <a:p>
            <a:r>
              <a:rPr lang="en-US" dirty="0" smtClean="0"/>
              <a:t>substitution of C1 EI concentrate, subcutaneous administration</a:t>
            </a:r>
          </a:p>
          <a:p>
            <a:r>
              <a:rPr lang="en-US" dirty="0" smtClean="0"/>
              <a:t>of </a:t>
            </a:r>
            <a:r>
              <a:rPr lang="en-US" dirty="0" err="1" smtClean="0"/>
              <a:t>icatibant</a:t>
            </a:r>
            <a:r>
              <a:rPr lang="en-US" dirty="0" smtClean="0"/>
              <a:t> (a selective competitive antagonist for the </a:t>
            </a:r>
            <a:r>
              <a:rPr lang="en-US" dirty="0" err="1" smtClean="0"/>
              <a:t>bradykinin</a:t>
            </a:r>
            <a:endParaRPr lang="en-US" dirty="0" smtClean="0"/>
          </a:p>
          <a:p>
            <a:r>
              <a:rPr lang="en-US" dirty="0" smtClean="0"/>
              <a:t>B2 receptor) or </a:t>
            </a:r>
            <a:r>
              <a:rPr lang="en-US" dirty="0" err="1" smtClean="0"/>
              <a:t>ecallantide</a:t>
            </a:r>
            <a:r>
              <a:rPr lang="en-US" dirty="0" smtClean="0"/>
              <a:t> (</a:t>
            </a:r>
            <a:r>
              <a:rPr lang="en-US" dirty="0" err="1" smtClean="0"/>
              <a:t>kallikrein</a:t>
            </a:r>
            <a:r>
              <a:rPr lang="en-US" dirty="0" smtClean="0"/>
              <a:t> inhibitor), or alternatively </a:t>
            </a:r>
            <a:r>
              <a:rPr lang="en-US" dirty="0" err="1" smtClean="0"/>
              <a:t>i.v</a:t>
            </a:r>
            <a:r>
              <a:rPr lang="en-US" dirty="0" smtClean="0"/>
              <a:t>.</a:t>
            </a:r>
          </a:p>
          <a:p>
            <a:r>
              <a:rPr lang="en-US" dirty="0" smtClean="0"/>
              <a:t>substitution of fresh frozen plasma. As the therapeutic effect is</a:t>
            </a:r>
          </a:p>
          <a:p>
            <a:r>
              <a:rPr lang="en-US" dirty="0" smtClean="0"/>
              <a:t>delayed by at least 30 to 60 min, a-</a:t>
            </a:r>
            <a:r>
              <a:rPr lang="en-US" dirty="0" err="1" smtClean="0"/>
              <a:t>sympathomimetics</a:t>
            </a:r>
            <a:r>
              <a:rPr lang="en-US" dirty="0" smtClean="0"/>
              <a:t> such as</a:t>
            </a:r>
          </a:p>
          <a:p>
            <a:r>
              <a:rPr lang="en-US" dirty="0" smtClean="0"/>
              <a:t>adrenaline should be given a trial, where intubation or </a:t>
            </a:r>
            <a:r>
              <a:rPr lang="en-US" dirty="0" err="1" smtClean="0"/>
              <a:t>tracheot</a:t>
            </a:r>
            <a:r>
              <a:rPr lang="en-US" dirty="0" smtClean="0"/>
              <a:t>-</a:t>
            </a:r>
          </a:p>
          <a:p>
            <a:r>
              <a:rPr lang="en-US" dirty="0" err="1" smtClean="0"/>
              <a:t>omy</a:t>
            </a:r>
            <a:r>
              <a:rPr lang="en-US" dirty="0" smtClean="0"/>
              <a:t> may be the ultimate way to save a patients life.59–61</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68</a:t>
            </a:fld>
            <a:endParaRPr lang="el-GR"/>
          </a:p>
        </p:txBody>
      </p:sp>
    </p:spTree>
    <p:extLst>
      <p:ext uri="{BB962C8B-B14F-4D97-AF65-F5344CB8AC3E}">
        <p14:creationId xmlns:p14="http://schemas.microsoft.com/office/powerpoint/2010/main" val="265939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10000"/>
          </a:bodyPr>
          <a:lstStyle/>
          <a:p>
            <a:r>
              <a:rPr lang="en-US" sz="1200" b="1" kern="1200" baseline="0" dirty="0" smtClean="0">
                <a:solidFill>
                  <a:schemeClr val="tx1"/>
                </a:solidFill>
                <a:latin typeface="+mn-lt"/>
                <a:ea typeface="+mn-ea"/>
                <a:cs typeface="+mn-cs"/>
              </a:rPr>
              <a:t>Anatomic Considerations </a:t>
            </a:r>
          </a:p>
          <a:p>
            <a:r>
              <a:rPr lang="en-US" sz="1200" kern="1200" baseline="0" dirty="0" smtClean="0">
                <a:solidFill>
                  <a:schemeClr val="tx1"/>
                </a:solidFill>
                <a:latin typeface="+mn-lt"/>
                <a:ea typeface="+mn-ea"/>
                <a:cs typeface="+mn-cs"/>
              </a:rPr>
              <a:t>Several anatomic factors predispose children to acute respiratory distress, even with only partial airway obstruction (6). In children, the </a:t>
            </a:r>
            <a:r>
              <a:rPr lang="en-US" sz="1200" kern="1200" baseline="0" dirty="0" err="1" smtClean="0">
                <a:solidFill>
                  <a:schemeClr val="tx1"/>
                </a:solidFill>
                <a:latin typeface="+mn-lt"/>
                <a:ea typeface="+mn-ea"/>
                <a:cs typeface="+mn-cs"/>
              </a:rPr>
              <a:t>nasopharynx</a:t>
            </a:r>
            <a:r>
              <a:rPr lang="en-US" sz="1200" kern="1200" baseline="0" dirty="0" smtClean="0">
                <a:solidFill>
                  <a:schemeClr val="tx1"/>
                </a:solidFill>
                <a:latin typeface="+mn-lt"/>
                <a:ea typeface="+mn-ea"/>
                <a:cs typeface="+mn-cs"/>
              </a:rPr>
              <a:t> is narrower and the trachea is shorter than in adults (7). Also, the pediatric larynx is more </a:t>
            </a:r>
            <a:r>
              <a:rPr lang="en-US" sz="1200" kern="1200" baseline="0" dirty="0" err="1" smtClean="0">
                <a:solidFill>
                  <a:schemeClr val="tx1"/>
                </a:solidFill>
                <a:latin typeface="+mn-lt"/>
                <a:ea typeface="+mn-ea"/>
                <a:cs typeface="+mn-cs"/>
              </a:rPr>
              <a:t>anteriorly</a:t>
            </a:r>
            <a:r>
              <a:rPr lang="en-US" sz="1200" kern="1200" baseline="0" dirty="0" smtClean="0">
                <a:solidFill>
                  <a:schemeClr val="tx1"/>
                </a:solidFill>
                <a:latin typeface="+mn-lt"/>
                <a:ea typeface="+mn-ea"/>
                <a:cs typeface="+mn-cs"/>
              </a:rPr>
              <a:t> and superiorly located. The pediatric larynx is at the level of the third and fourth cervical vertebral bodies (C3 and C4), compared with the adult larynx, which is located at the level of the fifth and sixth cervical vertebral bodies (C5 and C6) (Fig 2). The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cartilage is the narrowest part of the pediatric airway (Fig 3) (6), and the narrowest part of the adult upper airway is the glottis opening. In children, the </a:t>
            </a:r>
            <a:r>
              <a:rPr lang="en-US" sz="1200" kern="1200" baseline="0" dirty="0" err="1" smtClean="0">
                <a:solidFill>
                  <a:schemeClr val="tx1"/>
                </a:solidFill>
                <a:latin typeface="+mn-lt"/>
                <a:ea typeface="+mn-ea"/>
                <a:cs typeface="+mn-cs"/>
              </a:rPr>
              <a:t>conus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elasticus</a:t>
            </a:r>
            <a:r>
              <a:rPr lang="en-US" sz="1200" kern="1200" baseline="0" dirty="0" smtClean="0">
                <a:solidFill>
                  <a:schemeClr val="tx1"/>
                </a:solidFill>
                <a:latin typeface="+mn-lt"/>
                <a:ea typeface="+mn-ea"/>
                <a:cs typeface="+mn-cs"/>
              </a:rPr>
              <a:t> (the elastic membrane extending between the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cartilage and vocal ligaments located approximately 1 cm below the glottis) is particularly susceptible to edema because of its loose mucosal attachment (8). The vocal cords are more </a:t>
            </a:r>
            <a:r>
              <a:rPr lang="en-US" sz="1200" kern="1200" baseline="0" dirty="0" err="1" smtClean="0">
                <a:solidFill>
                  <a:schemeClr val="tx1"/>
                </a:solidFill>
                <a:latin typeface="+mn-lt"/>
                <a:ea typeface="+mn-ea"/>
                <a:cs typeface="+mn-cs"/>
              </a:rPr>
              <a:t>anteriorly</a:t>
            </a:r>
            <a:r>
              <a:rPr lang="en-US" sz="1200" kern="1200" baseline="0" dirty="0" smtClean="0">
                <a:solidFill>
                  <a:schemeClr val="tx1"/>
                </a:solidFill>
                <a:latin typeface="+mn-lt"/>
                <a:ea typeface="+mn-ea"/>
                <a:cs typeface="+mn-cs"/>
              </a:rPr>
              <a:t> angled, the epiglottis is broader and longer, and the tongue is larger, making it more difficult for children to move air past areas of obstruction or </a:t>
            </a:r>
            <a:r>
              <a:rPr lang="en-US" sz="1200" kern="1200" baseline="0" dirty="0" err="1" smtClean="0">
                <a:solidFill>
                  <a:schemeClr val="tx1"/>
                </a:solidFill>
                <a:latin typeface="+mn-lt"/>
                <a:ea typeface="+mn-ea"/>
                <a:cs typeface="+mn-cs"/>
              </a:rPr>
              <a:t>stenosis</a:t>
            </a:r>
            <a:r>
              <a:rPr lang="en-US" sz="1200" kern="1200" baseline="0" dirty="0" smtClean="0">
                <a:solidFill>
                  <a:schemeClr val="tx1"/>
                </a:solidFill>
                <a:latin typeface="+mn-lt"/>
                <a:ea typeface="+mn-ea"/>
                <a:cs typeface="+mn-cs"/>
              </a:rPr>
              <a:t>. Children also have weaker </a:t>
            </a:r>
            <a:r>
              <a:rPr lang="en-US" sz="1200" kern="1200" baseline="0" dirty="0" err="1" smtClean="0">
                <a:solidFill>
                  <a:schemeClr val="tx1"/>
                </a:solidFill>
                <a:latin typeface="+mn-lt"/>
                <a:ea typeface="+mn-ea"/>
                <a:cs typeface="+mn-cs"/>
              </a:rPr>
              <a:t>intercostal</a:t>
            </a:r>
            <a:r>
              <a:rPr lang="en-US" sz="1200" kern="1200" baseline="0" dirty="0" smtClean="0">
                <a:solidFill>
                  <a:schemeClr val="tx1"/>
                </a:solidFill>
                <a:latin typeface="+mn-lt"/>
                <a:ea typeface="+mn-ea"/>
                <a:cs typeface="+mn-cs"/>
              </a:rPr>
              <a:t> and diaphragmatic muscles and a lower cardiopulmonary reserve, making it difficult for them to compensate for airflow obstruction. Children have more prominent tonsils than adults. The size of the lingual tonsils and pharyngeal tonsils (also known as the adenoids, located in the posterior </a:t>
            </a:r>
            <a:r>
              <a:rPr lang="en-US" sz="1200" kern="1200" baseline="0" dirty="0" err="1" smtClean="0">
                <a:solidFill>
                  <a:schemeClr val="tx1"/>
                </a:solidFill>
                <a:latin typeface="+mn-lt"/>
                <a:ea typeface="+mn-ea"/>
                <a:cs typeface="+mn-cs"/>
              </a:rPr>
              <a:t>nasopharynx</a:t>
            </a:r>
            <a:r>
              <a:rPr lang="en-US" sz="1200" kern="1200" baseline="0" dirty="0" smtClean="0">
                <a:solidFill>
                  <a:schemeClr val="tx1"/>
                </a:solidFill>
                <a:latin typeface="+mn-lt"/>
                <a:ea typeface="+mn-ea"/>
                <a:cs typeface="+mn-cs"/>
              </a:rPr>
              <a:t>) vary with age. After 3 months of age, the tonsils become progressively larger and reach maximum size at 2–10 years of age. The tonsils are best depicted on a lateral radiograph obtained with the patient’s mouth closed and the patient in deep inspiration without swallowing. The tonsils may enlarge as a result of infection and </a:t>
            </a:r>
            <a:r>
              <a:rPr lang="en-US" sz="1200" kern="1200" baseline="0" dirty="0" err="1" smtClean="0">
                <a:solidFill>
                  <a:schemeClr val="tx1"/>
                </a:solidFill>
                <a:latin typeface="+mn-lt"/>
                <a:ea typeface="+mn-ea"/>
                <a:cs typeface="+mn-cs"/>
              </a:rPr>
              <a:t>gastroesophageal</a:t>
            </a:r>
            <a:r>
              <a:rPr lang="en-US" sz="1200" kern="1200" baseline="0" dirty="0" smtClean="0">
                <a:solidFill>
                  <a:schemeClr val="tx1"/>
                </a:solidFill>
                <a:latin typeface="+mn-lt"/>
                <a:ea typeface="+mn-ea"/>
                <a:cs typeface="+mn-cs"/>
              </a:rPr>
              <a:t> reflux. Increased soft tissue in this region can result in obstructive sleep apnea and chronic ear and sinus infections. There are no clear measurements to determine healthy tonsils. The lingual tonsils are considered enlarged if they occupy greater than 50% of the </a:t>
            </a:r>
            <a:r>
              <a:rPr lang="en-US" sz="1200" kern="1200" baseline="0" dirty="0" err="1" smtClean="0">
                <a:solidFill>
                  <a:schemeClr val="tx1"/>
                </a:solidFill>
                <a:latin typeface="+mn-lt"/>
                <a:ea typeface="+mn-ea"/>
                <a:cs typeface="+mn-cs"/>
              </a:rPr>
              <a:t>oropharynx</a:t>
            </a:r>
            <a:r>
              <a:rPr lang="en-US" sz="1200" kern="1200" baseline="0" dirty="0" smtClean="0">
                <a:solidFill>
                  <a:schemeClr val="tx1"/>
                </a:solidFill>
                <a:latin typeface="+mn-lt"/>
                <a:ea typeface="+mn-ea"/>
                <a:cs typeface="+mn-cs"/>
              </a:rPr>
              <a:t>, and the pharyngeal tonsils are considered abnormal if they narrow the </a:t>
            </a:r>
            <a:r>
              <a:rPr lang="en-US" sz="1200" kern="1200" baseline="0" dirty="0" err="1" smtClean="0">
                <a:solidFill>
                  <a:schemeClr val="tx1"/>
                </a:solidFill>
                <a:latin typeface="+mn-lt"/>
                <a:ea typeface="+mn-ea"/>
                <a:cs typeface="+mn-cs"/>
              </a:rPr>
              <a:t>nasopharynx</a:t>
            </a:r>
            <a:r>
              <a:rPr lang="en-US" sz="1200" kern="1200" baseline="0" dirty="0" smtClean="0">
                <a:solidFill>
                  <a:schemeClr val="tx1"/>
                </a:solidFill>
                <a:latin typeface="+mn-lt"/>
                <a:ea typeface="+mn-ea"/>
                <a:cs typeface="+mn-cs"/>
              </a:rPr>
              <a:t> (Fig 4).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7</a:t>
            </a:fld>
            <a:endParaRPr lang="el-GR"/>
          </a:p>
        </p:txBody>
      </p:sp>
    </p:spTree>
    <p:extLst>
      <p:ext uri="{BB962C8B-B14F-4D97-AF65-F5344CB8AC3E}">
        <p14:creationId xmlns:p14="http://schemas.microsoft.com/office/powerpoint/2010/main" val="4213437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Thermal injuries, burn injuries, and blunt and penetrating injuries</a:t>
            </a:r>
          </a:p>
          <a:p>
            <a:r>
              <a:rPr lang="en-US" sz="1200" kern="1200" baseline="0" dirty="0" smtClean="0">
                <a:solidFill>
                  <a:schemeClr val="tx1"/>
                </a:solidFill>
                <a:latin typeface="+mn-lt"/>
                <a:ea typeface="+mn-ea"/>
                <a:cs typeface="+mn-cs"/>
              </a:rPr>
              <a:t>Life-threatening UAO may develop rapidly as a result of</a:t>
            </a:r>
          </a:p>
          <a:p>
            <a:r>
              <a:rPr lang="en-US" sz="1200" kern="1200" baseline="0" dirty="0" smtClean="0">
                <a:solidFill>
                  <a:schemeClr val="tx1"/>
                </a:solidFill>
                <a:latin typeface="+mn-lt"/>
                <a:ea typeface="+mn-ea"/>
                <a:cs typeface="+mn-cs"/>
              </a:rPr>
              <a:t>laryngeal burns, caustic ingestions and inhalation injury. Any</a:t>
            </a:r>
          </a:p>
          <a:p>
            <a:r>
              <a:rPr lang="en-US" sz="1200" kern="1200" baseline="0" dirty="0" smtClean="0">
                <a:solidFill>
                  <a:schemeClr val="tx1"/>
                </a:solidFill>
                <a:latin typeface="+mn-lt"/>
                <a:ea typeface="+mn-ea"/>
                <a:cs typeface="+mn-cs"/>
              </a:rPr>
              <a:t>toddler with a scald injury to face, neck or both should be</a:t>
            </a:r>
          </a:p>
          <a:p>
            <a:r>
              <a:rPr lang="en-US" sz="1200" kern="1200" baseline="0" dirty="0" smtClean="0">
                <a:solidFill>
                  <a:schemeClr val="tx1"/>
                </a:solidFill>
                <a:latin typeface="+mn-lt"/>
                <a:ea typeface="+mn-ea"/>
                <a:cs typeface="+mn-cs"/>
              </a:rPr>
              <a:t>suspected of having aspirated hot liquid and of developing</a:t>
            </a:r>
          </a:p>
          <a:p>
            <a:r>
              <a:rPr lang="en-US" sz="1200" kern="1200" baseline="0" dirty="0" smtClean="0">
                <a:solidFill>
                  <a:schemeClr val="tx1"/>
                </a:solidFill>
                <a:latin typeface="+mn-lt"/>
                <a:ea typeface="+mn-ea"/>
                <a:cs typeface="+mn-cs"/>
              </a:rPr>
              <a:t>laryngeal swelling. When smoke is inhaled, most of the heat is</a:t>
            </a:r>
          </a:p>
          <a:p>
            <a:r>
              <a:rPr lang="en-US" sz="1200" kern="1200" baseline="0" dirty="0" smtClean="0">
                <a:solidFill>
                  <a:schemeClr val="tx1"/>
                </a:solidFill>
                <a:latin typeface="+mn-lt"/>
                <a:ea typeface="+mn-ea"/>
                <a:cs typeface="+mn-cs"/>
              </a:rPr>
              <a:t>dissipated by the upper airways before the inhaled material</a:t>
            </a:r>
          </a:p>
          <a:p>
            <a:r>
              <a:rPr lang="en-US" sz="1200" kern="1200" baseline="0" dirty="0" smtClean="0">
                <a:solidFill>
                  <a:schemeClr val="tx1"/>
                </a:solidFill>
                <a:latin typeface="+mn-lt"/>
                <a:ea typeface="+mn-ea"/>
                <a:cs typeface="+mn-cs"/>
              </a:rPr>
              <a:t>reaches the carina. Thermal injury therefore primarily affects the</a:t>
            </a:r>
          </a:p>
          <a:p>
            <a:r>
              <a:rPr lang="en-US" sz="1200" kern="1200" baseline="0" dirty="0" err="1" smtClean="0">
                <a:solidFill>
                  <a:schemeClr val="tx1"/>
                </a:solidFill>
                <a:latin typeface="+mn-lt"/>
                <a:ea typeface="+mn-ea"/>
                <a:cs typeface="+mn-cs"/>
              </a:rPr>
              <a:t>supraglottic</a:t>
            </a:r>
            <a:r>
              <a:rPr lang="en-US" sz="1200" kern="1200" baseline="0" dirty="0" smtClean="0">
                <a:solidFill>
                  <a:schemeClr val="tx1"/>
                </a:solidFill>
                <a:latin typeface="+mn-lt"/>
                <a:ea typeface="+mn-ea"/>
                <a:cs typeface="+mn-cs"/>
              </a:rPr>
              <a:t> airway. </a:t>
            </a:r>
            <a:r>
              <a:rPr lang="en-US" sz="1200" kern="1200" baseline="0" dirty="0" err="1" smtClean="0">
                <a:solidFill>
                  <a:schemeClr val="tx1"/>
                </a:solidFill>
                <a:latin typeface="+mn-lt"/>
                <a:ea typeface="+mn-ea"/>
                <a:cs typeface="+mn-cs"/>
              </a:rPr>
              <a:t>Intrathoracic</a:t>
            </a:r>
            <a:r>
              <a:rPr lang="en-US" sz="1200" kern="1200" baseline="0" dirty="0" smtClean="0">
                <a:solidFill>
                  <a:schemeClr val="tx1"/>
                </a:solidFill>
                <a:latin typeface="+mn-lt"/>
                <a:ea typeface="+mn-ea"/>
                <a:cs typeface="+mn-cs"/>
              </a:rPr>
              <a:t> airways may be involved when</a:t>
            </a:r>
          </a:p>
          <a:p>
            <a:r>
              <a:rPr lang="en-US" sz="1200" kern="1200" baseline="0" dirty="0" smtClean="0">
                <a:solidFill>
                  <a:schemeClr val="tx1"/>
                </a:solidFill>
                <a:latin typeface="+mn-lt"/>
                <a:ea typeface="+mn-ea"/>
                <a:cs typeface="+mn-cs"/>
              </a:rPr>
              <a:t>prolonged exposure to high ambient temperature or inhalation of</a:t>
            </a:r>
          </a:p>
          <a:p>
            <a:r>
              <a:rPr lang="en-US" sz="1200" kern="1200" baseline="0" dirty="0" smtClean="0">
                <a:solidFill>
                  <a:schemeClr val="tx1"/>
                </a:solidFill>
                <a:latin typeface="+mn-lt"/>
                <a:ea typeface="+mn-ea"/>
                <a:cs typeface="+mn-cs"/>
              </a:rPr>
              <a:t>steam occurs. </a:t>
            </a:r>
            <a:r>
              <a:rPr lang="en-US" sz="1200" kern="1200" baseline="0" dirty="0" err="1" smtClean="0">
                <a:solidFill>
                  <a:schemeClr val="tx1"/>
                </a:solidFill>
                <a:latin typeface="+mn-lt"/>
                <a:ea typeface="+mn-ea"/>
                <a:cs typeface="+mn-cs"/>
              </a:rPr>
              <a:t>Nebulised</a:t>
            </a:r>
            <a:r>
              <a:rPr lang="en-US" sz="1200" kern="1200" baseline="0" dirty="0" smtClean="0">
                <a:solidFill>
                  <a:schemeClr val="tx1"/>
                </a:solidFill>
                <a:latin typeface="+mn-lt"/>
                <a:ea typeface="+mn-ea"/>
                <a:cs typeface="+mn-cs"/>
              </a:rPr>
              <a:t> adrenaline may have a role in certain</a:t>
            </a:r>
          </a:p>
          <a:p>
            <a:r>
              <a:rPr lang="en-US" sz="1200" kern="1200" baseline="0" dirty="0" smtClean="0">
                <a:solidFill>
                  <a:schemeClr val="tx1"/>
                </a:solidFill>
                <a:latin typeface="+mn-lt"/>
                <a:ea typeface="+mn-ea"/>
                <a:cs typeface="+mn-cs"/>
              </a:rPr>
              <a:t>circumstances. Further management depends on the extension of</a:t>
            </a:r>
          </a:p>
          <a:p>
            <a:r>
              <a:rPr lang="en-US" sz="1200" kern="1200" baseline="0" dirty="0" smtClean="0">
                <a:solidFill>
                  <a:schemeClr val="tx1"/>
                </a:solidFill>
                <a:latin typeface="+mn-lt"/>
                <a:ea typeface="+mn-ea"/>
                <a:cs typeface="+mn-cs"/>
              </a:rPr>
              <a:t>the trauma and the underlying cause and should include</a:t>
            </a:r>
          </a:p>
          <a:p>
            <a:r>
              <a:rPr lang="en-US" sz="1200" kern="1200" baseline="0" dirty="0" smtClean="0">
                <a:solidFill>
                  <a:schemeClr val="tx1"/>
                </a:solidFill>
                <a:latin typeface="+mn-lt"/>
                <a:ea typeface="+mn-ea"/>
                <a:cs typeface="+mn-cs"/>
              </a:rPr>
              <a:t>endoscopy of the airways. Blunt or penetrating injury to various</a:t>
            </a:r>
          </a:p>
          <a:p>
            <a:r>
              <a:rPr lang="en-US" sz="1200" kern="1200" baseline="0" dirty="0" smtClean="0">
                <a:solidFill>
                  <a:schemeClr val="tx1"/>
                </a:solidFill>
                <a:latin typeface="+mn-lt"/>
                <a:ea typeface="+mn-ea"/>
                <a:cs typeface="+mn-cs"/>
              </a:rPr>
              <a:t>anatomic structures of the upper airway may cause UAO.62</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70</a:t>
            </a:fld>
            <a:endParaRPr lang="el-GR"/>
          </a:p>
        </p:txBody>
      </p:sp>
    </p:spTree>
    <p:extLst>
      <p:ext uri="{BB962C8B-B14F-4D97-AF65-F5344CB8AC3E}">
        <p14:creationId xmlns:p14="http://schemas.microsoft.com/office/powerpoint/2010/main" val="1361077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Functional upper airway obstruction</a:t>
            </a:r>
          </a:p>
          <a:p>
            <a:r>
              <a:rPr lang="en-US" sz="1200" kern="1200" baseline="0" dirty="0" smtClean="0">
                <a:solidFill>
                  <a:schemeClr val="tx1"/>
                </a:solidFill>
                <a:latin typeface="+mn-lt"/>
                <a:ea typeface="+mn-ea"/>
                <a:cs typeface="+mn-cs"/>
              </a:rPr>
              <a:t>Episodes of unintentional paradoxical adduction of the vocal</a:t>
            </a:r>
          </a:p>
          <a:p>
            <a:r>
              <a:rPr lang="en-US" sz="1200" kern="1200" baseline="0" dirty="0" smtClean="0">
                <a:solidFill>
                  <a:schemeClr val="tx1"/>
                </a:solidFill>
                <a:latin typeface="+mn-lt"/>
                <a:ea typeface="+mn-ea"/>
                <a:cs typeface="+mn-cs"/>
              </a:rPr>
              <a:t>cords (vocal cord dysfunction) or the </a:t>
            </a:r>
            <a:r>
              <a:rPr lang="en-US" sz="1200" kern="1200" baseline="0" dirty="0" err="1" smtClean="0">
                <a:solidFill>
                  <a:schemeClr val="tx1"/>
                </a:solidFill>
                <a:latin typeface="+mn-lt"/>
                <a:ea typeface="+mn-ea"/>
                <a:cs typeface="+mn-cs"/>
              </a:rPr>
              <a:t>supraglottic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arytenoid</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region may induce severe dyspnoea attacks. The term ‘‘inducible</a:t>
            </a:r>
          </a:p>
          <a:p>
            <a:r>
              <a:rPr lang="en-US" sz="1200" kern="1200" baseline="0" dirty="0" smtClean="0">
                <a:solidFill>
                  <a:schemeClr val="tx1"/>
                </a:solidFill>
                <a:latin typeface="+mn-lt"/>
                <a:ea typeface="+mn-ea"/>
                <a:cs typeface="+mn-cs"/>
              </a:rPr>
              <a:t>laryngeal obstruction’’ (ILO) includes both </a:t>
            </a:r>
            <a:r>
              <a:rPr lang="en-US" sz="1200" kern="1200" baseline="0" dirty="0" err="1" smtClean="0">
                <a:solidFill>
                  <a:schemeClr val="tx1"/>
                </a:solidFill>
                <a:latin typeface="+mn-lt"/>
                <a:ea typeface="+mn-ea"/>
                <a:cs typeface="+mn-cs"/>
              </a:rPr>
              <a:t>glottic</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supraglottic</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levels of obstruction. The </a:t>
            </a:r>
            <a:r>
              <a:rPr lang="en-US" sz="1200" kern="1200" baseline="0" dirty="0" err="1" smtClean="0">
                <a:solidFill>
                  <a:schemeClr val="tx1"/>
                </a:solidFill>
                <a:latin typeface="+mn-lt"/>
                <a:ea typeface="+mn-ea"/>
                <a:cs typeface="+mn-cs"/>
              </a:rPr>
              <a:t>aetiology</a:t>
            </a:r>
            <a:r>
              <a:rPr lang="en-US" sz="1200" kern="1200" baseline="0" dirty="0" smtClean="0">
                <a:solidFill>
                  <a:schemeClr val="tx1"/>
                </a:solidFill>
                <a:latin typeface="+mn-lt"/>
                <a:ea typeface="+mn-ea"/>
                <a:cs typeface="+mn-cs"/>
              </a:rPr>
              <a:t> is complex. The essential</a:t>
            </a:r>
          </a:p>
          <a:p>
            <a:r>
              <a:rPr lang="en-US" sz="1200" kern="1200" baseline="0" dirty="0" err="1" smtClean="0">
                <a:solidFill>
                  <a:schemeClr val="tx1"/>
                </a:solidFill>
                <a:latin typeface="+mn-lt"/>
                <a:ea typeface="+mn-ea"/>
                <a:cs typeface="+mn-cs"/>
              </a:rPr>
              <a:t>pathophysiology</a:t>
            </a:r>
            <a:r>
              <a:rPr lang="en-US" sz="1200" kern="1200" baseline="0" dirty="0" smtClean="0">
                <a:solidFill>
                  <a:schemeClr val="tx1"/>
                </a:solidFill>
                <a:latin typeface="+mn-lt"/>
                <a:ea typeface="+mn-ea"/>
                <a:cs typeface="+mn-cs"/>
              </a:rPr>
              <a:t> is that of a </a:t>
            </a:r>
            <a:r>
              <a:rPr lang="en-US" sz="1200" kern="1200" baseline="0" dirty="0" err="1" smtClean="0">
                <a:solidFill>
                  <a:schemeClr val="tx1"/>
                </a:solidFill>
                <a:latin typeface="+mn-lt"/>
                <a:ea typeface="+mn-ea"/>
                <a:cs typeface="+mn-cs"/>
              </a:rPr>
              <a:t>hyperfunctional</a:t>
            </a:r>
            <a:r>
              <a:rPr lang="en-US" sz="1200" kern="1200" baseline="0" dirty="0" smtClean="0">
                <a:solidFill>
                  <a:schemeClr val="tx1"/>
                </a:solidFill>
                <a:latin typeface="+mn-lt"/>
                <a:ea typeface="+mn-ea"/>
                <a:cs typeface="+mn-cs"/>
              </a:rPr>
              <a:t> laryngeal reflex to</a:t>
            </a:r>
          </a:p>
          <a:p>
            <a:r>
              <a:rPr lang="en-US" sz="1200" kern="1200" baseline="0" dirty="0" smtClean="0">
                <a:solidFill>
                  <a:schemeClr val="tx1"/>
                </a:solidFill>
                <a:latin typeface="+mn-lt"/>
                <a:ea typeface="+mn-ea"/>
                <a:cs typeface="+mn-cs"/>
              </a:rPr>
              <a:t>protect the lower airway as a result of any combination of postnasal</a:t>
            </a:r>
          </a:p>
          <a:p>
            <a:r>
              <a:rPr lang="en-US" sz="1200" kern="1200" baseline="0" dirty="0" smtClean="0">
                <a:solidFill>
                  <a:schemeClr val="tx1"/>
                </a:solidFill>
                <a:latin typeface="+mn-lt"/>
                <a:ea typeface="+mn-ea"/>
                <a:cs typeface="+mn-cs"/>
              </a:rPr>
              <a:t>drip, gastro-</a:t>
            </a:r>
            <a:r>
              <a:rPr lang="en-US" sz="1200" kern="1200" baseline="0" dirty="0" err="1" smtClean="0">
                <a:solidFill>
                  <a:schemeClr val="tx1"/>
                </a:solidFill>
                <a:latin typeface="+mn-lt"/>
                <a:ea typeface="+mn-ea"/>
                <a:cs typeface="+mn-cs"/>
              </a:rPr>
              <a:t>oesophageal</a:t>
            </a:r>
            <a:r>
              <a:rPr lang="en-US" sz="1200" kern="1200" baseline="0" dirty="0" smtClean="0">
                <a:solidFill>
                  <a:schemeClr val="tx1"/>
                </a:solidFill>
                <a:latin typeface="+mn-lt"/>
                <a:ea typeface="+mn-ea"/>
                <a:cs typeface="+mn-cs"/>
              </a:rPr>
              <a:t> reflux, </a:t>
            </a:r>
            <a:r>
              <a:rPr lang="en-US" sz="1200" kern="1200" baseline="0" dirty="0" err="1" smtClean="0">
                <a:solidFill>
                  <a:schemeClr val="tx1"/>
                </a:solidFill>
                <a:latin typeface="+mn-lt"/>
                <a:ea typeface="+mn-ea"/>
                <a:cs typeface="+mn-cs"/>
              </a:rPr>
              <a:t>laryngopharyngeal</a:t>
            </a:r>
            <a:r>
              <a:rPr lang="en-US" sz="1200" kern="1200" baseline="0" dirty="0" smtClean="0">
                <a:solidFill>
                  <a:schemeClr val="tx1"/>
                </a:solidFill>
                <a:latin typeface="+mn-lt"/>
                <a:ea typeface="+mn-ea"/>
                <a:cs typeface="+mn-cs"/>
              </a:rPr>
              <a:t> reflux</a:t>
            </a:r>
          </a:p>
          <a:p>
            <a:r>
              <a:rPr lang="en-US" sz="1200" kern="1200" baseline="0" dirty="0" smtClean="0">
                <a:solidFill>
                  <a:schemeClr val="tx1"/>
                </a:solidFill>
                <a:latin typeface="+mn-lt"/>
                <a:ea typeface="+mn-ea"/>
                <a:cs typeface="+mn-cs"/>
              </a:rPr>
              <a:t>and/or psychological conditions. It may be induced by exercise</a:t>
            </a:r>
          </a:p>
          <a:p>
            <a:r>
              <a:rPr lang="en-US" sz="1200" kern="1200" baseline="0" dirty="0" smtClean="0">
                <a:solidFill>
                  <a:schemeClr val="tx1"/>
                </a:solidFill>
                <a:latin typeface="+mn-lt"/>
                <a:ea typeface="+mn-ea"/>
                <a:cs typeface="+mn-cs"/>
              </a:rPr>
              <a:t>(e.g. in young athletes). </a:t>
            </a:r>
            <a:r>
              <a:rPr lang="en-US" sz="1200" kern="1200" baseline="0" dirty="0" err="1" smtClean="0">
                <a:solidFill>
                  <a:schemeClr val="tx1"/>
                </a:solidFill>
                <a:latin typeface="+mn-lt"/>
                <a:ea typeface="+mn-ea"/>
                <a:cs typeface="+mn-cs"/>
              </a:rPr>
              <a:t>Laryngoscopic</a:t>
            </a:r>
            <a:r>
              <a:rPr lang="en-US" sz="1200" kern="1200" baseline="0" dirty="0" smtClean="0">
                <a:solidFill>
                  <a:schemeClr val="tx1"/>
                </a:solidFill>
                <a:latin typeface="+mn-lt"/>
                <a:ea typeface="+mn-ea"/>
                <a:cs typeface="+mn-cs"/>
              </a:rPr>
              <a:t> demonstration of the</a:t>
            </a:r>
          </a:p>
          <a:p>
            <a:r>
              <a:rPr lang="en-US" sz="1200" kern="1200" baseline="0" dirty="0" smtClean="0">
                <a:solidFill>
                  <a:schemeClr val="tx1"/>
                </a:solidFill>
                <a:latin typeface="+mn-lt"/>
                <a:ea typeface="+mn-ea"/>
                <a:cs typeface="+mn-cs"/>
              </a:rPr>
              <a:t>dysfunction while the patient is </a:t>
            </a:r>
            <a:r>
              <a:rPr lang="en-US" sz="1200" kern="1200" baseline="0" dirty="0" err="1" smtClean="0">
                <a:solidFill>
                  <a:schemeClr val="tx1"/>
                </a:solidFill>
                <a:latin typeface="+mn-lt"/>
                <a:ea typeface="+mn-ea"/>
                <a:cs typeface="+mn-cs"/>
              </a:rPr>
              <a:t>stridorous</a:t>
            </a:r>
            <a:r>
              <a:rPr lang="en-US" sz="1200" kern="1200" baseline="0" dirty="0" smtClean="0">
                <a:solidFill>
                  <a:schemeClr val="tx1"/>
                </a:solidFill>
                <a:latin typeface="+mn-lt"/>
                <a:ea typeface="+mn-ea"/>
                <a:cs typeface="+mn-cs"/>
              </a:rPr>
              <a:t> or wheezing is the</a:t>
            </a:r>
          </a:p>
          <a:p>
            <a:r>
              <a:rPr lang="en-US" sz="1200" kern="1200" baseline="0" dirty="0" smtClean="0">
                <a:solidFill>
                  <a:schemeClr val="tx1"/>
                </a:solidFill>
                <a:latin typeface="+mn-lt"/>
                <a:ea typeface="+mn-ea"/>
                <a:cs typeface="+mn-cs"/>
              </a:rPr>
              <a:t>diagnostic gold standard.65 Excluding structural upper airway</a:t>
            </a:r>
          </a:p>
          <a:p>
            <a:r>
              <a:rPr lang="en-US" sz="1200" kern="1200" baseline="0" dirty="0" smtClean="0">
                <a:solidFill>
                  <a:schemeClr val="tx1"/>
                </a:solidFill>
                <a:latin typeface="+mn-lt"/>
                <a:ea typeface="+mn-ea"/>
                <a:cs typeface="+mn-cs"/>
              </a:rPr>
              <a:t>anomalies and diseases like Myasthenia which may mimic ILO is</a:t>
            </a:r>
          </a:p>
          <a:p>
            <a:r>
              <a:rPr lang="en-US" sz="1200" kern="1200" baseline="0" dirty="0" smtClean="0">
                <a:solidFill>
                  <a:schemeClr val="tx1"/>
                </a:solidFill>
                <a:latin typeface="+mn-lt"/>
                <a:ea typeface="+mn-ea"/>
                <a:cs typeface="+mn-cs"/>
              </a:rPr>
              <a:t>important. Speech therapy and treatment of reflux disease or</a:t>
            </a:r>
          </a:p>
          <a:p>
            <a:r>
              <a:rPr lang="en-US" sz="1200" kern="1200" baseline="0" dirty="0" smtClean="0">
                <a:solidFill>
                  <a:schemeClr val="tx1"/>
                </a:solidFill>
                <a:latin typeface="+mn-lt"/>
                <a:ea typeface="+mn-ea"/>
                <a:cs typeface="+mn-cs"/>
              </a:rPr>
              <a:t>underlying psychiatric disorders if present are crucial. In the acute</a:t>
            </a:r>
          </a:p>
          <a:p>
            <a:r>
              <a:rPr lang="en-US" sz="1200" kern="1200" baseline="0" dirty="0" smtClean="0">
                <a:solidFill>
                  <a:schemeClr val="tx1"/>
                </a:solidFill>
                <a:latin typeface="+mn-lt"/>
                <a:ea typeface="+mn-ea"/>
                <a:cs typeface="+mn-cs"/>
              </a:rPr>
              <a:t>setting reassurance and supportive care until the episode</a:t>
            </a:r>
          </a:p>
          <a:p>
            <a:r>
              <a:rPr lang="en-US" sz="1200" kern="1200" baseline="0" dirty="0" smtClean="0">
                <a:solidFill>
                  <a:schemeClr val="tx1"/>
                </a:solidFill>
                <a:latin typeface="+mn-lt"/>
                <a:ea typeface="+mn-ea"/>
                <a:cs typeface="+mn-cs"/>
              </a:rPr>
              <a:t>spontaneously resolves are recommended; </a:t>
            </a:r>
            <a:r>
              <a:rPr lang="en-US" sz="1200" kern="1200" baseline="0" dirty="0" err="1" smtClean="0">
                <a:solidFill>
                  <a:schemeClr val="tx1"/>
                </a:solidFill>
                <a:latin typeface="+mn-lt"/>
                <a:ea typeface="+mn-ea"/>
                <a:cs typeface="+mn-cs"/>
              </a:rPr>
              <a:t>heliox</a:t>
            </a:r>
            <a:r>
              <a:rPr lang="en-US" sz="1200" kern="1200" baseline="0" dirty="0" smtClean="0">
                <a:solidFill>
                  <a:schemeClr val="tx1"/>
                </a:solidFill>
                <a:latin typeface="+mn-lt"/>
                <a:ea typeface="+mn-ea"/>
                <a:cs typeface="+mn-cs"/>
              </a:rPr>
              <a:t> (20 to 40%</a:t>
            </a:r>
          </a:p>
          <a:p>
            <a:r>
              <a:rPr lang="en-US" sz="1200" kern="1200" baseline="0" dirty="0" smtClean="0">
                <a:solidFill>
                  <a:schemeClr val="tx1"/>
                </a:solidFill>
                <a:latin typeface="+mn-lt"/>
                <a:ea typeface="+mn-ea"/>
                <a:cs typeface="+mn-cs"/>
              </a:rPr>
              <a:t>oxygen in helium) has been reported as useful adjunct by some</a:t>
            </a:r>
          </a:p>
          <a:p>
            <a:r>
              <a:rPr lang="en-US" sz="1200" kern="1200" baseline="0" dirty="0" smtClean="0">
                <a:solidFill>
                  <a:schemeClr val="tx1"/>
                </a:solidFill>
                <a:latin typeface="+mn-lt"/>
                <a:ea typeface="+mn-ea"/>
                <a:cs typeface="+mn-cs"/>
              </a:rPr>
              <a:t>authors.66–68</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71</a:t>
            </a:fld>
            <a:endParaRPr lang="el-GR"/>
          </a:p>
        </p:txBody>
      </p:sp>
    </p:spTree>
    <p:extLst>
      <p:ext uri="{BB962C8B-B14F-4D97-AF65-F5344CB8AC3E}">
        <p14:creationId xmlns:p14="http://schemas.microsoft.com/office/powerpoint/2010/main" val="3492667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Since the initial description of VCD as a functional disorder</a:t>
            </a:r>
          </a:p>
          <a:p>
            <a:r>
              <a:rPr lang="en-US" sz="1200" kern="1200" baseline="0" dirty="0" smtClean="0">
                <a:solidFill>
                  <a:schemeClr val="tx1"/>
                </a:solidFill>
                <a:latin typeface="+mn-lt"/>
                <a:ea typeface="+mn-ea"/>
                <a:cs typeface="+mn-cs"/>
              </a:rPr>
              <a:t>that mimicked attacks of asthma,E173 VCD and glottis structural</a:t>
            </a:r>
          </a:p>
          <a:p>
            <a:r>
              <a:rPr lang="en-US" sz="1200" kern="1200" baseline="0" dirty="0" smtClean="0">
                <a:solidFill>
                  <a:schemeClr val="tx1"/>
                </a:solidFill>
                <a:latin typeface="+mn-lt"/>
                <a:ea typeface="+mn-ea"/>
                <a:cs typeface="+mn-cs"/>
              </a:rPr>
              <a:t>abnormalities elicited with exercise have been increasingly</a:t>
            </a:r>
          </a:p>
          <a:p>
            <a:r>
              <a:rPr lang="en-US" sz="1200" kern="1200" baseline="0" dirty="0" smtClean="0">
                <a:solidFill>
                  <a:schemeClr val="tx1"/>
                </a:solidFill>
                <a:latin typeface="+mn-lt"/>
                <a:ea typeface="+mn-ea"/>
                <a:cs typeface="+mn-cs"/>
              </a:rPr>
              <a:t>recognized. These functional and structural disorders can be</a:t>
            </a:r>
          </a:p>
          <a:p>
            <a:r>
              <a:rPr lang="en-US" sz="1200" kern="1200" baseline="0" dirty="0" smtClean="0">
                <a:solidFill>
                  <a:schemeClr val="tx1"/>
                </a:solidFill>
                <a:latin typeface="+mn-lt"/>
                <a:ea typeface="+mn-ea"/>
                <a:cs typeface="+mn-cs"/>
              </a:rPr>
              <a:t>grouped as EILD, including (1) paradoxical VCD, (2) </a:t>
            </a:r>
            <a:r>
              <a:rPr lang="en-US" sz="1200" kern="1200" baseline="0" dirty="0" err="1" smtClean="0">
                <a:solidFill>
                  <a:schemeClr val="tx1"/>
                </a:solidFill>
                <a:latin typeface="+mn-lt"/>
                <a:ea typeface="+mn-ea"/>
                <a:cs typeface="+mn-cs"/>
              </a:rPr>
              <a:t>exerciseinduced</a:t>
            </a:r>
            <a:endParaRPr lang="en-US" sz="1200" kern="1200" baseline="0" dirty="0" smtClean="0">
              <a:solidFill>
                <a:schemeClr val="tx1"/>
              </a:solidFill>
              <a:latin typeface="+mn-lt"/>
              <a:ea typeface="+mn-ea"/>
              <a:cs typeface="+mn-cs"/>
            </a:endParaRPr>
          </a:p>
          <a:p>
            <a:r>
              <a:rPr lang="pt-BR" sz="1200" kern="1200" baseline="0" dirty="0" smtClean="0">
                <a:solidFill>
                  <a:schemeClr val="tx1"/>
                </a:solidFill>
                <a:latin typeface="+mn-lt"/>
                <a:ea typeface="+mn-ea"/>
                <a:cs typeface="+mn-cs"/>
              </a:rPr>
              <a:t>laryngeal prolapse,E174 (3) exercise- induced laryngomalacia,</a:t>
            </a:r>
          </a:p>
          <a:p>
            <a:r>
              <a:rPr lang="en-US" sz="1200" kern="1200" baseline="0" dirty="0" smtClean="0">
                <a:solidFill>
                  <a:schemeClr val="tx1"/>
                </a:solidFill>
                <a:latin typeface="+mn-lt"/>
                <a:ea typeface="+mn-ea"/>
                <a:cs typeface="+mn-cs"/>
              </a:rPr>
              <a:t>E175 and (4) variants, including </a:t>
            </a:r>
            <a:r>
              <a:rPr lang="en-US" sz="1200" kern="1200" baseline="0" dirty="0" err="1" smtClean="0">
                <a:solidFill>
                  <a:schemeClr val="tx1"/>
                </a:solidFill>
                <a:latin typeface="+mn-lt"/>
                <a:ea typeface="+mn-ea"/>
                <a:cs typeface="+mn-cs"/>
              </a:rPr>
              <a:t>arytenoid</a:t>
            </a:r>
            <a:r>
              <a:rPr lang="en-US" sz="1200" kern="1200" baseline="0" dirty="0" smtClean="0">
                <a:solidFill>
                  <a:schemeClr val="tx1"/>
                </a:solidFill>
                <a:latin typeface="+mn-lt"/>
                <a:ea typeface="+mn-ea"/>
                <a:cs typeface="+mn-cs"/>
              </a:rPr>
              <a:t> collapse while the</a:t>
            </a:r>
          </a:p>
          <a:p>
            <a:r>
              <a:rPr lang="en-US" sz="1200" kern="1200" baseline="0" dirty="0" smtClean="0">
                <a:solidFill>
                  <a:schemeClr val="tx1"/>
                </a:solidFill>
                <a:latin typeface="+mn-lt"/>
                <a:ea typeface="+mn-ea"/>
                <a:cs typeface="+mn-cs"/>
              </a:rPr>
              <a:t>vocal cords move normally.E176 EILD occurs in all age groups,</a:t>
            </a:r>
          </a:p>
          <a:p>
            <a:r>
              <a:rPr lang="en-US" sz="1200" kern="1200" baseline="0" dirty="0" smtClean="0">
                <a:solidFill>
                  <a:schemeClr val="tx1"/>
                </a:solidFill>
                <a:latin typeface="+mn-lt"/>
                <a:ea typeface="+mn-ea"/>
                <a:cs typeface="+mn-cs"/>
              </a:rPr>
              <a:t>especially among young adult female elite athletes.E177 VCD is</a:t>
            </a:r>
          </a:p>
          <a:p>
            <a:r>
              <a:rPr lang="en-US" sz="1200" kern="1200" baseline="0" dirty="0" smtClean="0">
                <a:solidFill>
                  <a:schemeClr val="tx1"/>
                </a:solidFill>
                <a:latin typeface="+mn-lt"/>
                <a:ea typeface="+mn-ea"/>
                <a:cs typeface="+mn-cs"/>
              </a:rPr>
              <a:t>more common in middle school– to high school–aged athletes</a:t>
            </a:r>
          </a:p>
          <a:p>
            <a:r>
              <a:rPr lang="en-US" sz="1200" kern="1200" baseline="0" dirty="0" smtClean="0">
                <a:solidFill>
                  <a:schemeClr val="tx1"/>
                </a:solidFill>
                <a:latin typeface="+mn-lt"/>
                <a:ea typeface="+mn-ea"/>
                <a:cs typeface="+mn-cs"/>
              </a:rPr>
              <a:t>than college-aged athletes.E178 There is a question as to whether</a:t>
            </a:r>
          </a:p>
          <a:p>
            <a:r>
              <a:rPr lang="en-US" sz="1200" kern="1200" baseline="0" dirty="0" smtClean="0">
                <a:solidFill>
                  <a:schemeClr val="tx1"/>
                </a:solidFill>
                <a:latin typeface="+mn-lt"/>
                <a:ea typeface="+mn-ea"/>
                <a:cs typeface="+mn-cs"/>
              </a:rPr>
              <a:t>VCD and exercise-induced laryngeal </a:t>
            </a:r>
            <a:r>
              <a:rPr lang="en-US" sz="1200" kern="1200" baseline="0" dirty="0" err="1" smtClean="0">
                <a:solidFill>
                  <a:schemeClr val="tx1"/>
                </a:solidFill>
                <a:latin typeface="+mn-lt"/>
                <a:ea typeface="+mn-ea"/>
                <a:cs typeface="+mn-cs"/>
              </a:rPr>
              <a:t>malacia</a:t>
            </a:r>
            <a:r>
              <a:rPr lang="en-US" sz="1200" kern="1200" baseline="0" dirty="0" smtClean="0">
                <a:solidFill>
                  <a:schemeClr val="tx1"/>
                </a:solidFill>
                <a:latin typeface="+mn-lt"/>
                <a:ea typeface="+mn-ea"/>
                <a:cs typeface="+mn-cs"/>
              </a:rPr>
              <a:t> in children and</a:t>
            </a:r>
          </a:p>
          <a:p>
            <a:r>
              <a:rPr lang="en-US" sz="1200" kern="1200" baseline="0" dirty="0" smtClean="0">
                <a:solidFill>
                  <a:schemeClr val="tx1"/>
                </a:solidFill>
                <a:latin typeface="+mn-lt"/>
                <a:ea typeface="+mn-ea"/>
                <a:cs typeface="+mn-cs"/>
              </a:rPr>
              <a:t>adolescents are separate clinical entities.E179</a:t>
            </a:r>
            <a:endParaRPr lang="el-GR" dirty="0"/>
          </a:p>
        </p:txBody>
      </p:sp>
      <p:sp>
        <p:nvSpPr>
          <p:cNvPr id="4" name="3 - Θέση αριθμού διαφάνειας"/>
          <p:cNvSpPr>
            <a:spLocks noGrp="1"/>
          </p:cNvSpPr>
          <p:nvPr>
            <p:ph type="sldNum" sz="quarter" idx="10"/>
          </p:nvPr>
        </p:nvSpPr>
        <p:spPr/>
        <p:txBody>
          <a:bodyPr/>
          <a:lstStyle/>
          <a:p>
            <a:fld id="{9E0C5D9E-58E9-44E2-ADCF-D62BB1D4ED6E}" type="slidenum">
              <a:rPr lang="el-GR" smtClean="0"/>
              <a:pPr/>
              <a:t>72</a:t>
            </a:fld>
            <a:endParaRPr lang="el-GR"/>
          </a:p>
        </p:txBody>
      </p:sp>
    </p:spTree>
    <p:extLst>
      <p:ext uri="{BB962C8B-B14F-4D97-AF65-F5344CB8AC3E}">
        <p14:creationId xmlns:p14="http://schemas.microsoft.com/office/powerpoint/2010/main" val="4034554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Bronchial provocation challenge results with </a:t>
            </a:r>
            <a:r>
              <a:rPr lang="en-US" sz="1200" kern="1200" baseline="0" dirty="0" err="1" smtClean="0">
                <a:solidFill>
                  <a:schemeClr val="tx1"/>
                </a:solidFill>
                <a:latin typeface="+mn-lt"/>
                <a:ea typeface="+mn-ea"/>
                <a:cs typeface="+mn-cs"/>
              </a:rPr>
              <a:t>methacholine</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exercise, and EVH can be negative in patients with EILD who do</a:t>
            </a:r>
          </a:p>
          <a:p>
            <a:r>
              <a:rPr lang="en-US" sz="1200" kern="1200" baseline="0" dirty="0" smtClean="0">
                <a:solidFill>
                  <a:schemeClr val="tx1"/>
                </a:solidFill>
                <a:latin typeface="+mn-lt"/>
                <a:ea typeface="+mn-ea"/>
                <a:cs typeface="+mn-cs"/>
              </a:rPr>
              <a:t>not otherwise have BHR. The onset of breathing difficulties</a:t>
            </a:r>
          </a:p>
          <a:p>
            <a:r>
              <a:rPr lang="en-US" sz="1200" kern="1200" baseline="0" dirty="0" smtClean="0">
                <a:solidFill>
                  <a:schemeClr val="tx1"/>
                </a:solidFill>
                <a:latin typeface="+mn-lt"/>
                <a:ea typeface="+mn-ea"/>
                <a:cs typeface="+mn-cs"/>
              </a:rPr>
              <a:t>occurs and peaks during exercise with EILD, rather than peaking</a:t>
            </a:r>
          </a:p>
          <a:p>
            <a:r>
              <a:rPr lang="en-US" sz="1200" kern="1200" baseline="0" dirty="0" smtClean="0">
                <a:solidFill>
                  <a:schemeClr val="tx1"/>
                </a:solidFill>
                <a:latin typeface="+mn-lt"/>
                <a:ea typeface="+mn-ea"/>
                <a:cs typeface="+mn-cs"/>
              </a:rPr>
              <a:t>after exercise with EIB. Medications used to treat asthma, such as</a:t>
            </a:r>
          </a:p>
          <a:p>
            <a:r>
              <a:rPr lang="en-US" sz="1200" kern="1200" baseline="0" dirty="0" smtClean="0">
                <a:solidFill>
                  <a:schemeClr val="tx1"/>
                </a:solidFill>
                <a:latin typeface="+mn-lt"/>
                <a:ea typeface="+mn-ea"/>
                <a:cs typeface="+mn-cs"/>
              </a:rPr>
              <a:t>b2-agonists, are ineffective to prevent or reverse EILD. EILD can</a:t>
            </a:r>
          </a:p>
          <a:p>
            <a:r>
              <a:rPr lang="en-US" sz="1200" kern="1200" baseline="0" dirty="0" smtClean="0">
                <a:solidFill>
                  <a:schemeClr val="tx1"/>
                </a:solidFill>
                <a:latin typeface="+mn-lt"/>
                <a:ea typeface="+mn-ea"/>
                <a:cs typeface="+mn-cs"/>
              </a:rPr>
              <a:t>be suspected based on bronchial provocation challenges with</a:t>
            </a:r>
          </a:p>
          <a:p>
            <a:r>
              <a:rPr lang="en-US" sz="1200" kern="1200" baseline="0" dirty="0" smtClean="0">
                <a:solidFill>
                  <a:schemeClr val="tx1"/>
                </a:solidFill>
                <a:latin typeface="+mn-lt"/>
                <a:ea typeface="+mn-ea"/>
                <a:cs typeface="+mn-cs"/>
              </a:rPr>
              <a:t>EVH, </a:t>
            </a:r>
            <a:r>
              <a:rPr lang="en-US" sz="1200" kern="1200" baseline="0" dirty="0" err="1" smtClean="0">
                <a:solidFill>
                  <a:schemeClr val="tx1"/>
                </a:solidFill>
                <a:latin typeface="+mn-lt"/>
                <a:ea typeface="+mn-ea"/>
                <a:cs typeface="+mn-cs"/>
              </a:rPr>
              <a:t>methacholine</a:t>
            </a:r>
            <a:r>
              <a:rPr lang="en-US" sz="1200" kern="1200" baseline="0" dirty="0" smtClean="0">
                <a:solidFill>
                  <a:schemeClr val="tx1"/>
                </a:solidFill>
                <a:latin typeface="+mn-lt"/>
                <a:ea typeface="+mn-ea"/>
                <a:cs typeface="+mn-cs"/>
              </a:rPr>
              <a:t>, and/or exercise, demonstrating variable</a:t>
            </a:r>
          </a:p>
          <a:p>
            <a:r>
              <a:rPr lang="en-US" sz="1200" kern="1200" baseline="0" dirty="0" err="1" smtClean="0">
                <a:solidFill>
                  <a:schemeClr val="tx1"/>
                </a:solidFill>
                <a:latin typeface="+mn-lt"/>
                <a:ea typeface="+mn-ea"/>
                <a:cs typeface="+mn-cs"/>
              </a:rPr>
              <a:t>extrathoracic</a:t>
            </a:r>
            <a:r>
              <a:rPr lang="en-US" sz="1200" kern="1200" baseline="0" dirty="0" smtClean="0">
                <a:solidFill>
                  <a:schemeClr val="tx1"/>
                </a:solidFill>
                <a:latin typeface="+mn-lt"/>
                <a:ea typeface="+mn-ea"/>
                <a:cs typeface="+mn-cs"/>
              </a:rPr>
              <a:t> airway obstruction.E180Inspiratory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with throat tightness during maximal exercise</a:t>
            </a:r>
          </a:p>
          <a:p>
            <a:r>
              <a:rPr lang="en-US" sz="1200" kern="1200" baseline="0" dirty="0" smtClean="0">
                <a:solidFill>
                  <a:schemeClr val="tx1"/>
                </a:solidFill>
                <a:latin typeface="+mn-lt"/>
                <a:ea typeface="+mn-ea"/>
                <a:cs typeface="+mn-cs"/>
              </a:rPr>
              <a:t>resolves within approximately 5 minutes of discontinuation</a:t>
            </a:r>
          </a:p>
          <a:p>
            <a:r>
              <a:rPr lang="en-US" sz="1200" kern="1200" baseline="0" dirty="0" smtClean="0">
                <a:solidFill>
                  <a:schemeClr val="tx1"/>
                </a:solidFill>
                <a:latin typeface="+mn-lt"/>
                <a:ea typeface="+mn-ea"/>
                <a:cs typeface="+mn-cs"/>
              </a:rPr>
              <a:t>of exercise in patients with EILD. </a:t>
            </a:r>
            <a:r>
              <a:rPr lang="en-US" sz="1200" kern="1200" baseline="0" dirty="0" err="1" smtClean="0">
                <a:solidFill>
                  <a:schemeClr val="tx1"/>
                </a:solidFill>
                <a:latin typeface="+mn-lt"/>
                <a:ea typeface="+mn-ea"/>
                <a:cs typeface="+mn-cs"/>
              </a:rPr>
              <a:t>Inspiratory</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stridor</a:t>
            </a:r>
            <a:r>
              <a:rPr lang="en-US" sz="1200" kern="1200" baseline="0" dirty="0" smtClean="0">
                <a:solidFill>
                  <a:schemeClr val="tx1"/>
                </a:solidFill>
                <a:latin typeface="+mn-lt"/>
                <a:ea typeface="+mn-ea"/>
                <a:cs typeface="+mn-cs"/>
              </a:rPr>
              <a:t> with EILD</a:t>
            </a:r>
          </a:p>
          <a:p>
            <a:r>
              <a:rPr lang="en-US" sz="1200" kern="1200" baseline="0" dirty="0" smtClean="0">
                <a:solidFill>
                  <a:schemeClr val="tx1"/>
                </a:solidFill>
                <a:latin typeface="+mn-lt"/>
                <a:ea typeface="+mn-ea"/>
                <a:cs typeface="+mn-cs"/>
              </a:rPr>
              <a:t>contrasts with EIB, in which case </a:t>
            </a:r>
            <a:r>
              <a:rPr lang="en-US" sz="1200" kern="1200" baseline="0" dirty="0" err="1" smtClean="0">
                <a:solidFill>
                  <a:schemeClr val="tx1"/>
                </a:solidFill>
                <a:latin typeface="+mn-lt"/>
                <a:ea typeface="+mn-ea"/>
                <a:cs typeface="+mn-cs"/>
              </a:rPr>
              <a:t>dyspnea</a:t>
            </a:r>
            <a:r>
              <a:rPr lang="en-US" sz="1200" kern="1200" baseline="0" dirty="0" smtClean="0">
                <a:solidFill>
                  <a:schemeClr val="tx1"/>
                </a:solidFill>
                <a:latin typeface="+mn-lt"/>
                <a:ea typeface="+mn-ea"/>
                <a:cs typeface="+mn-cs"/>
              </a:rPr>
              <a:t> generally occurs after</a:t>
            </a:r>
          </a:p>
          <a:p>
            <a:r>
              <a:rPr lang="en-US" sz="1200" kern="1200" baseline="0" dirty="0" smtClean="0">
                <a:solidFill>
                  <a:schemeClr val="tx1"/>
                </a:solidFill>
                <a:latin typeface="+mn-lt"/>
                <a:ea typeface="+mn-ea"/>
                <a:cs typeface="+mn-cs"/>
              </a:rPr>
              <a:t>exercise, peaks 5 to 20 minutes after stopping, and involves</a:t>
            </a:r>
          </a:p>
          <a:p>
            <a:r>
              <a:rPr lang="en-US" sz="1200" kern="1200" baseline="0" dirty="0" smtClean="0">
                <a:solidFill>
                  <a:schemeClr val="tx1"/>
                </a:solidFill>
                <a:latin typeface="+mn-lt"/>
                <a:ea typeface="+mn-ea"/>
                <a:cs typeface="+mn-cs"/>
              </a:rPr>
              <a:t>expiration rather than inspiration. There can be variations in the</a:t>
            </a:r>
          </a:p>
          <a:p>
            <a:r>
              <a:rPr lang="en-US" sz="1200" kern="1200" baseline="0" dirty="0" smtClean="0">
                <a:solidFill>
                  <a:schemeClr val="tx1"/>
                </a:solidFill>
                <a:latin typeface="+mn-lt"/>
                <a:ea typeface="+mn-ea"/>
                <a:cs typeface="+mn-cs"/>
              </a:rPr>
              <a:t>timing of the manifestations of EILD symptoms, depending on</a:t>
            </a:r>
          </a:p>
          <a:p>
            <a:r>
              <a:rPr lang="en-US" sz="1200" kern="1200" baseline="0" dirty="0" smtClean="0">
                <a:solidFill>
                  <a:schemeClr val="tx1"/>
                </a:solidFill>
                <a:latin typeface="+mn-lt"/>
                <a:ea typeface="+mn-ea"/>
                <a:cs typeface="+mn-cs"/>
              </a:rPr>
              <a:t>such factors as the duration and intensity of the exercise.</a:t>
            </a:r>
            <a:endParaRPr lang="el-GR" dirty="0"/>
          </a:p>
        </p:txBody>
      </p:sp>
      <p:sp>
        <p:nvSpPr>
          <p:cNvPr id="4" name="3 - Θέση αριθμού διαφάνειας"/>
          <p:cNvSpPr>
            <a:spLocks noGrp="1"/>
          </p:cNvSpPr>
          <p:nvPr>
            <p:ph type="sldNum" sz="quarter" idx="10"/>
          </p:nvPr>
        </p:nvSpPr>
        <p:spPr/>
        <p:txBody>
          <a:bodyPr/>
          <a:lstStyle/>
          <a:p>
            <a:fld id="{9E0C5D9E-58E9-44E2-ADCF-D62BB1D4ED6E}" type="slidenum">
              <a:rPr lang="el-GR" smtClean="0"/>
              <a:pPr/>
              <a:t>73</a:t>
            </a:fld>
            <a:endParaRPr lang="el-GR"/>
          </a:p>
        </p:txBody>
      </p:sp>
    </p:spTree>
    <p:extLst>
      <p:ext uri="{BB962C8B-B14F-4D97-AF65-F5344CB8AC3E}">
        <p14:creationId xmlns:p14="http://schemas.microsoft.com/office/powerpoint/2010/main" val="271768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D7EBC-B1C0-4ADB-B8C0-EB4BD7536FBA}" type="slidenum">
              <a:rPr lang="el-GR"/>
              <a:pPr/>
              <a:t>76</a:t>
            </a:fld>
            <a:endParaRPr lang="el-G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l-GR" b="1">
                <a:hlinkClick r:id="rId3" tooltip="Click to search for citations by this author."/>
              </a:rPr>
              <a:t>Lima JA</a:t>
            </a:r>
            <a:r>
              <a:rPr lang="el-GR"/>
              <a:t>, </a:t>
            </a:r>
            <a:r>
              <a:rPr lang="el-GR" b="1">
                <a:hlinkClick r:id="rId4" tooltip="Click to search for citations by this author."/>
              </a:rPr>
              <a:t>Fischer GB</a:t>
            </a:r>
            <a:r>
              <a:rPr lang="el-GR"/>
              <a:t>. Foreign body aspiration in children.</a:t>
            </a:r>
            <a:br>
              <a:rPr lang="el-GR"/>
            </a:br>
            <a:r>
              <a:rPr lang="el-GR"/>
              <a:t>Paediatr Respir Rev. 2002 Dec;3(4):303-7</a:t>
            </a:r>
            <a:endParaRPr lang="en-US"/>
          </a:p>
          <a:p>
            <a:r>
              <a:rPr lang="el-GR" b="1">
                <a:hlinkClick r:id="rId5" tooltip="Click to search for citations by this author."/>
              </a:rPr>
              <a:t>Baharloo F</a:t>
            </a:r>
            <a:r>
              <a:rPr lang="el-GR"/>
              <a:t>, </a:t>
            </a:r>
          </a:p>
          <a:p>
            <a:r>
              <a:rPr lang="el-GR" b="1">
                <a:hlinkClick r:id="rId6" tooltip="Click to search for citations by this author."/>
              </a:rPr>
              <a:t>Veyckemans F</a:t>
            </a:r>
            <a:r>
              <a:rPr lang="el-GR"/>
              <a:t>, </a:t>
            </a:r>
            <a:r>
              <a:rPr lang="el-GR" b="1">
                <a:hlinkClick r:id="rId7" tooltip="Click to search for citations by this author."/>
              </a:rPr>
              <a:t>Francis C</a:t>
            </a:r>
            <a:r>
              <a:rPr lang="el-GR"/>
              <a:t>, </a:t>
            </a:r>
            <a:r>
              <a:rPr lang="el-GR" b="1">
                <a:hlinkClick r:id="rId8" tooltip="Click to search for citations by this author."/>
              </a:rPr>
              <a:t>Biettlot MP</a:t>
            </a:r>
            <a:r>
              <a:rPr lang="el-GR"/>
              <a:t>, </a:t>
            </a:r>
            <a:r>
              <a:rPr lang="el-GR" b="1">
                <a:hlinkClick r:id="rId9" tooltip="Click to search for citations by this author."/>
              </a:rPr>
              <a:t>Rodenstein DO</a:t>
            </a:r>
            <a:r>
              <a:rPr lang="el-GR"/>
              <a:t>. Tracheobronchial foreign bodies: presentation and management in children and adults.</a:t>
            </a:r>
            <a:br>
              <a:rPr lang="el-GR"/>
            </a:br>
            <a:r>
              <a:rPr lang="el-GR"/>
              <a:t>Chest. 1999 May;115(5):1357-62 </a:t>
            </a:r>
          </a:p>
        </p:txBody>
      </p:sp>
    </p:spTree>
    <p:extLst>
      <p:ext uri="{BB962C8B-B14F-4D97-AF65-F5344CB8AC3E}">
        <p14:creationId xmlns:p14="http://schemas.microsoft.com/office/powerpoint/2010/main" val="1074184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514D2E6-586A-4781-9BD7-46B1C2C0DBE4}" type="slidenum">
              <a:rPr lang="el-GR" smtClean="0"/>
              <a:pPr/>
              <a:t>77</a:t>
            </a:fld>
            <a:endParaRPr lang="el-G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l-GR" smtClean="0"/>
              <a:t>Φυστίκια σε Ευρώπη και Βόρεια Αμερική.</a:t>
            </a:r>
          </a:p>
          <a:p>
            <a:pPr eaLnBrk="1" hangingPunct="1"/>
            <a:r>
              <a:rPr lang="el-GR" smtClean="0"/>
              <a:t>Ηλιόσποροι και καρπουζόσπορα στη Μ. Ανατολή</a:t>
            </a:r>
          </a:p>
          <a:p>
            <a:pPr eaLnBrk="1" hangingPunct="1"/>
            <a:r>
              <a:rPr lang="el-GR" smtClean="0"/>
              <a:t>Τα ξένα σώματα αυτά απορροφούν υγρά λόγω της υψηλής περιεκτικότητας σε λευκώματα και διογκώνονται</a:t>
            </a:r>
          </a:p>
          <a:p>
            <a:pPr eaLnBrk="1" hangingPunct="1"/>
            <a:r>
              <a:rPr lang="el-GR" smtClean="0"/>
              <a:t>5-9% είναι ανόργανη ύλη όπως κέρματα, καπάκια από στυλό και παιχνίδια</a:t>
            </a:r>
          </a:p>
          <a:p>
            <a:pPr eaLnBrk="1" hangingPunct="1"/>
            <a:r>
              <a:rPr lang="el-GR" smtClean="0"/>
              <a:t>Δόντια και σφραγίσματα</a:t>
            </a:r>
          </a:p>
          <a:p>
            <a:pPr eaLnBrk="1" hangingPunct="1"/>
            <a:r>
              <a:rPr lang="en-GB" smtClean="0"/>
              <a:t>Headscarf needles in islamic countries</a:t>
            </a:r>
          </a:p>
          <a:p>
            <a:pPr eaLnBrk="1" hangingPunct="1"/>
            <a:r>
              <a:rPr lang="el-GR" smtClean="0"/>
              <a:t>Ματόχαντρα</a:t>
            </a:r>
          </a:p>
          <a:p>
            <a:pPr eaLnBrk="1" hangingPunct="1"/>
            <a:endParaRPr lang="el-GR" smtClean="0"/>
          </a:p>
        </p:txBody>
      </p:sp>
    </p:spTree>
    <p:extLst>
      <p:ext uri="{BB962C8B-B14F-4D97-AF65-F5344CB8AC3E}">
        <p14:creationId xmlns:p14="http://schemas.microsoft.com/office/powerpoint/2010/main" val="2054210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Upper airway foreign body in a 5-year-old boy with </a:t>
            </a:r>
            <a:r>
              <a:rPr lang="en-US" sz="1200" kern="1200" baseline="0" dirty="0" err="1" smtClean="0">
                <a:solidFill>
                  <a:schemeClr val="tx1"/>
                </a:solidFill>
                <a:latin typeface="+mn-lt"/>
                <a:ea typeface="+mn-ea"/>
                <a:cs typeface="+mn-cs"/>
              </a:rPr>
              <a:t>dysphagia</a:t>
            </a:r>
            <a:r>
              <a:rPr lang="en-US" sz="1200" kern="1200" baseline="0" dirty="0" smtClean="0">
                <a:solidFill>
                  <a:schemeClr val="tx1"/>
                </a:solidFill>
                <a:latin typeface="+mn-lt"/>
                <a:ea typeface="+mn-ea"/>
                <a:cs typeface="+mn-cs"/>
              </a:rPr>
              <a:t>. Lateral neck radiograph shows a vertically oriented slender fish bone (arrow) impacted into the epiglottis. It is important to scrutinize the upper airway at radiography because the appearance of foreign bodies may be subtle.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79</a:t>
            </a:fld>
            <a:endParaRPr lang="el-GR"/>
          </a:p>
        </p:txBody>
      </p:sp>
    </p:spTree>
    <p:extLst>
      <p:ext uri="{BB962C8B-B14F-4D97-AF65-F5344CB8AC3E}">
        <p14:creationId xmlns:p14="http://schemas.microsoft.com/office/powerpoint/2010/main" val="2944239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Figure 11. Upper airway foreign body in a 5-year-old boy with Down syndrome who presented with difficulty breathing and drooling. Lateral neck radiograph shows a </a:t>
            </a:r>
            <a:r>
              <a:rPr lang="en-US" sz="1200" b="1" kern="1200" baseline="0" dirty="0" err="1" smtClean="0">
                <a:solidFill>
                  <a:schemeClr val="tx1"/>
                </a:solidFill>
                <a:latin typeface="+mn-lt"/>
                <a:ea typeface="+mn-ea"/>
                <a:cs typeface="+mn-cs"/>
              </a:rPr>
              <a:t>radiopaque</a:t>
            </a:r>
            <a:r>
              <a:rPr lang="en-US" sz="1200" b="1" kern="1200" baseline="0" dirty="0" smtClean="0">
                <a:solidFill>
                  <a:schemeClr val="tx1"/>
                </a:solidFill>
                <a:latin typeface="+mn-lt"/>
                <a:ea typeface="+mn-ea"/>
                <a:cs typeface="+mn-cs"/>
              </a:rPr>
              <a:t> foreign body (black arrow) that proved to be a bone from soup he had recently eaten. Note the extensive subcutaneous emphysema (white arrows) from tracheal and esophageal perforation. Children with Down syndrome are more susceptible to respiratory distress because of their relatively larger head and poor tone.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80</a:t>
            </a:fld>
            <a:endParaRPr lang="el-GR"/>
          </a:p>
        </p:txBody>
      </p:sp>
    </p:spTree>
    <p:extLst>
      <p:ext uri="{BB962C8B-B14F-4D97-AF65-F5344CB8AC3E}">
        <p14:creationId xmlns:p14="http://schemas.microsoft.com/office/powerpoint/2010/main" val="716887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Figure 13. Ingestion of a disk battery in a 2-year-old boy. (a) Frontal chest radiograph shows the disk battery (arrow) lodged in the upper part of the esophagus. In the frontal projection, esophageal foreign bodies lie transversely, and tracheal foreign bodies have a </a:t>
            </a:r>
            <a:r>
              <a:rPr lang="en-US" sz="1200" b="1" kern="1200" baseline="0" dirty="0" err="1" smtClean="0">
                <a:solidFill>
                  <a:schemeClr val="tx1"/>
                </a:solidFill>
                <a:latin typeface="+mn-lt"/>
                <a:ea typeface="+mn-ea"/>
                <a:cs typeface="+mn-cs"/>
              </a:rPr>
              <a:t>sagittal</a:t>
            </a:r>
            <a:r>
              <a:rPr lang="en-US" sz="1200" b="1" kern="1200" baseline="0" dirty="0" smtClean="0">
                <a:solidFill>
                  <a:schemeClr val="tx1"/>
                </a:solidFill>
                <a:latin typeface="+mn-lt"/>
                <a:ea typeface="+mn-ea"/>
                <a:cs typeface="+mn-cs"/>
              </a:rPr>
              <a:t> orientation because of the lack of cartilage in the posterior aspect of the trachea. Note the uniform </a:t>
            </a:r>
            <a:r>
              <a:rPr lang="en-US" sz="1200" b="1" kern="1200" baseline="0" dirty="0" err="1" smtClean="0">
                <a:solidFill>
                  <a:schemeClr val="tx1"/>
                </a:solidFill>
                <a:latin typeface="+mn-lt"/>
                <a:ea typeface="+mn-ea"/>
                <a:cs typeface="+mn-cs"/>
              </a:rPr>
              <a:t>bilaminar</a:t>
            </a:r>
            <a:r>
              <a:rPr lang="en-US" sz="1200" b="1" kern="1200" baseline="0" dirty="0" smtClean="0">
                <a:solidFill>
                  <a:schemeClr val="tx1"/>
                </a:solidFill>
                <a:latin typeface="+mn-lt"/>
                <a:ea typeface="+mn-ea"/>
                <a:cs typeface="+mn-cs"/>
              </a:rPr>
              <a:t> appearance, which creates a peripheral ring of increased </a:t>
            </a:r>
            <a:r>
              <a:rPr lang="en-US" sz="1200" b="1" kern="1200" baseline="0" dirty="0" err="1" smtClean="0">
                <a:solidFill>
                  <a:schemeClr val="tx1"/>
                </a:solidFill>
                <a:latin typeface="+mn-lt"/>
                <a:ea typeface="+mn-ea"/>
                <a:cs typeface="+mn-cs"/>
              </a:rPr>
              <a:t>lucency</a:t>
            </a:r>
            <a:r>
              <a:rPr lang="en-US" sz="1200" b="1" kern="1200" baseline="0" dirty="0" smtClean="0">
                <a:solidFill>
                  <a:schemeClr val="tx1"/>
                </a:solidFill>
                <a:latin typeface="+mn-lt"/>
                <a:ea typeface="+mn-ea"/>
                <a:cs typeface="+mn-cs"/>
              </a:rPr>
              <a:t>. (b) Lateral chest radiograph shows confirmation of the </a:t>
            </a:r>
            <a:r>
              <a:rPr lang="en-US" sz="1200" b="1" kern="1200" baseline="0" dirty="0" err="1" smtClean="0">
                <a:solidFill>
                  <a:schemeClr val="tx1"/>
                </a:solidFill>
                <a:latin typeface="+mn-lt"/>
                <a:ea typeface="+mn-ea"/>
                <a:cs typeface="+mn-cs"/>
              </a:rPr>
              <a:t>bilaminar</a:t>
            </a:r>
            <a:r>
              <a:rPr lang="en-US" sz="1200" b="1" kern="1200" baseline="0" dirty="0" smtClean="0">
                <a:solidFill>
                  <a:schemeClr val="tx1"/>
                </a:solidFill>
                <a:latin typeface="+mn-lt"/>
                <a:ea typeface="+mn-ea"/>
                <a:cs typeface="+mn-cs"/>
              </a:rPr>
              <a:t> appearance, which in profile produces shouldering (arrow), a finding that is characteristic of a disk battery. Note the focal soft-tissue swelling, which has resulted in a convex anterior trachea (arrowhead).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81</a:t>
            </a:fld>
            <a:endParaRPr lang="el-GR"/>
          </a:p>
        </p:txBody>
      </p:sp>
    </p:spTree>
    <p:extLst>
      <p:ext uri="{BB962C8B-B14F-4D97-AF65-F5344CB8AC3E}">
        <p14:creationId xmlns:p14="http://schemas.microsoft.com/office/powerpoint/2010/main" val="837968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D0EA5-F044-4CE9-B270-AF6F2DAB5BAC}" type="slidenum">
              <a:rPr lang="el-GR"/>
              <a:pPr/>
              <a:t>83</a:t>
            </a:fld>
            <a:endParaRPr lang="el-G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p:spPr>
        <p:txBody>
          <a:bodyPr/>
          <a:lstStyle/>
          <a:p>
            <a:r>
              <a:rPr lang="en-US"/>
              <a:t>Which intervention is used depends on the individual child’s predicament</a:t>
            </a:r>
          </a:p>
          <a:p>
            <a:r>
              <a:rPr lang="en-US"/>
              <a:t>If there is sufficient airway patent to maintain reasonable oxygenation, do not jeopardise it but get an anaesthetist and if available an ENT surgeon with a view to the controlled removal of the FB after gaseous induction of anaesthesia</a:t>
            </a:r>
          </a:p>
          <a:p>
            <a:r>
              <a:rPr lang="en-US"/>
              <a:t>If the child is in extremis then attempt the “choking child” manoevre and if unsuccessful attempt direct laryngoscopy and removal with Magill’s forceps.</a:t>
            </a:r>
          </a:p>
          <a:p>
            <a:r>
              <a:rPr lang="en-US"/>
              <a:t>If unsuccessful attempt cricothyroidotomy or surgical airway</a:t>
            </a:r>
          </a:p>
          <a:p>
            <a:endParaRPr lang="en-US"/>
          </a:p>
        </p:txBody>
      </p:sp>
    </p:spTree>
    <p:extLst>
      <p:ext uri="{BB962C8B-B14F-4D97-AF65-F5344CB8AC3E}">
        <p14:creationId xmlns:p14="http://schemas.microsoft.com/office/powerpoint/2010/main" val="2177319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10000"/>
          </a:bodyPr>
          <a:lstStyle/>
          <a:p>
            <a:r>
              <a:rPr lang="en-US" sz="1200" b="1" kern="1200" baseline="0" dirty="0" smtClean="0">
                <a:solidFill>
                  <a:schemeClr val="tx1"/>
                </a:solidFill>
                <a:latin typeface="+mn-lt"/>
                <a:ea typeface="+mn-ea"/>
                <a:cs typeface="+mn-cs"/>
              </a:rPr>
              <a:t>Anatomic Considerations </a:t>
            </a:r>
          </a:p>
          <a:p>
            <a:r>
              <a:rPr lang="en-US" sz="1200" kern="1200" baseline="0" dirty="0" smtClean="0">
                <a:solidFill>
                  <a:schemeClr val="tx1"/>
                </a:solidFill>
                <a:latin typeface="+mn-lt"/>
                <a:ea typeface="+mn-ea"/>
                <a:cs typeface="+mn-cs"/>
              </a:rPr>
              <a:t>Several anatomic factors predispose children to acute respiratory distress, even with only partial airway obstruction (6). In children, the </a:t>
            </a:r>
            <a:r>
              <a:rPr lang="en-US" sz="1200" kern="1200" baseline="0" dirty="0" err="1" smtClean="0">
                <a:solidFill>
                  <a:schemeClr val="tx1"/>
                </a:solidFill>
                <a:latin typeface="+mn-lt"/>
                <a:ea typeface="+mn-ea"/>
                <a:cs typeface="+mn-cs"/>
              </a:rPr>
              <a:t>nasopharynx</a:t>
            </a:r>
            <a:r>
              <a:rPr lang="en-US" sz="1200" kern="1200" baseline="0" dirty="0" smtClean="0">
                <a:solidFill>
                  <a:schemeClr val="tx1"/>
                </a:solidFill>
                <a:latin typeface="+mn-lt"/>
                <a:ea typeface="+mn-ea"/>
                <a:cs typeface="+mn-cs"/>
              </a:rPr>
              <a:t> is narrower and the trachea is shorter than in adults (7). Also, the pediatric larynx is more </a:t>
            </a:r>
            <a:r>
              <a:rPr lang="en-US" sz="1200" kern="1200" baseline="0" dirty="0" err="1" smtClean="0">
                <a:solidFill>
                  <a:schemeClr val="tx1"/>
                </a:solidFill>
                <a:latin typeface="+mn-lt"/>
                <a:ea typeface="+mn-ea"/>
                <a:cs typeface="+mn-cs"/>
              </a:rPr>
              <a:t>anteriorly</a:t>
            </a:r>
            <a:r>
              <a:rPr lang="en-US" sz="1200" kern="1200" baseline="0" dirty="0" smtClean="0">
                <a:solidFill>
                  <a:schemeClr val="tx1"/>
                </a:solidFill>
                <a:latin typeface="+mn-lt"/>
                <a:ea typeface="+mn-ea"/>
                <a:cs typeface="+mn-cs"/>
              </a:rPr>
              <a:t> and superiorly located. The pediatric larynx is at the level of the third and fourth cervical vertebral bodies (C3 and C4), compared with the adult larynx, which is located at the level of the fifth and sixth cervical vertebral bodies (C5 and C6) (Fig 2). The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cartilage is the narrowest part of the pediatric airway (Fig 3) (6), and the narrowest part of the adult upper airway is the glottis opening. In children, the </a:t>
            </a:r>
            <a:r>
              <a:rPr lang="en-US" sz="1200" kern="1200" baseline="0" dirty="0" err="1" smtClean="0">
                <a:solidFill>
                  <a:schemeClr val="tx1"/>
                </a:solidFill>
                <a:latin typeface="+mn-lt"/>
                <a:ea typeface="+mn-ea"/>
                <a:cs typeface="+mn-cs"/>
              </a:rPr>
              <a:t>conus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elasticus</a:t>
            </a:r>
            <a:r>
              <a:rPr lang="en-US" sz="1200" kern="1200" baseline="0" dirty="0" smtClean="0">
                <a:solidFill>
                  <a:schemeClr val="tx1"/>
                </a:solidFill>
                <a:latin typeface="+mn-lt"/>
                <a:ea typeface="+mn-ea"/>
                <a:cs typeface="+mn-cs"/>
              </a:rPr>
              <a:t> (the elastic membrane extending between the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cartilage and vocal ligaments located approximately 1 cm below the glottis) is particularly susceptible to edema because of its loose mucosal attachment (8). The vocal cords are more </a:t>
            </a:r>
            <a:r>
              <a:rPr lang="en-US" sz="1200" kern="1200" baseline="0" dirty="0" err="1" smtClean="0">
                <a:solidFill>
                  <a:schemeClr val="tx1"/>
                </a:solidFill>
                <a:latin typeface="+mn-lt"/>
                <a:ea typeface="+mn-ea"/>
                <a:cs typeface="+mn-cs"/>
              </a:rPr>
              <a:t>anteriorly</a:t>
            </a:r>
            <a:r>
              <a:rPr lang="en-US" sz="1200" kern="1200" baseline="0" dirty="0" smtClean="0">
                <a:solidFill>
                  <a:schemeClr val="tx1"/>
                </a:solidFill>
                <a:latin typeface="+mn-lt"/>
                <a:ea typeface="+mn-ea"/>
                <a:cs typeface="+mn-cs"/>
              </a:rPr>
              <a:t> angled, the epiglottis is broader and longer, and the tongue is larger, making it more difficult for children to move air past areas of obstruction or </a:t>
            </a:r>
            <a:r>
              <a:rPr lang="en-US" sz="1200" kern="1200" baseline="0" dirty="0" err="1" smtClean="0">
                <a:solidFill>
                  <a:schemeClr val="tx1"/>
                </a:solidFill>
                <a:latin typeface="+mn-lt"/>
                <a:ea typeface="+mn-ea"/>
                <a:cs typeface="+mn-cs"/>
              </a:rPr>
              <a:t>stenosis</a:t>
            </a:r>
            <a:r>
              <a:rPr lang="en-US" sz="1200" kern="1200" baseline="0" dirty="0" smtClean="0">
                <a:solidFill>
                  <a:schemeClr val="tx1"/>
                </a:solidFill>
                <a:latin typeface="+mn-lt"/>
                <a:ea typeface="+mn-ea"/>
                <a:cs typeface="+mn-cs"/>
              </a:rPr>
              <a:t>. Children also have weaker </a:t>
            </a:r>
            <a:r>
              <a:rPr lang="en-US" sz="1200" kern="1200" baseline="0" dirty="0" err="1" smtClean="0">
                <a:solidFill>
                  <a:schemeClr val="tx1"/>
                </a:solidFill>
                <a:latin typeface="+mn-lt"/>
                <a:ea typeface="+mn-ea"/>
                <a:cs typeface="+mn-cs"/>
              </a:rPr>
              <a:t>intercostal</a:t>
            </a:r>
            <a:r>
              <a:rPr lang="en-US" sz="1200" kern="1200" baseline="0" dirty="0" smtClean="0">
                <a:solidFill>
                  <a:schemeClr val="tx1"/>
                </a:solidFill>
                <a:latin typeface="+mn-lt"/>
                <a:ea typeface="+mn-ea"/>
                <a:cs typeface="+mn-cs"/>
              </a:rPr>
              <a:t> and diaphragmatic muscles and a lower cardiopulmonary reserve, making it difficult for them to compensate for airflow obstruction. Children have more prominent tonsils than adults. The size of the lingual tonsils and pharyngeal tonsils (also known as the adenoids, located in the posterior </a:t>
            </a:r>
            <a:r>
              <a:rPr lang="en-US" sz="1200" kern="1200" baseline="0" dirty="0" err="1" smtClean="0">
                <a:solidFill>
                  <a:schemeClr val="tx1"/>
                </a:solidFill>
                <a:latin typeface="+mn-lt"/>
                <a:ea typeface="+mn-ea"/>
                <a:cs typeface="+mn-cs"/>
              </a:rPr>
              <a:t>nasopharynx</a:t>
            </a:r>
            <a:r>
              <a:rPr lang="en-US" sz="1200" kern="1200" baseline="0" dirty="0" smtClean="0">
                <a:solidFill>
                  <a:schemeClr val="tx1"/>
                </a:solidFill>
                <a:latin typeface="+mn-lt"/>
                <a:ea typeface="+mn-ea"/>
                <a:cs typeface="+mn-cs"/>
              </a:rPr>
              <a:t>) vary with age. After 3 months of age, the tonsils become progressively larger and reach maximum size at 2–10 years of age. The tonsils are best depicted on a lateral radiograph obtained with the patient’s mouth closed and the patient in deep inspiration without swallowing. The tonsils may enlarge as a result of infection and </a:t>
            </a:r>
            <a:r>
              <a:rPr lang="en-US" sz="1200" kern="1200" baseline="0" dirty="0" err="1" smtClean="0">
                <a:solidFill>
                  <a:schemeClr val="tx1"/>
                </a:solidFill>
                <a:latin typeface="+mn-lt"/>
                <a:ea typeface="+mn-ea"/>
                <a:cs typeface="+mn-cs"/>
              </a:rPr>
              <a:t>gastroesophageal</a:t>
            </a:r>
            <a:r>
              <a:rPr lang="en-US" sz="1200" kern="1200" baseline="0" dirty="0" smtClean="0">
                <a:solidFill>
                  <a:schemeClr val="tx1"/>
                </a:solidFill>
                <a:latin typeface="+mn-lt"/>
                <a:ea typeface="+mn-ea"/>
                <a:cs typeface="+mn-cs"/>
              </a:rPr>
              <a:t> reflux. Increased soft tissue in this region can result in obstructive sleep apnea and chronic ear and sinus infections. There are no clear measurements to determine healthy tonsils. The lingual tonsils are considered enlarged if they occupy greater than 50% of the </a:t>
            </a:r>
            <a:r>
              <a:rPr lang="en-US" sz="1200" kern="1200" baseline="0" dirty="0" err="1" smtClean="0">
                <a:solidFill>
                  <a:schemeClr val="tx1"/>
                </a:solidFill>
                <a:latin typeface="+mn-lt"/>
                <a:ea typeface="+mn-ea"/>
                <a:cs typeface="+mn-cs"/>
              </a:rPr>
              <a:t>oropharynx</a:t>
            </a:r>
            <a:r>
              <a:rPr lang="en-US" sz="1200" kern="1200" baseline="0" dirty="0" smtClean="0">
                <a:solidFill>
                  <a:schemeClr val="tx1"/>
                </a:solidFill>
                <a:latin typeface="+mn-lt"/>
                <a:ea typeface="+mn-ea"/>
                <a:cs typeface="+mn-cs"/>
              </a:rPr>
              <a:t>, and the pharyngeal tonsils are considered abnormal if they narrow the </a:t>
            </a:r>
            <a:r>
              <a:rPr lang="en-US" sz="1200" kern="1200" baseline="0" dirty="0" err="1" smtClean="0">
                <a:solidFill>
                  <a:schemeClr val="tx1"/>
                </a:solidFill>
                <a:latin typeface="+mn-lt"/>
                <a:ea typeface="+mn-ea"/>
                <a:cs typeface="+mn-cs"/>
              </a:rPr>
              <a:t>nasopharynx</a:t>
            </a:r>
            <a:r>
              <a:rPr lang="en-US" sz="1200" kern="1200" baseline="0" smtClean="0">
                <a:solidFill>
                  <a:schemeClr val="tx1"/>
                </a:solidFill>
                <a:latin typeface="+mn-lt"/>
                <a:ea typeface="+mn-ea"/>
                <a:cs typeface="+mn-cs"/>
              </a:rPr>
              <a:t> (Fig 4). </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8</a:t>
            </a:fld>
            <a:endParaRPr lang="el-GR"/>
          </a:p>
        </p:txBody>
      </p:sp>
    </p:spTree>
    <p:extLst>
      <p:ext uri="{BB962C8B-B14F-4D97-AF65-F5344CB8AC3E}">
        <p14:creationId xmlns:p14="http://schemas.microsoft.com/office/powerpoint/2010/main" val="301197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909647-CEE4-4225-B030-E458459DCBD8}" type="slidenum">
              <a:rPr lang="el-GR"/>
              <a:pPr/>
              <a:t>86</a:t>
            </a:fld>
            <a:endParaRPr lang="el-G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4114800"/>
          </a:xfrm>
        </p:spPr>
        <p:txBody>
          <a:bodyPr/>
          <a:lstStyle/>
          <a:p>
            <a:r>
              <a:rPr lang="en-GB"/>
              <a:t>No changes in the recommendations for professional providers</a:t>
            </a:r>
          </a:p>
          <a:p>
            <a:r>
              <a:rPr lang="en-GB"/>
              <a:t>Heimlich</a:t>
            </a:r>
          </a:p>
          <a:p>
            <a:endParaRPr lang="en-GB"/>
          </a:p>
        </p:txBody>
      </p:sp>
    </p:spTree>
    <p:extLst>
      <p:ext uri="{BB962C8B-B14F-4D97-AF65-F5344CB8AC3E}">
        <p14:creationId xmlns:p14="http://schemas.microsoft.com/office/powerpoint/2010/main" val="18287935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E64C43-B0E4-42A1-A212-F1BCFC39F4A5}" type="slidenum">
              <a:rPr lang="el-GR"/>
              <a:pPr/>
              <a:t>87</a:t>
            </a:fld>
            <a:endParaRPr lang="el-G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xfrm>
            <a:off x="914400" y="4343400"/>
            <a:ext cx="5029200" cy="4114800"/>
          </a:xfrm>
        </p:spPr>
        <p:txBody>
          <a:bodyPr/>
          <a:lstStyle/>
          <a:p>
            <a:r>
              <a:rPr lang="en-GB"/>
              <a:t>If a chair is not easily available then the rescuer may kneel behind a standing child</a:t>
            </a:r>
            <a:r>
              <a:rPr lang="el-GR"/>
              <a:t>, </a:t>
            </a:r>
            <a:r>
              <a:rPr lang="en-GB"/>
              <a:t>or bend as shown in the diagram</a:t>
            </a:r>
          </a:p>
          <a:p>
            <a:endParaRPr lang="en-GB"/>
          </a:p>
        </p:txBody>
      </p:sp>
    </p:spTree>
    <p:extLst>
      <p:ext uri="{BB962C8B-B14F-4D97-AF65-F5344CB8AC3E}">
        <p14:creationId xmlns:p14="http://schemas.microsoft.com/office/powerpoint/2010/main" val="2208990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EEA00E-193D-4122-8C1D-44AE08BC8FCE}" type="slidenum">
              <a:rPr lang="el-GR"/>
              <a:pPr/>
              <a:t>89</a:t>
            </a:fld>
            <a:endParaRPr lang="el-G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xfrm>
            <a:off x="914400" y="4343400"/>
            <a:ext cx="5029200" cy="4114800"/>
          </a:xfrm>
        </p:spPr>
        <p:txBody>
          <a:bodyPr/>
          <a:lstStyle/>
          <a:p>
            <a:r>
              <a:rPr lang="el-GR"/>
              <a:t>Back blows and chest thrusts</a:t>
            </a:r>
          </a:p>
          <a:p>
            <a:endParaRPr lang="el-GR"/>
          </a:p>
        </p:txBody>
      </p:sp>
    </p:spTree>
    <p:extLst>
      <p:ext uri="{BB962C8B-B14F-4D97-AF65-F5344CB8AC3E}">
        <p14:creationId xmlns:p14="http://schemas.microsoft.com/office/powerpoint/2010/main" val="1675089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dirty="0" smtClean="0">
                <a:solidFill>
                  <a:srgbClr val="FF0000"/>
                </a:solidFill>
                <a:latin typeface="Times New Roman" pitchFamily="18" charset="0"/>
                <a:cs typeface="Times New Roman" pitchFamily="18" charset="0"/>
              </a:rPr>
              <a:t>Thank you for your attention</a:t>
            </a:r>
            <a:r>
              <a:rPr lang="el-GR" sz="1200" dirty="0" smtClean="0">
                <a:solidFill>
                  <a:srgbClr val="FF0000"/>
                </a:solidFill>
                <a:latin typeface="Times New Roman" pitchFamily="18" charset="0"/>
                <a:cs typeface="Times New Roman" pitchFamily="18" charset="0"/>
              </a:rPr>
              <a:t>…</a:t>
            </a:r>
            <a:endParaRPr lang="el-GR" dirty="0"/>
          </a:p>
        </p:txBody>
      </p:sp>
      <p:sp>
        <p:nvSpPr>
          <p:cNvPr id="4" name="3 - Θέση αριθμού διαφάνειας"/>
          <p:cNvSpPr>
            <a:spLocks noGrp="1"/>
          </p:cNvSpPr>
          <p:nvPr>
            <p:ph type="sldNum" sz="quarter" idx="10"/>
          </p:nvPr>
        </p:nvSpPr>
        <p:spPr/>
        <p:txBody>
          <a:bodyPr/>
          <a:lstStyle/>
          <a:p>
            <a:fld id="{6CB72272-E5CD-4A80-B910-E13CF386DE86}" type="slidenum">
              <a:rPr lang="el-GR" smtClean="0"/>
              <a:pPr/>
              <a:t>92</a:t>
            </a:fld>
            <a:endParaRPr lang="el-GR"/>
          </a:p>
        </p:txBody>
      </p:sp>
    </p:spTree>
    <p:extLst>
      <p:ext uri="{BB962C8B-B14F-4D97-AF65-F5344CB8AC3E}">
        <p14:creationId xmlns:p14="http://schemas.microsoft.com/office/powerpoint/2010/main" val="61186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All parts of the pediatric airway are very small and</a:t>
            </a:r>
          </a:p>
          <a:p>
            <a:r>
              <a:rPr lang="en-US" sz="1200" kern="1200" baseline="0" dirty="0" smtClean="0">
                <a:solidFill>
                  <a:schemeClr val="tx1"/>
                </a:solidFill>
                <a:latin typeface="+mn-lt"/>
                <a:ea typeface="+mn-ea"/>
                <a:cs typeface="+mn-cs"/>
              </a:rPr>
              <a:t>fragile. Even trauma caused during tracheal intubation can</a:t>
            </a:r>
          </a:p>
          <a:p>
            <a:r>
              <a:rPr lang="en-US" sz="1200" kern="1200" baseline="0" dirty="0" smtClean="0">
                <a:solidFill>
                  <a:schemeClr val="tx1"/>
                </a:solidFill>
                <a:latin typeface="+mn-lt"/>
                <a:ea typeface="+mn-ea"/>
                <a:cs typeface="+mn-cs"/>
              </a:rPr>
              <a:t>cause significant edema and obstruction of the upper airway.</a:t>
            </a:r>
          </a:p>
          <a:p>
            <a:r>
              <a:rPr lang="en-US" sz="1200" kern="1200" baseline="0" dirty="0" smtClean="0">
                <a:solidFill>
                  <a:schemeClr val="tx1"/>
                </a:solidFill>
                <a:latin typeface="+mn-lt"/>
                <a:ea typeface="+mn-ea"/>
                <a:cs typeface="+mn-cs"/>
              </a:rPr>
              <a:t>For example, 1 mm of circumferential edema can result</a:t>
            </a:r>
          </a:p>
          <a:p>
            <a:r>
              <a:rPr lang="en-US" sz="1200" kern="1200" baseline="0" dirty="0" smtClean="0">
                <a:solidFill>
                  <a:schemeClr val="tx1"/>
                </a:solidFill>
                <a:latin typeface="+mn-lt"/>
                <a:ea typeface="+mn-ea"/>
                <a:cs typeface="+mn-cs"/>
              </a:rPr>
              <a:t>in a 16-fold increase in resistance in a 4 mm infant airway</a:t>
            </a:r>
          </a:p>
          <a:p>
            <a:r>
              <a:rPr lang="en-US" sz="1200" kern="1200" baseline="0" dirty="0" smtClean="0">
                <a:solidFill>
                  <a:schemeClr val="tx1"/>
                </a:solidFill>
                <a:latin typeface="+mn-lt"/>
                <a:ea typeface="+mn-ea"/>
                <a:cs typeface="+mn-cs"/>
              </a:rPr>
              <a:t>(Fig. 2.1). The narrow caliber of the airway results in greater</a:t>
            </a:r>
          </a:p>
          <a:p>
            <a:r>
              <a:rPr lang="en-US" sz="1200" kern="1200" baseline="0" dirty="0" smtClean="0">
                <a:solidFill>
                  <a:schemeClr val="tx1"/>
                </a:solidFill>
                <a:latin typeface="+mn-lt"/>
                <a:ea typeface="+mn-ea"/>
                <a:cs typeface="+mn-cs"/>
              </a:rPr>
              <a:t>baseline resistance. Any process that narrows the airway further</a:t>
            </a:r>
          </a:p>
          <a:p>
            <a:r>
              <a:rPr lang="en-US" sz="1200" kern="1200" baseline="0" dirty="0" smtClean="0">
                <a:solidFill>
                  <a:schemeClr val="tx1"/>
                </a:solidFill>
                <a:latin typeface="+mn-lt"/>
                <a:ea typeface="+mn-ea"/>
                <a:cs typeface="+mn-cs"/>
              </a:rPr>
              <a:t>will cause an exponential rise in airway resistance and</a:t>
            </a:r>
          </a:p>
          <a:p>
            <a:r>
              <a:rPr lang="en-US" sz="1200" kern="1200" baseline="0" dirty="0" smtClean="0">
                <a:solidFill>
                  <a:schemeClr val="tx1"/>
                </a:solidFill>
                <a:latin typeface="+mn-lt"/>
                <a:ea typeface="+mn-ea"/>
                <a:cs typeface="+mn-cs"/>
              </a:rPr>
              <a:t>hence a significant increase in the work of breathing. When</a:t>
            </a:r>
          </a:p>
          <a:p>
            <a:r>
              <a:rPr lang="en-US" sz="1200" kern="1200" baseline="0" dirty="0" smtClean="0">
                <a:solidFill>
                  <a:schemeClr val="tx1"/>
                </a:solidFill>
                <a:latin typeface="+mn-lt"/>
                <a:ea typeface="+mn-ea"/>
                <a:cs typeface="+mn-cs"/>
              </a:rPr>
              <a:t>the child perceives distress, the resultant increase in respiratory</a:t>
            </a:r>
          </a:p>
          <a:p>
            <a:r>
              <a:rPr lang="en-US" sz="1200" kern="1200" baseline="0" dirty="0" smtClean="0">
                <a:solidFill>
                  <a:schemeClr val="tx1"/>
                </a:solidFill>
                <a:latin typeface="+mn-lt"/>
                <a:ea typeface="+mn-ea"/>
                <a:cs typeface="+mn-cs"/>
              </a:rPr>
              <a:t>effort will further augment turbulence and increase</a:t>
            </a:r>
          </a:p>
          <a:p>
            <a:r>
              <a:rPr lang="en-US" sz="1200" kern="1200" baseline="0" dirty="0" smtClean="0">
                <a:solidFill>
                  <a:schemeClr val="tx1"/>
                </a:solidFill>
                <a:latin typeface="+mn-lt"/>
                <a:ea typeface="+mn-ea"/>
                <a:cs typeface="+mn-cs"/>
              </a:rPr>
              <a:t>resistance.</a:t>
            </a:r>
            <a:endParaRPr lang="el-GR" dirty="0"/>
          </a:p>
        </p:txBody>
      </p:sp>
      <p:sp>
        <p:nvSpPr>
          <p:cNvPr id="4" name="3 - Θέση αριθμού διαφάνειας"/>
          <p:cNvSpPr>
            <a:spLocks noGrp="1"/>
          </p:cNvSpPr>
          <p:nvPr>
            <p:ph type="sldNum" sz="quarter" idx="10"/>
          </p:nvPr>
        </p:nvSpPr>
        <p:spPr/>
        <p:txBody>
          <a:bodyPr/>
          <a:lstStyle/>
          <a:p>
            <a:fld id="{8F678D94-928C-477F-8FE4-AD0B9EE441A7}" type="slidenum">
              <a:rPr lang="el-GR" smtClean="0"/>
              <a:pPr/>
              <a:t>9</a:t>
            </a:fld>
            <a:endParaRPr lang="el-GR"/>
          </a:p>
        </p:txBody>
      </p:sp>
    </p:spTree>
    <p:extLst>
      <p:ext uri="{BB962C8B-B14F-4D97-AF65-F5344CB8AC3E}">
        <p14:creationId xmlns:p14="http://schemas.microsoft.com/office/powerpoint/2010/main" val="183941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Lateral views of infant and mature larynx Note the axes, </a:t>
            </a:r>
            <a:r>
              <a:rPr lang="en-US" sz="1200" kern="1200" baseline="0" dirty="0" err="1" smtClean="0">
                <a:solidFill>
                  <a:schemeClr val="tx1"/>
                </a:solidFill>
                <a:latin typeface="+mn-lt"/>
                <a:ea typeface="+mn-ea"/>
                <a:cs typeface="+mn-cs"/>
              </a:rPr>
              <a:t>epiglottic</a:t>
            </a:r>
            <a:r>
              <a:rPr lang="en-US" sz="1200" kern="1200" baseline="0" dirty="0" smtClean="0">
                <a:solidFill>
                  <a:schemeClr val="tx1"/>
                </a:solidFill>
                <a:latin typeface="+mn-lt"/>
                <a:ea typeface="+mn-ea"/>
                <a:cs typeface="+mn-cs"/>
              </a:rPr>
              <a:t> ligaments, overlapping hyoid, thyroid and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cartilages and relative large</a:t>
            </a:r>
          </a:p>
          <a:p>
            <a:r>
              <a:rPr lang="en-US" sz="1200" kern="1200" baseline="0" dirty="0" smtClean="0">
                <a:solidFill>
                  <a:schemeClr val="tx1"/>
                </a:solidFill>
                <a:latin typeface="+mn-lt"/>
                <a:ea typeface="+mn-ea"/>
                <a:cs typeface="+mn-cs"/>
              </a:rPr>
              <a:t>size of </a:t>
            </a:r>
            <a:r>
              <a:rPr lang="en-US" sz="1200" kern="1200" baseline="0" dirty="0" err="1" smtClean="0">
                <a:solidFill>
                  <a:schemeClr val="tx1"/>
                </a:solidFill>
                <a:latin typeface="+mn-lt"/>
                <a:ea typeface="+mn-ea"/>
                <a:cs typeface="+mn-cs"/>
              </a:rPr>
              <a:t>arytaenoids</a:t>
            </a:r>
            <a:r>
              <a:rPr lang="en-US" sz="1200" kern="1200" baseline="0" dirty="0" smtClean="0">
                <a:solidFill>
                  <a:schemeClr val="tx1"/>
                </a:solidFill>
                <a:latin typeface="+mn-lt"/>
                <a:ea typeface="+mn-ea"/>
                <a:cs typeface="+mn-cs"/>
              </a:rPr>
              <a:t> in infant. (Redrawn from ML Norton. Atlas of the Difficult Airway, A Source Book. Mosby Year Book 1991).</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11</a:t>
            </a:fld>
            <a:endParaRPr lang="el-GR"/>
          </a:p>
        </p:txBody>
      </p:sp>
    </p:spTree>
    <p:extLst>
      <p:ext uri="{BB962C8B-B14F-4D97-AF65-F5344CB8AC3E}">
        <p14:creationId xmlns:p14="http://schemas.microsoft.com/office/powerpoint/2010/main" val="10468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Figure 3 Lateral soft-tissue neck radiographs of children aged (a) 1 month,</a:t>
            </a:r>
          </a:p>
          <a:p>
            <a:r>
              <a:rPr lang="en-US" sz="1200" kern="1200" baseline="0" dirty="0" smtClean="0">
                <a:solidFill>
                  <a:schemeClr val="tx1"/>
                </a:solidFill>
                <a:latin typeface="+mn-lt"/>
                <a:ea typeface="+mn-ea"/>
                <a:cs typeface="+mn-cs"/>
              </a:rPr>
              <a:t>(b) 3 years and (c) 15 years, showing descent of the larynx with age. The</a:t>
            </a:r>
          </a:p>
          <a:p>
            <a:r>
              <a:rPr lang="en-US" sz="1200" kern="1200" baseline="0" dirty="0" smtClean="0">
                <a:solidFill>
                  <a:schemeClr val="tx1"/>
                </a:solidFill>
                <a:latin typeface="+mn-lt"/>
                <a:ea typeface="+mn-ea"/>
                <a:cs typeface="+mn-cs"/>
              </a:rPr>
              <a:t>tip of the epiglottis (x), the level of the vocal cords (y) and the level of the</a:t>
            </a:r>
          </a:p>
          <a:p>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(z) are shown in each case. (Reproduced, with permission, from</a:t>
            </a:r>
          </a:p>
          <a:p>
            <a:r>
              <a:rPr lang="en-US" sz="1200" kern="1200" baseline="0" dirty="0" err="1" smtClean="0">
                <a:solidFill>
                  <a:schemeClr val="tx1"/>
                </a:solidFill>
                <a:latin typeface="+mn-lt"/>
                <a:ea typeface="+mn-ea"/>
                <a:cs typeface="+mn-cs"/>
              </a:rPr>
              <a:t>Kubba</a:t>
            </a:r>
            <a:r>
              <a:rPr lang="en-US" sz="1200" kern="1200" baseline="0" dirty="0" smtClean="0">
                <a:solidFill>
                  <a:schemeClr val="tx1"/>
                </a:solidFill>
                <a:latin typeface="+mn-lt"/>
                <a:ea typeface="+mn-ea"/>
                <a:cs typeface="+mn-cs"/>
              </a:rPr>
              <a:t> M, </a:t>
            </a:r>
            <a:r>
              <a:rPr lang="en-US" sz="1200" kern="1200" baseline="0" dirty="0" err="1" smtClean="0">
                <a:solidFill>
                  <a:schemeClr val="tx1"/>
                </a:solidFill>
                <a:latin typeface="+mn-lt"/>
                <a:ea typeface="+mn-ea"/>
                <a:cs typeface="+mn-cs"/>
              </a:rPr>
              <a:t>Moores</a:t>
            </a:r>
            <a:r>
              <a:rPr lang="en-US" sz="1200" kern="1200" baseline="0" dirty="0" smtClean="0">
                <a:solidFill>
                  <a:schemeClr val="tx1"/>
                </a:solidFill>
                <a:latin typeface="+mn-lt"/>
                <a:ea typeface="+mn-ea"/>
                <a:cs typeface="+mn-cs"/>
              </a:rPr>
              <a:t> T. </a:t>
            </a:r>
            <a:r>
              <a:rPr lang="en-US" sz="1200" kern="1200" baseline="0" dirty="0" err="1" smtClean="0">
                <a:solidFill>
                  <a:schemeClr val="tx1"/>
                </a:solidFill>
                <a:latin typeface="+mn-lt"/>
                <a:ea typeface="+mn-ea"/>
                <a:cs typeface="+mn-cs"/>
              </a:rPr>
              <a:t>Anaesthesia</a:t>
            </a:r>
            <a:r>
              <a:rPr lang="en-US" sz="1200" kern="1200" baseline="0" dirty="0" smtClean="0">
                <a:solidFill>
                  <a:schemeClr val="tx1"/>
                </a:solidFill>
                <a:latin typeface="+mn-lt"/>
                <a:ea typeface="+mn-ea"/>
                <a:cs typeface="+mn-cs"/>
              </a:rPr>
              <a:t> and Intensive Care Medicine 2006; 7:</a:t>
            </a:r>
          </a:p>
          <a:p>
            <a:r>
              <a:rPr lang="en-US" sz="1200" kern="1200" baseline="0" dirty="0" smtClean="0">
                <a:solidFill>
                  <a:schemeClr val="tx1"/>
                </a:solidFill>
                <a:latin typeface="+mn-lt"/>
                <a:ea typeface="+mn-ea"/>
                <a:cs typeface="+mn-cs"/>
              </a:rPr>
              <a:t>158e60.).</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12</a:t>
            </a:fld>
            <a:endParaRPr lang="el-GR"/>
          </a:p>
        </p:txBody>
      </p:sp>
    </p:spTree>
    <p:extLst>
      <p:ext uri="{BB962C8B-B14F-4D97-AF65-F5344CB8AC3E}">
        <p14:creationId xmlns:p14="http://schemas.microsoft.com/office/powerpoint/2010/main" val="3697805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Comparative size and shape of the airway at the level of vocal cords and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cartilage in children aged 10, 60 and 120 months, showing</a:t>
            </a:r>
          </a:p>
          <a:p>
            <a:r>
              <a:rPr lang="en-US" sz="1200" kern="1200" baseline="0" dirty="0" smtClean="0">
                <a:solidFill>
                  <a:schemeClr val="tx1"/>
                </a:solidFill>
                <a:latin typeface="+mn-lt"/>
                <a:ea typeface="+mn-ea"/>
                <a:cs typeface="+mn-cs"/>
              </a:rPr>
              <a:t>different cross section area and transverse diameter ratios. (Drawn using data from </a:t>
            </a:r>
            <a:r>
              <a:rPr lang="en-US" sz="1200" kern="1200" baseline="0" dirty="0" err="1" smtClean="0">
                <a:solidFill>
                  <a:schemeClr val="tx1"/>
                </a:solidFill>
                <a:latin typeface="+mn-lt"/>
                <a:ea typeface="+mn-ea"/>
                <a:cs typeface="+mn-cs"/>
              </a:rPr>
              <a:t>Litman</a:t>
            </a:r>
            <a:r>
              <a:rPr lang="en-US" sz="1200" kern="1200" baseline="0" dirty="0" smtClean="0">
                <a:solidFill>
                  <a:schemeClr val="tx1"/>
                </a:solidFill>
                <a:latin typeface="+mn-lt"/>
                <a:ea typeface="+mn-ea"/>
                <a:cs typeface="+mn-cs"/>
              </a:rPr>
              <a:t> RS, et al. Developmental changes of laryngeal dimensions in</a:t>
            </a:r>
          </a:p>
          <a:p>
            <a:r>
              <a:rPr lang="en-US" sz="1200" kern="1200" baseline="0" dirty="0" err="1" smtClean="0">
                <a:solidFill>
                  <a:schemeClr val="tx1"/>
                </a:solidFill>
                <a:latin typeface="+mn-lt"/>
                <a:ea typeface="+mn-ea"/>
                <a:cs typeface="+mn-cs"/>
              </a:rPr>
              <a:t>unparalyzed</a:t>
            </a:r>
            <a:r>
              <a:rPr lang="en-US" sz="1200" kern="1200" baseline="0" dirty="0" smtClean="0">
                <a:solidFill>
                  <a:schemeClr val="tx1"/>
                </a:solidFill>
                <a:latin typeface="+mn-lt"/>
                <a:ea typeface="+mn-ea"/>
                <a:cs typeface="+mn-cs"/>
              </a:rPr>
              <a:t>, sedated children. Anesthesiology, 2003; 98: 41e5).</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anatomy has implications for airway management.</a:t>
            </a:r>
          </a:p>
          <a:p>
            <a:r>
              <a:rPr lang="en-US" sz="1200" kern="1200" baseline="0" dirty="0" smtClean="0">
                <a:solidFill>
                  <a:schemeClr val="tx1"/>
                </a:solidFill>
                <a:latin typeface="+mn-lt"/>
                <a:ea typeface="+mn-ea"/>
                <a:cs typeface="+mn-cs"/>
              </a:rPr>
              <a:t>Firstly the cross section of the upper airway is not circular at any</a:t>
            </a:r>
          </a:p>
          <a:p>
            <a:r>
              <a:rPr lang="en-US" sz="1200" kern="1200" baseline="0" dirty="0" smtClean="0">
                <a:solidFill>
                  <a:schemeClr val="tx1"/>
                </a:solidFill>
                <a:latin typeface="+mn-lt"/>
                <a:ea typeface="+mn-ea"/>
                <a:cs typeface="+mn-cs"/>
              </a:rPr>
              <a:t>age; an </a:t>
            </a:r>
            <a:r>
              <a:rPr lang="en-US" sz="1200" kern="1200" baseline="0" dirty="0" err="1" smtClean="0">
                <a:solidFill>
                  <a:schemeClr val="tx1"/>
                </a:solidFill>
                <a:latin typeface="+mn-lt"/>
                <a:ea typeface="+mn-ea"/>
                <a:cs typeface="+mn-cs"/>
              </a:rPr>
              <a:t>uncuffed</a:t>
            </a:r>
            <a:r>
              <a:rPr lang="en-US" sz="1200" kern="1200" baseline="0" dirty="0" smtClean="0">
                <a:solidFill>
                  <a:schemeClr val="tx1"/>
                </a:solidFill>
                <a:latin typeface="+mn-lt"/>
                <a:ea typeface="+mn-ea"/>
                <a:cs typeface="+mn-cs"/>
              </a:rPr>
              <a:t> tube, even when a leak is audible, may cause</a:t>
            </a:r>
          </a:p>
          <a:p>
            <a:r>
              <a:rPr lang="en-US" sz="1200" kern="1200" baseline="0" dirty="0" smtClean="0">
                <a:solidFill>
                  <a:schemeClr val="tx1"/>
                </a:solidFill>
                <a:latin typeface="+mn-lt"/>
                <a:ea typeface="+mn-ea"/>
                <a:cs typeface="+mn-cs"/>
              </a:rPr>
              <a:t>lateral pressure at the glottis or the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ring. Secondly,</a:t>
            </a:r>
          </a:p>
          <a:p>
            <a:r>
              <a:rPr lang="en-US" sz="1200" kern="1200" baseline="0" dirty="0" smtClean="0">
                <a:solidFill>
                  <a:schemeClr val="tx1"/>
                </a:solidFill>
                <a:latin typeface="+mn-lt"/>
                <a:ea typeface="+mn-ea"/>
                <a:cs typeface="+mn-cs"/>
              </a:rPr>
              <a:t>although the cross section area of the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is greater than that</a:t>
            </a:r>
          </a:p>
          <a:p>
            <a:r>
              <a:rPr lang="en-US" sz="1200" kern="1200" baseline="0" dirty="0" smtClean="0">
                <a:solidFill>
                  <a:schemeClr val="tx1"/>
                </a:solidFill>
                <a:latin typeface="+mn-lt"/>
                <a:ea typeface="+mn-ea"/>
                <a:cs typeface="+mn-cs"/>
              </a:rPr>
              <a:t>at the glottis, because the vocal cords are distensible but the</a:t>
            </a:r>
          </a:p>
          <a:p>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ring is not, the </a:t>
            </a:r>
            <a:r>
              <a:rPr lang="en-US" sz="1200" kern="1200" baseline="0" dirty="0" err="1" smtClean="0">
                <a:solidFill>
                  <a:schemeClr val="tx1"/>
                </a:solidFill>
                <a:latin typeface="+mn-lt"/>
                <a:ea typeface="+mn-ea"/>
                <a:cs typeface="+mn-cs"/>
              </a:rPr>
              <a:t>cricoid</a:t>
            </a:r>
            <a:r>
              <a:rPr lang="en-US" sz="1200" kern="1200" baseline="0" dirty="0" smtClean="0">
                <a:solidFill>
                  <a:schemeClr val="tx1"/>
                </a:solidFill>
                <a:latin typeface="+mn-lt"/>
                <a:ea typeface="+mn-ea"/>
                <a:cs typeface="+mn-cs"/>
              </a:rPr>
              <a:t> remains the site at which</a:t>
            </a:r>
          </a:p>
          <a:p>
            <a:r>
              <a:rPr lang="en-US" sz="1200" kern="1200" baseline="0" dirty="0" smtClean="0">
                <a:solidFill>
                  <a:schemeClr val="tx1"/>
                </a:solidFill>
                <a:latin typeface="+mn-lt"/>
                <a:ea typeface="+mn-ea"/>
                <a:cs typeface="+mn-cs"/>
              </a:rPr>
              <a:t>circumferential oedema is likely to have the most impact on</a:t>
            </a:r>
          </a:p>
          <a:p>
            <a:r>
              <a:rPr lang="en-US" sz="1200" kern="1200" baseline="0" dirty="0" smtClean="0">
                <a:solidFill>
                  <a:schemeClr val="tx1"/>
                </a:solidFill>
                <a:latin typeface="+mn-lt"/>
                <a:ea typeface="+mn-ea"/>
                <a:cs typeface="+mn-cs"/>
              </a:rPr>
              <a:t>airway. Thirdly, with the smaller cross section area of the paediatric</a:t>
            </a:r>
          </a:p>
          <a:p>
            <a:r>
              <a:rPr lang="en-US" sz="1200" kern="1200" baseline="0" dirty="0" smtClean="0">
                <a:solidFill>
                  <a:schemeClr val="tx1"/>
                </a:solidFill>
                <a:latin typeface="+mn-lt"/>
                <a:ea typeface="+mn-ea"/>
                <a:cs typeface="+mn-cs"/>
              </a:rPr>
              <a:t>airway, comparatively minor degrees of inflammation,</a:t>
            </a:r>
          </a:p>
          <a:p>
            <a:r>
              <a:rPr lang="en-US" sz="1200" kern="1200" baseline="0" dirty="0" smtClean="0">
                <a:solidFill>
                  <a:schemeClr val="tx1"/>
                </a:solidFill>
                <a:latin typeface="+mn-lt"/>
                <a:ea typeface="+mn-ea"/>
                <a:cs typeface="+mn-cs"/>
              </a:rPr>
              <a:t>oedema and secretions may result in significant airway</a:t>
            </a:r>
          </a:p>
          <a:p>
            <a:r>
              <a:rPr lang="en-US" sz="1200" kern="1200" baseline="0" dirty="0" smtClean="0">
                <a:solidFill>
                  <a:schemeClr val="tx1"/>
                </a:solidFill>
                <a:latin typeface="+mn-lt"/>
                <a:ea typeface="+mn-ea"/>
                <a:cs typeface="+mn-cs"/>
              </a:rPr>
              <a:t>obstruction. Fourthly, because of the relative prominence of the</a:t>
            </a:r>
          </a:p>
          <a:p>
            <a:r>
              <a:rPr lang="en-US" sz="1200" kern="1200" baseline="0" dirty="0" err="1" smtClean="0">
                <a:solidFill>
                  <a:schemeClr val="tx1"/>
                </a:solidFill>
                <a:latin typeface="+mn-lt"/>
                <a:ea typeface="+mn-ea"/>
                <a:cs typeface="+mn-cs"/>
              </a:rPr>
              <a:t>arytaenoid</a:t>
            </a:r>
            <a:r>
              <a:rPr lang="en-US" sz="1200" kern="1200" baseline="0" dirty="0" smtClean="0">
                <a:solidFill>
                  <a:schemeClr val="tx1"/>
                </a:solidFill>
                <a:latin typeface="+mn-lt"/>
                <a:ea typeface="+mn-ea"/>
                <a:cs typeface="+mn-cs"/>
              </a:rPr>
              <a:t> cartilages in the infant larynx, pressure injury in this</a:t>
            </a:r>
          </a:p>
          <a:p>
            <a:r>
              <a:rPr lang="en-US" sz="1200" kern="1200" baseline="0" dirty="0" smtClean="0">
                <a:solidFill>
                  <a:schemeClr val="tx1"/>
                </a:solidFill>
                <a:latin typeface="+mn-lt"/>
                <a:ea typeface="+mn-ea"/>
                <a:cs typeface="+mn-cs"/>
              </a:rPr>
              <a:t>area remains a risk with long term intubation regardless of</a:t>
            </a:r>
          </a:p>
          <a:p>
            <a:r>
              <a:rPr lang="en-US" sz="1200" kern="1200" baseline="0" dirty="0" err="1" smtClean="0">
                <a:solidFill>
                  <a:schemeClr val="tx1"/>
                </a:solidFill>
                <a:latin typeface="+mn-lt"/>
                <a:ea typeface="+mn-ea"/>
                <a:cs typeface="+mn-cs"/>
              </a:rPr>
              <a:t>endotracheal</a:t>
            </a:r>
            <a:r>
              <a:rPr lang="en-US" sz="1200" kern="1200" baseline="0" dirty="0" smtClean="0">
                <a:solidFill>
                  <a:schemeClr val="tx1"/>
                </a:solidFill>
                <a:latin typeface="+mn-lt"/>
                <a:ea typeface="+mn-ea"/>
                <a:cs typeface="+mn-cs"/>
              </a:rPr>
              <a:t> tube type</a:t>
            </a:r>
            <a:endParaRPr lang="el-GR" dirty="0"/>
          </a:p>
        </p:txBody>
      </p:sp>
      <p:sp>
        <p:nvSpPr>
          <p:cNvPr id="4" name="3 - Θέση αριθμού διαφάνειας"/>
          <p:cNvSpPr>
            <a:spLocks noGrp="1"/>
          </p:cNvSpPr>
          <p:nvPr>
            <p:ph type="sldNum" sz="quarter" idx="10"/>
          </p:nvPr>
        </p:nvSpPr>
        <p:spPr/>
        <p:txBody>
          <a:bodyPr/>
          <a:lstStyle/>
          <a:p>
            <a:fld id="{C11EE72B-3D2C-4FCB-89A2-8B1FDD81FFF7}" type="slidenum">
              <a:rPr lang="el-GR" smtClean="0"/>
              <a:pPr/>
              <a:t>13</a:t>
            </a:fld>
            <a:endParaRPr lang="el-GR"/>
          </a:p>
        </p:txBody>
      </p:sp>
    </p:spTree>
    <p:extLst>
      <p:ext uri="{BB962C8B-B14F-4D97-AF65-F5344CB8AC3E}">
        <p14:creationId xmlns:p14="http://schemas.microsoft.com/office/powerpoint/2010/main" val="1565659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0" name="9 - Ορθογώνιο τρίγωνο"/>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 Τίτλος"/>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Κάντε κλικ για να επεξεργαστείτε τον υπότιτλο του υποδείγματος</a:t>
            </a:r>
            <a:endParaRPr kumimoji="0" lang="en-US"/>
          </a:p>
        </p:txBody>
      </p:sp>
      <p:grpSp>
        <p:nvGrpSpPr>
          <p:cNvPr id="2" name="1 - Ομάδα"/>
          <p:cNvGrpSpPr/>
          <p:nvPr/>
        </p:nvGrpSpPr>
        <p:grpSpPr>
          <a:xfrm>
            <a:off x="-3765" y="4953000"/>
            <a:ext cx="9147765" cy="1912088"/>
            <a:chOff x="-3765" y="4832896"/>
            <a:chExt cx="9147765" cy="2032192"/>
          </a:xfrm>
        </p:grpSpPr>
        <p:sp>
          <p:nvSpPr>
            <p:cNvPr id="7" name="6 - Ελεύθερη σχεδίαση"/>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 Ελεύθερη σχεδίαση"/>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 Ελεύθερη σχεδίαση"/>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 Ευθεία γραμμή σύνδεσης"/>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 Θέση ημερομηνίας"/>
          <p:cNvSpPr>
            <a:spLocks noGrp="1"/>
          </p:cNvSpPr>
          <p:nvPr>
            <p:ph type="dt" sz="half" idx="10"/>
          </p:nvPr>
        </p:nvSpPr>
        <p:spPr/>
        <p:txBody>
          <a:bodyPr/>
          <a:lstStyle>
            <a:lvl1pPr>
              <a:defRPr>
                <a:solidFill>
                  <a:srgbClr val="FFFFFF"/>
                </a:solidFill>
              </a:defRPr>
            </a:lvl1pPr>
            <a:extLst/>
          </a:lstStyle>
          <a:p>
            <a:fld id="{2342CEA3-3058-4D43-AE35-B3DA76CB4003}" type="datetimeFigureOut">
              <a:rPr lang="el-GR" smtClean="0"/>
              <a:pPr/>
              <a:t>30/9/2018</a:t>
            </a:fld>
            <a:endParaRPr lang="el-GR"/>
          </a:p>
        </p:txBody>
      </p:sp>
      <p:sp>
        <p:nvSpPr>
          <p:cNvPr id="19" name="18 - Θέση υποσέλιδου"/>
          <p:cNvSpPr>
            <a:spLocks noGrp="1"/>
          </p:cNvSpPr>
          <p:nvPr>
            <p:ph type="ftr" sz="quarter" idx="11"/>
          </p:nvPr>
        </p:nvSpPr>
        <p:spPr/>
        <p:txBody>
          <a:bodyPr/>
          <a:lstStyle>
            <a:lvl1pPr>
              <a:defRPr>
                <a:solidFill>
                  <a:schemeClr val="accent1">
                    <a:tint val="20000"/>
                  </a:schemeClr>
                </a:solidFill>
              </a:defRPr>
            </a:lvl1pPr>
            <a:extLst/>
          </a:lstStyle>
          <a:p>
            <a:endParaRPr lang="el-GR"/>
          </a:p>
        </p:txBody>
      </p:sp>
      <p:sp>
        <p:nvSpPr>
          <p:cNvPr id="27" name="26 - Θέση αριθμού διαφάνειας"/>
          <p:cNvSpPr>
            <a:spLocks noGrp="1"/>
          </p:cNvSpPr>
          <p:nvPr>
            <p:ph type="sldNum" sz="quarter" idx="12"/>
          </p:nvPr>
        </p:nvSpPr>
        <p:spPr/>
        <p:txBody>
          <a:bodyPr/>
          <a:lstStyle>
            <a:lvl1pPr>
              <a:defRPr>
                <a:solidFill>
                  <a:srgbClr val="FFFFFF"/>
                </a:solidFill>
              </a:defRPr>
            </a:lvl1pPr>
            <a:extLst/>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481329"/>
            <a:ext cx="8229600" cy="4386071"/>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2342CEA3-3058-4D43-AE35-B3DA76CB4003}" type="datetimeFigureOut">
              <a:rPr lang="el-GR" smtClean="0"/>
              <a:pPr/>
              <a:t>30/9/2018</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44013" y="274640"/>
            <a:ext cx="1777470" cy="5592761"/>
          </a:xfrm>
        </p:spPr>
        <p:txBody>
          <a:bodyPr vert="eaVert"/>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41"/>
            <a:ext cx="6324600" cy="5592760"/>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2342CEA3-3058-4D43-AE35-B3DA76CB4003}" type="datetimeFigureOut">
              <a:rPr lang="el-GR" smtClean="0"/>
              <a:pPr/>
              <a:t>30/9/2018</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533400"/>
            <a:ext cx="7772400" cy="1143000"/>
          </a:xfrm>
        </p:spPr>
        <p:txBody>
          <a:bodyPr/>
          <a:lstStyle/>
          <a:p>
            <a:r>
              <a:rPr lang="en-US" smtClean="0"/>
              <a:t>Click to edit Master title style</a:t>
            </a:r>
            <a:endParaRPr lang="el-GR"/>
          </a:p>
        </p:txBody>
      </p:sp>
      <p:sp>
        <p:nvSpPr>
          <p:cNvPr id="3" name="ClipArt Placeholder 2"/>
          <p:cNvSpPr>
            <a:spLocks noGrp="1"/>
          </p:cNvSpPr>
          <p:nvPr>
            <p:ph type="clipArt" sz="half" idx="1"/>
          </p:nvPr>
        </p:nvSpPr>
        <p:spPr>
          <a:xfrm>
            <a:off x="1143000" y="1981200"/>
            <a:ext cx="3810000" cy="4114800"/>
          </a:xfrm>
        </p:spPr>
        <p:txBody>
          <a:bodyPr/>
          <a:lstStyle/>
          <a:p>
            <a:pPr lvl="0"/>
            <a:endParaRPr lang="el-GR" noProof="0" smtClean="0"/>
          </a:p>
        </p:txBody>
      </p:sp>
      <p:sp>
        <p:nvSpPr>
          <p:cNvPr id="4" name="Text Placeholder 3"/>
          <p:cNvSpPr>
            <a:spLocks noGrp="1"/>
          </p:cNvSpPr>
          <p:nvPr>
            <p:ph type="body" sz="half" idx="2"/>
          </p:nvPr>
        </p:nvSpPr>
        <p:spPr>
          <a:xfrm>
            <a:off x="51054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1028"/>
          <p:cNvSpPr>
            <a:spLocks noGrp="1" noChangeArrowheads="1"/>
          </p:cNvSpPr>
          <p:nvPr>
            <p:ph type="dt" sz="half" idx="10"/>
          </p:nvPr>
        </p:nvSpPr>
        <p:spPr>
          <a:ln/>
        </p:spPr>
        <p:txBody>
          <a:bodyPr/>
          <a:lstStyle>
            <a:lvl1pPr>
              <a:defRPr/>
            </a:lvl1pPr>
          </a:lstStyle>
          <a:p>
            <a:pPr>
              <a:defRPr/>
            </a:pPr>
            <a:endParaRPr lang="en-GB"/>
          </a:p>
        </p:txBody>
      </p:sp>
      <p:sp>
        <p:nvSpPr>
          <p:cNvPr id="6" name="Rectangle 1029"/>
          <p:cNvSpPr>
            <a:spLocks noGrp="1" noChangeArrowheads="1"/>
          </p:cNvSpPr>
          <p:nvPr>
            <p:ph type="ftr" sz="quarter" idx="11"/>
          </p:nvPr>
        </p:nvSpPr>
        <p:spPr>
          <a:ln/>
        </p:spPr>
        <p:txBody>
          <a:bodyPr/>
          <a:lstStyle>
            <a:lvl1pPr>
              <a:defRPr/>
            </a:lvl1pPr>
          </a:lstStyle>
          <a:p>
            <a:pPr>
              <a:defRPr/>
            </a:pPr>
            <a:endParaRPr lang="en-GB"/>
          </a:p>
        </p:txBody>
      </p:sp>
      <p:sp>
        <p:nvSpPr>
          <p:cNvPr id="7" name="Rectangle 1030"/>
          <p:cNvSpPr>
            <a:spLocks noGrp="1" noChangeArrowheads="1"/>
          </p:cNvSpPr>
          <p:nvPr>
            <p:ph type="sldNum" sz="quarter" idx="12"/>
          </p:nvPr>
        </p:nvSpPr>
        <p:spPr>
          <a:ln/>
        </p:spPr>
        <p:txBody>
          <a:bodyPr/>
          <a:lstStyle>
            <a:lvl1pPr>
              <a:defRPr/>
            </a:lvl1pPr>
          </a:lstStyle>
          <a:p>
            <a:pPr>
              <a:defRPr/>
            </a:pPr>
            <a:fld id="{AD71E30F-2A63-4A74-B396-17677051B09A}"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1150938" y="214313"/>
            <a:ext cx="7793037" cy="1462087"/>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1182688" y="2017713"/>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5145088" y="2017713"/>
            <a:ext cx="3810000" cy="4114800"/>
          </a:xfrm>
        </p:spPr>
        <p:txBody>
          <a:bodyPr/>
          <a:lstStyle/>
          <a:p>
            <a:endParaRPr lang="el-GR"/>
          </a:p>
        </p:txBody>
      </p:sp>
      <p:sp>
        <p:nvSpPr>
          <p:cNvPr id="5" name="4 - Θέση ημερομηνίας"/>
          <p:cNvSpPr>
            <a:spLocks noGrp="1"/>
          </p:cNvSpPr>
          <p:nvPr>
            <p:ph type="dt" sz="half" idx="10"/>
          </p:nvPr>
        </p:nvSpPr>
        <p:spPr>
          <a:xfrm>
            <a:off x="1162050" y="6243638"/>
            <a:ext cx="1905000" cy="457200"/>
          </a:xfrm>
        </p:spPr>
        <p:txBody>
          <a:bodyPr/>
          <a:lstStyle>
            <a:lvl1pPr>
              <a:defRPr/>
            </a:lvl1pPr>
          </a:lstStyle>
          <a:p>
            <a:endParaRPr lang="el-GR"/>
          </a:p>
        </p:txBody>
      </p:sp>
      <p:sp>
        <p:nvSpPr>
          <p:cNvPr id="6" name="5 - Θέση υποσέλιδου"/>
          <p:cNvSpPr>
            <a:spLocks noGrp="1"/>
          </p:cNvSpPr>
          <p:nvPr>
            <p:ph type="ftr" sz="quarter" idx="11"/>
          </p:nvPr>
        </p:nvSpPr>
        <p:spPr>
          <a:xfrm>
            <a:off x="3657600" y="6243638"/>
            <a:ext cx="2895600" cy="45720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7042150" y="6243638"/>
            <a:ext cx="1905000" cy="457200"/>
          </a:xfrm>
        </p:spPr>
        <p:txBody>
          <a:bodyPr/>
          <a:lstStyle>
            <a:lvl1pPr>
              <a:defRPr/>
            </a:lvl1pPr>
          </a:lstStyle>
          <a:p>
            <a:fld id="{F7AC172C-465E-4BFA-AFD6-A2B4B3B3B4BF}"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2342CEA3-3058-4D43-AE35-B3DA76CB4003}" type="datetimeFigureOut">
              <a:rPr lang="el-GR" smtClean="0"/>
              <a:pPr/>
              <a:t>30/9/2018</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
        <p:nvSpPr>
          <p:cNvPr id="7" name="6 - Τίτλος"/>
          <p:cNvSpPr>
            <a:spLocks noGrp="1"/>
          </p:cNvSpPr>
          <p:nvPr>
            <p:ph type="title"/>
          </p:nvPr>
        </p:nvSpPr>
        <p:spPr/>
        <p:txBody>
          <a:bodyPr rtlCol="0"/>
          <a:lstStyle>
            <a:extLst/>
          </a:lstStyle>
          <a:p>
            <a:r>
              <a:rPr kumimoji="0" lang="el-GR" smtClean="0"/>
              <a:t>Kλικ για επεξεργασία του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extLst/>
          </a:lstStyle>
          <a:p>
            <a:fld id="{2342CEA3-3058-4D43-AE35-B3DA76CB4003}" type="datetimeFigureOut">
              <a:rPr lang="el-GR" smtClean="0"/>
              <a:pPr/>
              <a:t>30/9/2018</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
        <p:nvSpPr>
          <p:cNvPr id="7" name="6 - Διάσημα"/>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 Διάσημα"/>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bg>
      <p:bgRef idx="1002">
        <a:schemeClr val="bg1"/>
      </p:bgRef>
    </p:bg>
    <p:spTree>
      <p:nvGrpSpPr>
        <p:cNvPr id="1" name=""/>
        <p:cNvGrpSpPr/>
        <p:nvPr/>
      </p:nvGrpSpPr>
      <p:grpSpPr>
        <a:xfrm>
          <a:off x="0" y="0"/>
          <a:ext cx="0" cy="0"/>
          <a:chOff x="0" y="0"/>
          <a:chExt cx="0" cy="0"/>
        </a:xfrm>
      </p:grpSpPr>
      <p:sp>
        <p:nvSpPr>
          <p:cNvPr id="3" name="2 - Θέση περιεχομένου"/>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2342CEA3-3058-4D43-AE35-B3DA76CB4003}" type="datetimeFigureOut">
              <a:rPr lang="el-GR" smtClean="0"/>
              <a:pPr/>
              <a:t>30/9/2018</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
        <p:nvSpPr>
          <p:cNvPr id="8" name="7 - Τίτλος"/>
          <p:cNvSpPr>
            <a:spLocks noGrp="1"/>
          </p:cNvSpPr>
          <p:nvPr>
            <p:ph type="title"/>
          </p:nvPr>
        </p:nvSpPr>
        <p:spPr/>
        <p:txBody>
          <a:bodyPr rtlCol="0"/>
          <a:lstStyle>
            <a:extLst/>
          </a:lstStyle>
          <a:p>
            <a:r>
              <a:rPr kumimoji="0" lang="el-GR" smtClean="0"/>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3">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nchor="ctr"/>
          <a:lstStyle>
            <a:lvl1pPr>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extLst/>
          </a:lstStyle>
          <a:p>
            <a:fld id="{2342CEA3-3058-4D43-AE35-B3DA76CB4003}" type="datetimeFigureOut">
              <a:rPr lang="el-GR" smtClean="0"/>
              <a:pPr/>
              <a:t>30/9/2018</a:t>
            </a:fld>
            <a:endParaRPr lang="el-GR"/>
          </a:p>
        </p:txBody>
      </p:sp>
      <p:sp>
        <p:nvSpPr>
          <p:cNvPr id="8" name="7 - Θέση υποσέλιδου"/>
          <p:cNvSpPr>
            <a:spLocks noGrp="1"/>
          </p:cNvSpPr>
          <p:nvPr>
            <p:ph type="ftr" sz="quarter" idx="11"/>
          </p:nvPr>
        </p:nvSpPr>
        <p:spPr/>
        <p:txBody>
          <a:bodyPr/>
          <a:lstStyle>
            <a:extLst/>
          </a:lstStyle>
          <a:p>
            <a:endParaRPr lang="el-GR"/>
          </a:p>
        </p:txBody>
      </p:sp>
      <p:sp>
        <p:nvSpPr>
          <p:cNvPr id="9" name="8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bg>
      <p:bgRef idx="1002">
        <a:schemeClr val="bg1"/>
      </p:bgRef>
    </p:bg>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extLst/>
          </a:lstStyle>
          <a:p>
            <a:fld id="{2342CEA3-3058-4D43-AE35-B3DA76CB4003}" type="datetimeFigureOut">
              <a:rPr lang="el-GR" smtClean="0"/>
              <a:pPr/>
              <a:t>30/9/2018</a:t>
            </a:fld>
            <a:endParaRPr lang="el-GR"/>
          </a:p>
        </p:txBody>
      </p:sp>
      <p:sp>
        <p:nvSpPr>
          <p:cNvPr id="4" name="3 - Θέση υποσέλιδου"/>
          <p:cNvSpPr>
            <a:spLocks noGrp="1"/>
          </p:cNvSpPr>
          <p:nvPr>
            <p:ph type="ftr" sz="quarter" idx="11"/>
          </p:nvPr>
        </p:nvSpPr>
        <p:spPr/>
        <p:txBody>
          <a:bodyPr/>
          <a:lstStyle>
            <a:extLst/>
          </a:lstStyle>
          <a:p>
            <a:endParaRPr lang="el-GR"/>
          </a:p>
        </p:txBody>
      </p:sp>
      <p:sp>
        <p:nvSpPr>
          <p:cNvPr id="5" name="4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
        <p:nvSpPr>
          <p:cNvPr id="6" name="5 - Τίτλος"/>
          <p:cNvSpPr>
            <a:spLocks noGrp="1"/>
          </p:cNvSpPr>
          <p:nvPr>
            <p:ph type="title"/>
          </p:nvPr>
        </p:nvSpPr>
        <p:spPr/>
        <p:txBody>
          <a:bodyPr rtlCol="0"/>
          <a:lstStyle>
            <a:extLst/>
          </a:lstStyle>
          <a:p>
            <a:r>
              <a:rPr kumimoji="0" lang="el-GR" smtClean="0"/>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extLst/>
          </a:lstStyle>
          <a:p>
            <a:fld id="{2342CEA3-3058-4D43-AE35-B3DA76CB4003}" type="datetimeFigureOut">
              <a:rPr lang="el-GR" smtClean="0"/>
              <a:pPr/>
              <a:t>30/9/2018</a:t>
            </a:fld>
            <a:endParaRPr lang="el-GR"/>
          </a:p>
        </p:txBody>
      </p:sp>
      <p:sp>
        <p:nvSpPr>
          <p:cNvPr id="3" name="2 - Θέση υποσέλιδου"/>
          <p:cNvSpPr>
            <a:spLocks noGrp="1"/>
          </p:cNvSpPr>
          <p:nvPr>
            <p:ph type="ftr" sz="quarter" idx="11"/>
          </p:nvPr>
        </p:nvSpPr>
        <p:spPr/>
        <p:txBody>
          <a:bodyPr/>
          <a:lstStyle>
            <a:extLst/>
          </a:lstStyle>
          <a:p>
            <a:endParaRPr lang="el-GR"/>
          </a:p>
        </p:txBody>
      </p:sp>
      <p:sp>
        <p:nvSpPr>
          <p:cNvPr id="4" name="3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3">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a:xfrm>
            <a:off x="6727032" y="6407944"/>
            <a:ext cx="1920240" cy="365760"/>
          </a:xfrm>
        </p:spPr>
        <p:txBody>
          <a:bodyPr/>
          <a:lstStyle>
            <a:extLst/>
          </a:lstStyle>
          <a:p>
            <a:fld id="{2342CEA3-3058-4D43-AE35-B3DA76CB4003}" type="datetimeFigureOut">
              <a:rPr lang="el-GR" smtClean="0"/>
              <a:pPr/>
              <a:t>30/9/2018</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D3F1D1C4-C2D9-4231-9FB2-B2D9D97AA41D}"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1"/>
      </p:bgRef>
    </p:bg>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l-GR" smtClean="0"/>
              <a:t>Kλικ για επεξεργασία των στυλ του υποδείγματος</a:t>
            </a:r>
          </a:p>
        </p:txBody>
      </p:sp>
      <p:sp>
        <p:nvSpPr>
          <p:cNvPr id="3" name="2 - Θέση εικόνας"/>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l-GR" smtClean="0"/>
              <a:t>Κάντε κλικ στο εικονίδιο για να προσθέσετε μια εικόνα</a:t>
            </a:r>
            <a:endParaRPr kumimoji="0" lang="en-US" dirty="0"/>
          </a:p>
        </p:txBody>
      </p:sp>
      <p:sp>
        <p:nvSpPr>
          <p:cNvPr id="5" name="4 - Θέση ημερομηνίας"/>
          <p:cNvSpPr>
            <a:spLocks noGrp="1"/>
          </p:cNvSpPr>
          <p:nvPr>
            <p:ph type="dt" sz="half" idx="10"/>
          </p:nvPr>
        </p:nvSpPr>
        <p:spPr/>
        <p:txBody>
          <a:bodyPr/>
          <a:lstStyle>
            <a:lvl1pPr>
              <a:defRPr>
                <a:solidFill>
                  <a:schemeClr val="tx1"/>
                </a:solidFill>
              </a:defRPr>
            </a:lvl1pPr>
            <a:extLst/>
          </a:lstStyle>
          <a:p>
            <a:fld id="{2342CEA3-3058-4D43-AE35-B3DA76CB4003}" type="datetimeFigureOut">
              <a:rPr lang="el-GR" smtClean="0"/>
              <a:pPr/>
              <a:t>30/9/2018</a:t>
            </a:fld>
            <a:endParaRPr lang="el-GR"/>
          </a:p>
        </p:txBody>
      </p:sp>
      <p:sp>
        <p:nvSpPr>
          <p:cNvPr id="6" name="5 - Θέση υποσέλιδου"/>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l-GR"/>
          </a:p>
        </p:txBody>
      </p:sp>
      <p:sp>
        <p:nvSpPr>
          <p:cNvPr id="7" name="6 - Θέση αριθμού διαφάνειας"/>
          <p:cNvSpPr>
            <a:spLocks noGrp="1"/>
          </p:cNvSpPr>
          <p:nvPr>
            <p:ph type="sldNum" sz="quarter" idx="12"/>
          </p:nvPr>
        </p:nvSpPr>
        <p:spPr/>
        <p:txBody>
          <a:bodyPr/>
          <a:lstStyle>
            <a:lvl1pPr>
              <a:defRPr>
                <a:solidFill>
                  <a:schemeClr val="tx1"/>
                </a:solidFill>
              </a:defRPr>
            </a:lvl1pPr>
            <a:extLst/>
          </a:lstStyle>
          <a:p>
            <a:fld id="{D3F1D1C4-C2D9-4231-9FB2-B2D9D97AA41D}" type="slidenum">
              <a:rPr lang="el-GR" smtClean="0"/>
              <a:pPr/>
              <a:t>‹#›</a:t>
            </a:fld>
            <a:endParaRPr lang="el-GR"/>
          </a:p>
        </p:txBody>
      </p:sp>
      <p:sp>
        <p:nvSpPr>
          <p:cNvPr id="2" name="1 - Τίτλος"/>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l-GR" smtClean="0"/>
              <a:t>Kλικ για επεξεργασία του τίτλου</a:t>
            </a:r>
            <a:endParaRPr kumimoji="0" lang="en-US"/>
          </a:p>
        </p:txBody>
      </p:sp>
      <p:sp>
        <p:nvSpPr>
          <p:cNvPr id="8" name="7 - Ελεύθερη σχεδίαση"/>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 Ελεύθερη σχεδίαση"/>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 Ορθογώνιο τρίγωνο"/>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 Ευθεία γραμμή σύνδεσης"/>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 Διάσημα"/>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 Διάσημα"/>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 Ελεύθερη σχεδίαση"/>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 Ελεύθερη σχεδίαση"/>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 Ορθογώνιο τρίγωνο"/>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 Ευθεία γραμμή σύνδεσης"/>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342CEA3-3058-4D43-AE35-B3DA76CB4003}" type="datetimeFigureOut">
              <a:rPr lang="el-GR" smtClean="0"/>
              <a:pPr/>
              <a:t>30/9/2018</a:t>
            </a:fld>
            <a:endParaRPr lang="el-GR"/>
          </a:p>
        </p:txBody>
      </p:sp>
      <p:sp>
        <p:nvSpPr>
          <p:cNvPr id="22" name="21 - Θέση υποσέλιδου"/>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l-GR"/>
          </a:p>
        </p:txBody>
      </p:sp>
      <p:sp>
        <p:nvSpPr>
          <p:cNvPr id="18" name="17 - Θέση αριθμού διαφάνειας"/>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Podium\amfitheatro_podium\&#928;&#913;&#921;&#916;&#921;&#913;&#932;&#929;&#921;&#922;&#917;&#931;%20&#919;&#924;&#917;&#929;&#917;&#931;%202018\KYRIAKI\&#927;&#958;&#949;&#943;&#945;%20&#945;&#960;&#972;&#966;&#961;&#945;&#958;&#951;%20&#945;&#949;&#961;&#945;&#947;&#969;&#947;&#974;&#957;\&#923;&#949;&#965;&#954;&#940;&#948;&#945;%20videos\&#966;&#965;&#963;&#953;&#959;&#955;&#959;&#947;&#953;&#954;&#972;&#962;%20&#955;&#940;&#961;&#965;&#947;&#947;&#945;&#962;%20&#963;&#949;%20&#960;&#945;&#953;&#948;&#943;.avi" TargetMode="External"/><Relationship Id="rId1" Type="http://schemas.microsoft.com/office/2007/relationships/media" Target="file:///\\Podium\amfitheatro_podium\&#928;&#913;&#921;&#916;&#921;&#913;&#932;&#929;&#921;&#922;&#917;&#931;%20&#919;&#924;&#917;&#929;&#917;&#931;%202018\KYRIAKI\&#927;&#958;&#949;&#943;&#945;%20&#945;&#960;&#972;&#966;&#961;&#945;&#958;&#951;%20&#945;&#949;&#961;&#945;&#947;&#969;&#947;&#974;&#957;\&#923;&#949;&#965;&#954;&#940;&#948;&#945;%20videos\&#966;&#965;&#963;&#953;&#959;&#955;&#959;&#947;&#953;&#954;&#972;&#962;%20&#955;&#940;&#961;&#965;&#947;&#947;&#945;&#962;%20&#963;&#949;%20&#960;&#945;&#953;&#948;&#943;.avi"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Podium\amfitheatro_podium\&#928;&#913;&#921;&#916;&#921;&#913;&#932;&#929;&#921;&#922;&#917;&#931;%20&#919;&#924;&#917;&#929;&#917;&#931;%202018\KYRIAKI\&#927;&#958;&#949;&#943;&#945;%20&#945;&#960;&#972;&#966;&#961;&#945;&#958;&#951;%20&#945;&#949;&#961;&#945;&#947;&#969;&#947;&#974;&#957;\&#923;&#949;&#965;&#954;&#940;&#948;&#945;%20videos\&#966;&#965;&#963;&#953;&#959;&#955;&#959;&#947;&#953;&#954;&#959;&#943;%20&#946;&#961;&#972;&#947;&#967;&#959;&#953;%20&#940;&#954;&#945;&#956;&#960;&#964;&#959;.avi" TargetMode="External"/><Relationship Id="rId1" Type="http://schemas.microsoft.com/office/2007/relationships/media" Target="file:///\\Podium\amfitheatro_podium\&#928;&#913;&#921;&#916;&#921;&#913;&#932;&#929;&#921;&#922;&#917;&#931;%20&#919;&#924;&#917;&#929;&#917;&#931;%202018\KYRIAKI\&#927;&#958;&#949;&#943;&#945;%20&#945;&#960;&#972;&#966;&#961;&#945;&#958;&#951;%20&#945;&#949;&#961;&#945;&#947;&#969;&#947;&#974;&#957;\&#923;&#949;&#965;&#954;&#940;&#948;&#945;%20videos\&#966;&#965;&#963;&#953;&#959;&#955;&#959;&#947;&#953;&#954;&#959;&#943;%20&#946;&#961;&#972;&#947;&#967;&#959;&#953;%20&#940;&#954;&#945;&#956;&#960;&#964;&#959;.avi"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Podium\amfitheatro_podium\&#928;&#913;&#921;&#916;&#921;&#913;&#932;&#929;&#921;&#922;&#917;&#931;%20&#919;&#924;&#917;&#929;&#917;&#931;%202018\KYRIAKI\&#927;&#958;&#949;&#943;&#945;%20&#945;&#960;&#972;&#966;&#961;&#945;&#958;&#951;%20&#945;&#949;&#961;&#945;&#947;&#969;&#947;&#974;&#957;\&#923;&#949;&#965;&#954;&#940;&#948;&#945;%20videos\Croup.MOV" TargetMode="External"/><Relationship Id="rId1" Type="http://schemas.microsoft.com/office/2007/relationships/media" Target="file:///\\Podium\amfitheatro_podium\&#928;&#913;&#921;&#916;&#921;&#913;&#932;&#929;&#921;&#922;&#917;&#931;%20&#919;&#924;&#917;&#929;&#917;&#931;%202018\KYRIAKI\&#927;&#958;&#949;&#943;&#945;%20&#945;&#960;&#972;&#966;&#961;&#945;&#958;&#951;%20&#945;&#949;&#961;&#945;&#947;&#969;&#947;&#974;&#957;\&#923;&#949;&#965;&#954;&#940;&#948;&#945;%20videos\Croup.MOV" TargetMode="Externa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w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6.w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3.png"/><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49.wmf"/><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hyperlink" Target="http://images.google.gr/imgres?imgurl=http://allergyadvisor.com/Educational/images/peanut%20shell%20and%20none.JPG&amp;imgrefurl=http://allergyadvisor.com/Educational/Oct05.htm&amp;h=166&amp;w=244&amp;sz=5&amp;hl=el&amp;start=182&amp;tbnid=WJejqCGsDkfX1M:&amp;tbnh=75&amp;tbnw=110&amp;prev=/images?q=anaphylaxis&amp;start=180&amp;ndsp=20&amp;svnum=10&amp;hl=el&amp;lr=&amp;sa=N"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notesSlide" Target="../notesSlides/notesSlide45.xml"/><Relationship Id="rId7"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86.jpeg"/><Relationship Id="rId5" Type="http://schemas.openxmlformats.org/officeDocument/2006/relationships/image" Target="../media/image82.jpeg"/><Relationship Id="rId10" Type="http://schemas.openxmlformats.org/officeDocument/2006/relationships/image" Target="../media/image85.jpeg"/><Relationship Id="rId4" Type="http://schemas.openxmlformats.org/officeDocument/2006/relationships/image" Target="../media/image81.wmf"/><Relationship Id="rId9" Type="http://schemas.openxmlformats.org/officeDocument/2006/relationships/image" Target="../media/image84.jpeg"/></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92.wmf"/><Relationship Id="rId5" Type="http://schemas.openxmlformats.org/officeDocument/2006/relationships/oleObject" Target="../embeddings/oleObject9.bin"/><Relationship Id="rId4" Type="http://schemas.openxmlformats.org/officeDocument/2006/relationships/image" Target="../media/image91.wmf"/></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6.w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97.wmf"/></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ctrTitle"/>
          </p:nvPr>
        </p:nvSpPr>
        <p:spPr>
          <a:xfrm>
            <a:off x="0" y="4293096"/>
            <a:ext cx="8964488" cy="1096144"/>
          </a:xfrm>
        </p:spPr>
        <p:txBody>
          <a:bodyPr>
            <a:normAutofit fontScale="90000"/>
          </a:bodyPr>
          <a:lstStyle/>
          <a:p>
            <a:pPr lvl="0" algn="ctr"/>
            <a:r>
              <a:rPr lang="el-GR" sz="4000" dirty="0" smtClean="0">
                <a:solidFill>
                  <a:schemeClr val="tx1"/>
                </a:solidFill>
              </a:rPr>
              <a:t>Απόφραξη ανώτερου αεραγωγού</a:t>
            </a:r>
            <a:r>
              <a:rPr lang="el-GR" sz="4000" dirty="0" smtClean="0"/>
              <a:t/>
            </a:r>
            <a:br>
              <a:rPr lang="el-GR" sz="4000" dirty="0" smtClean="0"/>
            </a:br>
            <a:r>
              <a:rPr lang="en-US" sz="4000" dirty="0" smtClean="0"/>
              <a:t>    </a:t>
            </a:r>
            <a:endParaRPr lang="el-GR" sz="4000" b="0" dirty="0" smtClean="0">
              <a:solidFill>
                <a:schemeClr val="tx1"/>
              </a:solidFill>
              <a:effectLst/>
              <a:cs typeface="Times New Roman" pitchFamily="18" charset="0"/>
            </a:endParaRPr>
          </a:p>
        </p:txBody>
      </p:sp>
      <p:sp>
        <p:nvSpPr>
          <p:cNvPr id="2051" name="Rectangle 3"/>
          <p:cNvSpPr>
            <a:spLocks noGrp="1" noRot="1" noChangeArrowheads="1"/>
          </p:cNvSpPr>
          <p:nvPr>
            <p:ph type="subTitle" idx="1"/>
          </p:nvPr>
        </p:nvSpPr>
        <p:spPr>
          <a:xfrm>
            <a:off x="0" y="5517232"/>
            <a:ext cx="9144000" cy="1968624"/>
          </a:xfrm>
        </p:spPr>
        <p:txBody>
          <a:bodyPr>
            <a:normAutofit/>
          </a:bodyPr>
          <a:lstStyle/>
          <a:p>
            <a:pPr algn="l" eaLnBrk="1" hangingPunct="1">
              <a:lnSpc>
                <a:spcPct val="80000"/>
              </a:lnSpc>
              <a:defRPr/>
            </a:pPr>
            <a:r>
              <a:rPr lang="el-GR" sz="2400" dirty="0" smtClean="0">
                <a:solidFill>
                  <a:srgbClr val="FFFF00"/>
                </a:solidFill>
                <a:cs typeface="Times New Roman" pitchFamily="18" charset="0"/>
              </a:rPr>
              <a:t>Δρ Δήμος Κ. Γίδαρης </a:t>
            </a:r>
            <a:r>
              <a:rPr lang="en-GB" sz="2400" dirty="0" smtClean="0">
                <a:solidFill>
                  <a:srgbClr val="FFFF00"/>
                </a:solidFill>
                <a:cs typeface="Times New Roman" pitchFamily="18" charset="0"/>
              </a:rPr>
              <a:t>MRCPCH</a:t>
            </a:r>
            <a:r>
              <a:rPr lang="el-GR" sz="2400" dirty="0" smtClean="0">
                <a:solidFill>
                  <a:srgbClr val="FFFF00"/>
                </a:solidFill>
                <a:cs typeface="Times New Roman" pitchFamily="18" charset="0"/>
              </a:rPr>
              <a:t>, </a:t>
            </a:r>
            <a:r>
              <a:rPr lang="en-GB" sz="2400" dirty="0" smtClean="0">
                <a:solidFill>
                  <a:srgbClr val="FFFF00"/>
                </a:solidFill>
                <a:cs typeface="Times New Roman" pitchFamily="18" charset="0"/>
              </a:rPr>
              <a:t>MRCPE</a:t>
            </a:r>
            <a:endParaRPr lang="el-GR" sz="2400" dirty="0" smtClean="0">
              <a:solidFill>
                <a:srgbClr val="FFFF00"/>
              </a:solidFill>
              <a:cs typeface="Times New Roman" pitchFamily="18" charset="0"/>
            </a:endParaRPr>
          </a:p>
          <a:p>
            <a:pPr algn="l" eaLnBrk="1" hangingPunct="1">
              <a:lnSpc>
                <a:spcPct val="80000"/>
              </a:lnSpc>
              <a:defRPr/>
            </a:pPr>
            <a:r>
              <a:rPr lang="en-GB" sz="2400" dirty="0" smtClean="0">
                <a:solidFill>
                  <a:srgbClr val="FFFF00"/>
                </a:solidFill>
                <a:cs typeface="Times New Roman" pitchFamily="18" charset="0"/>
              </a:rPr>
              <a:t>European Diploma in Paediatric Respiratory Medicine</a:t>
            </a:r>
          </a:p>
          <a:p>
            <a:pPr algn="l" eaLnBrk="1" hangingPunct="1">
              <a:lnSpc>
                <a:spcPct val="80000"/>
              </a:lnSpc>
              <a:defRPr/>
            </a:pPr>
            <a:r>
              <a:rPr lang="en-GB" sz="2400" dirty="0" smtClean="0">
                <a:solidFill>
                  <a:srgbClr val="FFFF00"/>
                </a:solidFill>
                <a:cs typeface="Times New Roman" pitchFamily="18" charset="0"/>
              </a:rPr>
              <a:t>MSc in Sleep Medicine</a:t>
            </a:r>
          </a:p>
          <a:p>
            <a:pPr algn="l" eaLnBrk="1" hangingPunct="1">
              <a:lnSpc>
                <a:spcPct val="80000"/>
              </a:lnSpc>
              <a:defRPr/>
            </a:pPr>
            <a:r>
              <a:rPr lang="en-GB" sz="2400" dirty="0" err="1" smtClean="0">
                <a:solidFill>
                  <a:srgbClr val="FFFF00"/>
                </a:solidFill>
                <a:cs typeface="Times New Roman" pitchFamily="18" charset="0"/>
              </a:rPr>
              <a:t>PGCert</a:t>
            </a:r>
            <a:r>
              <a:rPr lang="en-GB" sz="2400" dirty="0" smtClean="0">
                <a:solidFill>
                  <a:srgbClr val="FFFF00"/>
                </a:solidFill>
                <a:cs typeface="Times New Roman" pitchFamily="18" charset="0"/>
              </a:rPr>
              <a:t> in Medical Education</a:t>
            </a:r>
          </a:p>
          <a:p>
            <a:pPr algn="l" eaLnBrk="1" hangingPunct="1">
              <a:lnSpc>
                <a:spcPct val="80000"/>
              </a:lnSpc>
              <a:defRPr/>
            </a:pPr>
            <a:endParaRPr lang="en-GB" sz="2400" dirty="0" smtClean="0">
              <a:solidFill>
                <a:srgbClr val="FFFF00"/>
              </a:solidFill>
              <a:cs typeface="Times New Roman" pitchFamily="18" charset="0"/>
            </a:endParaRPr>
          </a:p>
          <a:p>
            <a:pPr algn="ctr" eaLnBrk="1" hangingPunct="1">
              <a:lnSpc>
                <a:spcPct val="80000"/>
              </a:lnSpc>
              <a:defRPr/>
            </a:pPr>
            <a:endParaRPr lang="el-GR" sz="2800" dirty="0" smtClean="0">
              <a:solidFill>
                <a:srgbClr val="FFFF00"/>
              </a:solidFill>
              <a:cs typeface="Times New Roman" pitchFamily="18" charset="0"/>
            </a:endParaRPr>
          </a:p>
          <a:p>
            <a:pPr algn="ctr" eaLnBrk="1" hangingPunct="1">
              <a:lnSpc>
                <a:spcPct val="80000"/>
              </a:lnSpc>
              <a:defRPr/>
            </a:pPr>
            <a:endParaRPr lang="en-GB" sz="2800" dirty="0" smtClean="0">
              <a:cs typeface="Times New Roman" pitchFamily="18" charset="0"/>
            </a:endParaRPr>
          </a:p>
        </p:txBody>
      </p:sp>
      <p:pic>
        <p:nvPicPr>
          <p:cNvPr id="155652" name="Picture 4"/>
          <p:cNvPicPr>
            <a:picLocks noChangeAspect="1" noChangeArrowheads="1"/>
          </p:cNvPicPr>
          <p:nvPr/>
        </p:nvPicPr>
        <p:blipFill>
          <a:blip r:embed="rId3" cstate="print"/>
          <a:srcRect/>
          <a:stretch>
            <a:fillRect/>
          </a:stretch>
        </p:blipFill>
        <p:spPr bwMode="auto">
          <a:xfrm>
            <a:off x="0" y="1"/>
            <a:ext cx="9144000" cy="393305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1026" name="Picture 2"/>
          <p:cNvPicPr>
            <a:picLocks noChangeAspect="1" noChangeArrowheads="1"/>
          </p:cNvPicPr>
          <p:nvPr/>
        </p:nvPicPr>
        <p:blipFill>
          <a:blip r:embed="rId2" cstate="print"/>
          <a:srcRect b="7739"/>
          <a:stretch>
            <a:fillRect/>
          </a:stretch>
        </p:blipFill>
        <p:spPr bwMode="auto">
          <a:xfrm>
            <a:off x="0" y="0"/>
            <a:ext cx="9144000" cy="6858000"/>
          </a:xfrm>
          <a:prstGeom prst="rect">
            <a:avLst/>
          </a:prstGeom>
          <a:noFill/>
          <a:ln w="9525">
            <a:noFill/>
            <a:miter lim="800000"/>
            <a:headEnd/>
            <a:tailEnd/>
          </a:ln>
        </p:spPr>
      </p:pic>
      <p:sp>
        <p:nvSpPr>
          <p:cNvPr id="5" name="4 - TextBox"/>
          <p:cNvSpPr txBox="1"/>
          <p:nvPr/>
        </p:nvSpPr>
        <p:spPr>
          <a:xfrm>
            <a:off x="3815408" y="620688"/>
            <a:ext cx="5328592" cy="369332"/>
          </a:xfrm>
          <a:prstGeom prst="rect">
            <a:avLst/>
          </a:prstGeom>
          <a:noFill/>
        </p:spPr>
        <p:txBody>
          <a:bodyPr wrap="square" rtlCol="0">
            <a:spAutoFit/>
          </a:bodyPr>
          <a:lstStyle/>
          <a:p>
            <a:r>
              <a:rPr lang="en-US" dirty="0" err="1" smtClean="0"/>
              <a:t>Westthrope</a:t>
            </a:r>
            <a:r>
              <a:rPr lang="en-US" dirty="0" smtClean="0"/>
              <a:t>. RN  </a:t>
            </a:r>
            <a:r>
              <a:rPr lang="en-US" dirty="0" err="1" smtClean="0"/>
              <a:t>Anaesth</a:t>
            </a:r>
            <a:r>
              <a:rPr lang="en-US" dirty="0" smtClean="0"/>
              <a:t> </a:t>
            </a:r>
            <a:r>
              <a:rPr lang="en-US" dirty="0" err="1" smtClean="0"/>
              <a:t>Intens</a:t>
            </a:r>
            <a:r>
              <a:rPr lang="en-US" dirty="0" smtClean="0"/>
              <a:t>  Care 1987</a:t>
            </a:r>
            <a:endParaRPr lang="el-GR"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2050" name="Picture 2"/>
          <p:cNvPicPr>
            <a:picLocks noChangeAspect="1" noChangeArrowheads="1"/>
          </p:cNvPicPr>
          <p:nvPr/>
        </p:nvPicPr>
        <p:blipFill>
          <a:blip r:embed="rId3" cstate="print"/>
          <a:srcRect/>
          <a:stretch>
            <a:fillRect/>
          </a:stretch>
        </p:blipFill>
        <p:spPr bwMode="auto">
          <a:xfrm>
            <a:off x="-1" y="1199445"/>
            <a:ext cx="9144001" cy="5658556"/>
          </a:xfrm>
          <a:prstGeom prst="rect">
            <a:avLst/>
          </a:prstGeom>
          <a:noFill/>
          <a:ln w="9525">
            <a:noFill/>
            <a:miter lim="800000"/>
            <a:headEnd/>
            <a:tailEnd/>
          </a:ln>
        </p:spPr>
      </p:pic>
      <p:sp>
        <p:nvSpPr>
          <p:cNvPr id="5" name="4 - Ορθογώνιο"/>
          <p:cNvSpPr/>
          <p:nvPr/>
        </p:nvSpPr>
        <p:spPr>
          <a:xfrm>
            <a:off x="2051720" y="6597352"/>
            <a:ext cx="7092280" cy="276999"/>
          </a:xfrm>
          <a:prstGeom prst="rect">
            <a:avLst/>
          </a:prstGeom>
        </p:spPr>
        <p:txBody>
          <a:bodyPr wrap="square">
            <a:spAutoFit/>
          </a:bodyPr>
          <a:lstStyle/>
          <a:p>
            <a:r>
              <a:rPr lang="en-US" sz="1200" dirty="0" smtClean="0"/>
              <a:t>ML Norton. Atlas of the Difficult Airway, A Source Book. Mosby Year Book 1991</a:t>
            </a:r>
            <a:endParaRPr lang="el-GR" sz="1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3074" name="Picture 2"/>
          <p:cNvPicPr>
            <a:picLocks noChangeAspect="1" noChangeArrowheads="1"/>
          </p:cNvPicPr>
          <p:nvPr/>
        </p:nvPicPr>
        <p:blipFill>
          <a:blip r:embed="rId3" cstate="print"/>
          <a:srcRect/>
          <a:stretch>
            <a:fillRect/>
          </a:stretch>
        </p:blipFill>
        <p:spPr bwMode="auto">
          <a:xfrm>
            <a:off x="0" y="0"/>
            <a:ext cx="4028390" cy="335699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716016" y="0"/>
            <a:ext cx="4104436" cy="3412629"/>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835696" y="3284984"/>
            <a:ext cx="4420772" cy="508677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4098" name="Picture 2"/>
          <p:cNvPicPr>
            <a:picLocks noChangeAspect="1" noChangeArrowheads="1"/>
          </p:cNvPicPr>
          <p:nvPr/>
        </p:nvPicPr>
        <p:blipFill>
          <a:blip r:embed="rId3" cstate="print"/>
          <a:srcRect/>
          <a:stretch>
            <a:fillRect/>
          </a:stretch>
        </p:blipFill>
        <p:spPr bwMode="auto">
          <a:xfrm>
            <a:off x="0" y="1268760"/>
            <a:ext cx="9144000" cy="5589240"/>
          </a:xfrm>
          <a:prstGeom prst="rect">
            <a:avLst/>
          </a:prstGeom>
          <a:noFill/>
          <a:ln w="9525">
            <a:noFill/>
            <a:miter lim="800000"/>
            <a:headEnd/>
            <a:tailEnd/>
          </a:ln>
        </p:spPr>
      </p:pic>
      <p:sp>
        <p:nvSpPr>
          <p:cNvPr id="5" name="4 - Ορθογώνιο"/>
          <p:cNvSpPr/>
          <p:nvPr/>
        </p:nvSpPr>
        <p:spPr>
          <a:xfrm>
            <a:off x="-4861048" y="1844824"/>
            <a:ext cx="4572000" cy="3139321"/>
          </a:xfrm>
          <a:prstGeom prst="rect">
            <a:avLst/>
          </a:prstGeom>
        </p:spPr>
        <p:txBody>
          <a:bodyPr>
            <a:spAutoFit/>
          </a:bodyPr>
          <a:lstStyle/>
          <a:p>
            <a:r>
              <a:rPr lang="en-US" dirty="0" smtClean="0"/>
              <a:t>Due to differing airway diameters, 1 mm circumferential</a:t>
            </a:r>
          </a:p>
          <a:p>
            <a:r>
              <a:rPr lang="en-US" dirty="0" smtClean="0"/>
              <a:t>reduction in airway size from mucosal oedema at the </a:t>
            </a:r>
            <a:r>
              <a:rPr lang="en-US" dirty="0" err="1" smtClean="0"/>
              <a:t>cricoid</a:t>
            </a:r>
            <a:r>
              <a:rPr lang="en-US" dirty="0" smtClean="0"/>
              <a:t> in</a:t>
            </a:r>
          </a:p>
          <a:p>
            <a:r>
              <a:rPr lang="en-US" dirty="0" smtClean="0"/>
              <a:t>an infant would decrease the cross section area by 75% and increase</a:t>
            </a:r>
          </a:p>
          <a:p>
            <a:r>
              <a:rPr lang="en-US" dirty="0" smtClean="0"/>
              <a:t>resistance 16- to 32-fold; in an adult the cross section area</a:t>
            </a:r>
          </a:p>
          <a:p>
            <a:r>
              <a:rPr lang="en-US" dirty="0" smtClean="0"/>
              <a:t>decrease would be 44% and the increase in resistance would</a:t>
            </a:r>
          </a:p>
          <a:p>
            <a:r>
              <a:rPr lang="en-US" dirty="0" smtClean="0"/>
              <a:t>only be threefold to fivefold.</a:t>
            </a: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r>
              <a:rPr lang="el-GR" dirty="0" smtClean="0"/>
              <a:t>Φυσιολογικός λάρυγγας (παιδί)</a:t>
            </a:r>
            <a:endParaRPr lang="el-GR" dirty="0"/>
          </a:p>
        </p:txBody>
      </p:sp>
      <p:pic>
        <p:nvPicPr>
          <p:cNvPr id="4" name="φυσιολογικός λάρυγγας σε παιδί.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3048000" y="2600325"/>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r>
              <a:rPr lang="el-GR" smtClean="0"/>
              <a:t>Τραχειοβρογχικό δένδρο</a:t>
            </a:r>
            <a:endParaRPr lang="el-GR"/>
          </a:p>
        </p:txBody>
      </p:sp>
      <p:pic>
        <p:nvPicPr>
          <p:cNvPr id="5" name="φυσιολογικοί βρόγχοι άκαμπτο.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2133600" y="2524125"/>
            <a:ext cx="4876800"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89441" name="Picture 1"/>
          <p:cNvPicPr>
            <a:picLocks noChangeAspect="1" noChangeArrowheads="1"/>
          </p:cNvPicPr>
          <p:nvPr/>
        </p:nvPicPr>
        <p:blipFill>
          <a:blip r:embed="rId3" cstate="print"/>
          <a:srcRect/>
          <a:stretch>
            <a:fillRect/>
          </a:stretch>
        </p:blipFill>
        <p:spPr bwMode="auto">
          <a:xfrm>
            <a:off x="0" y="47625"/>
            <a:ext cx="9144000" cy="6810375"/>
          </a:xfrm>
          <a:prstGeom prst="rect">
            <a:avLst/>
          </a:prstGeom>
          <a:noFill/>
          <a:ln w="9525">
            <a:noFill/>
            <a:miter lim="800000"/>
            <a:headEnd/>
            <a:tailEnd/>
          </a:ln>
        </p:spPr>
      </p:pic>
      <p:sp>
        <p:nvSpPr>
          <p:cNvPr id="7" name="6 - TextBox"/>
          <p:cNvSpPr txBox="1"/>
          <p:nvPr/>
        </p:nvSpPr>
        <p:spPr>
          <a:xfrm>
            <a:off x="395536" y="260648"/>
            <a:ext cx="1728192" cy="369332"/>
          </a:xfrm>
          <a:prstGeom prst="rect">
            <a:avLst/>
          </a:prstGeom>
          <a:solidFill>
            <a:schemeClr val="bg1"/>
          </a:solidFill>
        </p:spPr>
        <p:txBody>
          <a:bodyPr wrap="square" rtlCol="0">
            <a:spAutoFit/>
          </a:bodyPr>
          <a:lstStyle/>
          <a:p>
            <a:r>
              <a:rPr lang="el-GR" dirty="0" smtClean="0"/>
              <a:t>Εισπνοή</a:t>
            </a:r>
            <a:endParaRPr lang="el-GR" dirty="0"/>
          </a:p>
        </p:txBody>
      </p:sp>
      <p:sp>
        <p:nvSpPr>
          <p:cNvPr id="8" name="7 - TextBox"/>
          <p:cNvSpPr txBox="1"/>
          <p:nvPr/>
        </p:nvSpPr>
        <p:spPr>
          <a:xfrm>
            <a:off x="4211960" y="404664"/>
            <a:ext cx="1440160" cy="369332"/>
          </a:xfrm>
          <a:prstGeom prst="rect">
            <a:avLst/>
          </a:prstGeom>
          <a:solidFill>
            <a:schemeClr val="bg1"/>
          </a:solidFill>
        </p:spPr>
        <p:txBody>
          <a:bodyPr wrap="square" rtlCol="0">
            <a:spAutoFit/>
          </a:bodyPr>
          <a:lstStyle/>
          <a:p>
            <a:r>
              <a:rPr lang="el-GR" dirty="0" smtClean="0"/>
              <a:t>Εκπνοή</a:t>
            </a:r>
            <a:endParaRPr lang="el-GR" dirty="0"/>
          </a:p>
        </p:txBody>
      </p:sp>
      <p:sp>
        <p:nvSpPr>
          <p:cNvPr id="9" name="8 - TextBox"/>
          <p:cNvSpPr txBox="1"/>
          <p:nvPr/>
        </p:nvSpPr>
        <p:spPr>
          <a:xfrm>
            <a:off x="0" y="4005064"/>
            <a:ext cx="2051720" cy="646331"/>
          </a:xfrm>
          <a:prstGeom prst="rect">
            <a:avLst/>
          </a:prstGeom>
          <a:solidFill>
            <a:schemeClr val="bg1"/>
          </a:solidFill>
        </p:spPr>
        <p:txBody>
          <a:bodyPr wrap="square" rtlCol="0">
            <a:spAutoFit/>
          </a:bodyPr>
          <a:lstStyle/>
          <a:p>
            <a:r>
              <a:rPr lang="el-GR" dirty="0" err="1" smtClean="0"/>
              <a:t>Εξωθωρακική</a:t>
            </a:r>
            <a:r>
              <a:rPr lang="el-GR" dirty="0" smtClean="0"/>
              <a:t> απόφραξη</a:t>
            </a:r>
            <a:endParaRPr lang="el-GR" dirty="0"/>
          </a:p>
        </p:txBody>
      </p:sp>
      <p:sp>
        <p:nvSpPr>
          <p:cNvPr id="11" name="10 - TextBox"/>
          <p:cNvSpPr txBox="1"/>
          <p:nvPr/>
        </p:nvSpPr>
        <p:spPr>
          <a:xfrm>
            <a:off x="4139952" y="4077072"/>
            <a:ext cx="2051720" cy="646331"/>
          </a:xfrm>
          <a:prstGeom prst="rect">
            <a:avLst/>
          </a:prstGeom>
          <a:solidFill>
            <a:schemeClr val="bg1"/>
          </a:solidFill>
        </p:spPr>
        <p:txBody>
          <a:bodyPr wrap="square" rtlCol="0">
            <a:spAutoFit/>
          </a:bodyPr>
          <a:lstStyle/>
          <a:p>
            <a:r>
              <a:rPr lang="el-GR" dirty="0" smtClean="0"/>
              <a:t>Ενδοθωρακική απόφραξη</a:t>
            </a:r>
            <a:endParaRPr lang="el-GR" dirty="0"/>
          </a:p>
        </p:txBody>
      </p:sp>
      <p:sp>
        <p:nvSpPr>
          <p:cNvPr id="12" name="11 - TextBox"/>
          <p:cNvSpPr txBox="1"/>
          <p:nvPr/>
        </p:nvSpPr>
        <p:spPr>
          <a:xfrm>
            <a:off x="0" y="6488668"/>
            <a:ext cx="1872208" cy="307777"/>
          </a:xfrm>
          <a:prstGeom prst="rect">
            <a:avLst/>
          </a:prstGeom>
          <a:noFill/>
        </p:spPr>
        <p:txBody>
          <a:bodyPr wrap="square" rtlCol="0">
            <a:spAutoFit/>
          </a:bodyPr>
          <a:lstStyle/>
          <a:p>
            <a:r>
              <a:rPr lang="en-US" sz="1400" dirty="0" smtClean="0">
                <a:solidFill>
                  <a:srgbClr val="FF0000"/>
                </a:solidFill>
              </a:rPr>
              <a:t>Wheeler 2014</a:t>
            </a:r>
            <a:endParaRPr lang="el-GR" sz="14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176130" name="Picture 2"/>
          <p:cNvPicPr>
            <a:picLocks noChangeAspect="1" noChangeArrowheads="1"/>
          </p:cNvPicPr>
          <p:nvPr/>
        </p:nvPicPr>
        <p:blipFill>
          <a:blip r:embed="rId3" cstate="print"/>
          <a:srcRect/>
          <a:stretch>
            <a:fillRect/>
          </a:stretch>
        </p:blipFill>
        <p:spPr bwMode="auto">
          <a:xfrm>
            <a:off x="611560" y="1257300"/>
            <a:ext cx="7877175" cy="5600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r>
              <a:rPr lang="en-US" dirty="0" smtClean="0"/>
              <a:t>Q = (P r4 ) / (8hL)</a:t>
            </a:r>
            <a:endParaRPr lang="el-GR" dirty="0"/>
          </a:p>
        </p:txBody>
      </p:sp>
      <p:pic>
        <p:nvPicPr>
          <p:cNvPr id="178178" name="Picture 2"/>
          <p:cNvPicPr>
            <a:picLocks noChangeAspect="1" noChangeArrowheads="1"/>
          </p:cNvPicPr>
          <p:nvPr/>
        </p:nvPicPr>
        <p:blipFill>
          <a:blip r:embed="rId3" cstate="print"/>
          <a:srcRect/>
          <a:stretch>
            <a:fillRect/>
          </a:stretch>
        </p:blipFill>
        <p:spPr bwMode="auto">
          <a:xfrm>
            <a:off x="-4284984" y="2780928"/>
            <a:ext cx="3724275" cy="3095625"/>
          </a:xfrm>
          <a:prstGeom prst="rect">
            <a:avLst/>
          </a:prstGeom>
          <a:noFill/>
          <a:ln w="9525">
            <a:noFill/>
            <a:miter lim="800000"/>
            <a:headEnd/>
            <a:tailEnd/>
          </a:ln>
        </p:spPr>
      </p:pic>
      <p:pic>
        <p:nvPicPr>
          <p:cNvPr id="178179" name="Picture 3"/>
          <p:cNvPicPr>
            <a:picLocks noChangeAspect="1" noChangeArrowheads="1"/>
          </p:cNvPicPr>
          <p:nvPr/>
        </p:nvPicPr>
        <p:blipFill>
          <a:blip r:embed="rId4" cstate="print"/>
          <a:srcRect/>
          <a:stretch>
            <a:fillRect/>
          </a:stretch>
        </p:blipFill>
        <p:spPr bwMode="auto">
          <a:xfrm>
            <a:off x="1619672" y="2348880"/>
            <a:ext cx="5781675" cy="3476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6146" name="Picture 2"/>
          <p:cNvPicPr>
            <a:picLocks noChangeAspect="1" noChangeArrowheads="1"/>
          </p:cNvPicPr>
          <p:nvPr/>
        </p:nvPicPr>
        <p:blipFill>
          <a:blip r:embed="rId2" cstate="print"/>
          <a:srcRect/>
          <a:stretch>
            <a:fillRect/>
          </a:stretch>
        </p:blipFill>
        <p:spPr bwMode="auto">
          <a:xfrm>
            <a:off x="0" y="0"/>
            <a:ext cx="8964488" cy="6858001"/>
          </a:xfrm>
          <a:prstGeom prst="rect">
            <a:avLst/>
          </a:prstGeom>
          <a:noFill/>
          <a:ln w="9525">
            <a:noFill/>
            <a:miter lim="800000"/>
            <a:headEnd/>
            <a:tailEnd/>
          </a:ln>
        </p:spPr>
      </p:pic>
      <p:sp>
        <p:nvSpPr>
          <p:cNvPr id="5" name="4 - Ορθογώνιο"/>
          <p:cNvSpPr/>
          <p:nvPr/>
        </p:nvSpPr>
        <p:spPr>
          <a:xfrm>
            <a:off x="5868144" y="3933056"/>
            <a:ext cx="3275856" cy="523220"/>
          </a:xfrm>
          <a:prstGeom prst="rect">
            <a:avLst/>
          </a:prstGeom>
        </p:spPr>
        <p:txBody>
          <a:bodyPr wrap="square">
            <a:spAutoFit/>
          </a:bodyPr>
          <a:lstStyle/>
          <a:p>
            <a:r>
              <a:rPr lang="en-US" sz="1400" dirty="0" err="1" smtClean="0"/>
              <a:t>Sasidaran</a:t>
            </a:r>
            <a:r>
              <a:rPr lang="el-GR" sz="1400" dirty="0" smtClean="0"/>
              <a:t> Κ. </a:t>
            </a:r>
            <a:r>
              <a:rPr lang="en-US" sz="1400" i="1" dirty="0" smtClean="0"/>
              <a:t>The Indian Journal of </a:t>
            </a:r>
            <a:endParaRPr lang="el-GR" sz="1400" i="1" dirty="0" smtClean="0"/>
          </a:p>
          <a:p>
            <a:r>
              <a:rPr lang="en-US" sz="1400" i="1" dirty="0" smtClean="0"/>
              <a:t>Pediatrics</a:t>
            </a:r>
            <a:r>
              <a:rPr lang="el-GR" sz="1400" i="1" dirty="0" smtClean="0"/>
              <a:t> 2011</a:t>
            </a:r>
            <a:endParaRPr lang="el-GR" sz="14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l-GR" dirty="0"/>
          </a:p>
        </p:txBody>
      </p:sp>
      <p:sp>
        <p:nvSpPr>
          <p:cNvPr id="6" name="5 - Τίτλος"/>
          <p:cNvSpPr>
            <a:spLocks noGrp="1"/>
          </p:cNvSpPr>
          <p:nvPr>
            <p:ph type="title"/>
          </p:nvPr>
        </p:nvSpPr>
        <p:spPr>
          <a:xfrm>
            <a:off x="323528" y="404664"/>
            <a:ext cx="8229600" cy="1143000"/>
          </a:xfrm>
        </p:spPr>
        <p:txBody>
          <a:bodyPr>
            <a:noAutofit/>
          </a:bodyPr>
          <a:lstStyle/>
          <a:p>
            <a:r>
              <a:rPr lang="el-GR" sz="3600" dirty="0" smtClean="0">
                <a:solidFill>
                  <a:srgbClr val="FF0000"/>
                </a:solidFill>
              </a:rPr>
              <a:t>Δεν υπάρχει σύγκρουση συμφερόντων…</a:t>
            </a:r>
            <a:br>
              <a:rPr lang="el-GR" sz="3600" dirty="0" smtClean="0">
                <a:solidFill>
                  <a:srgbClr val="FF0000"/>
                </a:solidFill>
              </a:rPr>
            </a:br>
            <a:endParaRPr lang="el-GR" sz="3600" dirty="0"/>
          </a:p>
        </p:txBody>
      </p:sp>
      <p:pic>
        <p:nvPicPr>
          <p:cNvPr id="8" name="Picture 2" descr="http://kastrinos.pblogs.gr/files/130450-%C3%AA%C3%A1%C3%B4%C3%B3%C3%9F%C3%AA%C3%A9.jpg"/>
          <p:cNvPicPr>
            <a:picLocks noChangeAspect="1" noChangeArrowheads="1"/>
          </p:cNvPicPr>
          <p:nvPr/>
        </p:nvPicPr>
        <p:blipFill>
          <a:blip r:embed="rId2" cstate="print"/>
          <a:srcRect/>
          <a:stretch>
            <a:fillRect/>
          </a:stretch>
        </p:blipFill>
        <p:spPr bwMode="auto">
          <a:xfrm>
            <a:off x="5724129" y="4725144"/>
            <a:ext cx="3419871" cy="2132856"/>
          </a:xfrm>
          <a:prstGeom prst="rect">
            <a:avLst/>
          </a:prstGeom>
          <a:noFill/>
        </p:spPr>
      </p:pic>
      <p:pic>
        <p:nvPicPr>
          <p:cNvPr id="230401" name="Picture 1" descr="C:\Users\user\Desktop\Ομιλίες\Παιδιατρικές ημέρες 2018\Παιδιατρικές ημέρες 2018.jpg"/>
          <p:cNvPicPr>
            <a:picLocks noChangeAspect="1" noChangeArrowheads="1"/>
          </p:cNvPicPr>
          <p:nvPr/>
        </p:nvPicPr>
        <p:blipFill>
          <a:blip r:embed="rId3" cstate="print"/>
          <a:srcRect/>
          <a:stretch>
            <a:fillRect/>
          </a:stretch>
        </p:blipFill>
        <p:spPr bwMode="auto">
          <a:xfrm>
            <a:off x="0" y="1200859"/>
            <a:ext cx="4139952" cy="5858555"/>
          </a:xfrm>
          <a:prstGeom prst="rect">
            <a:avLst/>
          </a:prstGeom>
          <a:noFill/>
        </p:spPr>
      </p:pic>
      <p:sp>
        <p:nvSpPr>
          <p:cNvPr id="7" name="6 - Έλλειψη"/>
          <p:cNvSpPr/>
          <p:nvPr/>
        </p:nvSpPr>
        <p:spPr>
          <a:xfrm>
            <a:off x="1763688" y="2780928"/>
            <a:ext cx="2448272" cy="6480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cstate="print"/>
          <a:srcRect/>
          <a:stretch>
            <a:fillRect/>
          </a:stretch>
        </p:blipFill>
        <p:spPr bwMode="auto">
          <a:xfrm>
            <a:off x="2805113" y="670958"/>
            <a:ext cx="3855119" cy="50916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31"/>
          <p:cNvSpPr>
            <a:spLocks noGrp="1" noChangeArrowheads="1"/>
          </p:cNvSpPr>
          <p:nvPr>
            <p:ph type="title"/>
          </p:nvPr>
        </p:nvSpPr>
        <p:spPr/>
        <p:txBody>
          <a:bodyPr/>
          <a:lstStyle/>
          <a:p>
            <a:pPr eaLnBrk="1" hangingPunct="1"/>
            <a:r>
              <a:rPr lang="el-GR" smtClean="0"/>
              <a:t>Συστηματική προσέγγιση</a:t>
            </a:r>
            <a:endParaRPr lang="en-GB" smtClean="0"/>
          </a:p>
        </p:txBody>
      </p:sp>
      <p:sp>
        <p:nvSpPr>
          <p:cNvPr id="164874" name="Rectangle 1034"/>
          <p:cNvSpPr>
            <a:spLocks noGrp="1" noChangeArrowheads="1"/>
          </p:cNvSpPr>
          <p:nvPr>
            <p:ph type="body" sz="half" idx="2"/>
          </p:nvPr>
        </p:nvSpPr>
        <p:spPr>
          <a:xfrm>
            <a:off x="5292725" y="1628775"/>
            <a:ext cx="4038600" cy="4114800"/>
          </a:xfrm>
        </p:spPr>
        <p:txBody>
          <a:bodyPr>
            <a:normAutofit fontScale="92500" lnSpcReduction="10000"/>
          </a:bodyPr>
          <a:lstStyle/>
          <a:p>
            <a:pPr eaLnBrk="1" hangingPunct="1">
              <a:lnSpc>
                <a:spcPct val="90000"/>
              </a:lnSpc>
              <a:buFontTx/>
              <a:buNone/>
              <a:defRPr/>
            </a:pPr>
            <a:endParaRPr lang="en-GB" sz="2400" dirty="0" smtClean="0"/>
          </a:p>
          <a:p>
            <a:pPr eaLnBrk="1" hangingPunct="1">
              <a:lnSpc>
                <a:spcPct val="115000"/>
              </a:lnSpc>
              <a:defRPr/>
            </a:pPr>
            <a:r>
              <a:rPr lang="el-GR" sz="2400" dirty="0" smtClean="0"/>
              <a:t>Αρχική εκτίμηση</a:t>
            </a:r>
            <a:endParaRPr lang="en-GB" sz="2400" dirty="0" smtClean="0"/>
          </a:p>
          <a:p>
            <a:pPr eaLnBrk="1" hangingPunct="1">
              <a:lnSpc>
                <a:spcPct val="115000"/>
              </a:lnSpc>
              <a:defRPr/>
            </a:pPr>
            <a:r>
              <a:rPr lang="el-GR" sz="2400" dirty="0" smtClean="0"/>
              <a:t>Αναζωογόνηση </a:t>
            </a:r>
            <a:endParaRPr lang="en-GB" sz="2400" dirty="0" smtClean="0"/>
          </a:p>
          <a:p>
            <a:pPr eaLnBrk="1" hangingPunct="1">
              <a:lnSpc>
                <a:spcPct val="115000"/>
              </a:lnSpc>
              <a:defRPr/>
            </a:pPr>
            <a:r>
              <a:rPr lang="el-GR" sz="2400" dirty="0" smtClean="0"/>
              <a:t>Δεύτερη εκτίμηση</a:t>
            </a:r>
          </a:p>
          <a:p>
            <a:pPr eaLnBrk="1" hangingPunct="1">
              <a:lnSpc>
                <a:spcPct val="115000"/>
              </a:lnSpc>
              <a:buFontTx/>
              <a:buNone/>
              <a:defRPr/>
            </a:pPr>
            <a:r>
              <a:rPr lang="el-GR" sz="2400" dirty="0" smtClean="0"/>
              <a:t>	</a:t>
            </a:r>
            <a:r>
              <a:rPr lang="en-GB" sz="2400" dirty="0" smtClean="0"/>
              <a:t> – </a:t>
            </a:r>
            <a:r>
              <a:rPr lang="el-GR" sz="2400" dirty="0" smtClean="0"/>
              <a:t>αναγνώριση </a:t>
            </a:r>
            <a:r>
              <a:rPr lang="el-GR" sz="2400" dirty="0" err="1" smtClean="0"/>
              <a:t>διαφοροδιαγνωστικών</a:t>
            </a:r>
            <a:r>
              <a:rPr lang="el-GR" sz="2400" dirty="0" smtClean="0"/>
              <a:t> σημείων</a:t>
            </a:r>
            <a:endParaRPr lang="en-GB" sz="2400" dirty="0" smtClean="0"/>
          </a:p>
          <a:p>
            <a:pPr eaLnBrk="1" hangingPunct="1">
              <a:lnSpc>
                <a:spcPct val="115000"/>
              </a:lnSpc>
              <a:defRPr/>
            </a:pPr>
            <a:r>
              <a:rPr lang="el-GR" sz="2400" dirty="0" smtClean="0"/>
              <a:t>Επείγουσα αντιμετώπιση</a:t>
            </a:r>
            <a:endParaRPr lang="en-GB" sz="2400" dirty="0" smtClean="0"/>
          </a:p>
          <a:p>
            <a:pPr eaLnBrk="1" hangingPunct="1">
              <a:lnSpc>
                <a:spcPct val="115000"/>
              </a:lnSpc>
              <a:defRPr/>
            </a:pPr>
            <a:r>
              <a:rPr lang="el-GR" sz="2400" dirty="0" smtClean="0"/>
              <a:t>Σταθεροποίηση, μεταφορά για οριστική φροντίδα</a:t>
            </a:r>
            <a:endParaRPr lang="en-GB" sz="2400" dirty="0" smtClean="0"/>
          </a:p>
        </p:txBody>
      </p:sp>
      <p:sp>
        <p:nvSpPr>
          <p:cNvPr id="164880" name="Text Box 1040"/>
          <p:cNvSpPr txBox="1">
            <a:spLocks noChangeArrowheads="1"/>
          </p:cNvSpPr>
          <p:nvPr/>
        </p:nvSpPr>
        <p:spPr bwMode="auto">
          <a:xfrm>
            <a:off x="838200" y="1905000"/>
            <a:ext cx="5222905" cy="5509200"/>
          </a:xfrm>
          <a:prstGeom prst="rect">
            <a:avLst/>
          </a:prstGeom>
          <a:noFill/>
          <a:ln w="9525">
            <a:noFill/>
            <a:miter lim="800000"/>
            <a:headEnd type="none" w="sm" len="sm"/>
            <a:tailEnd type="none" w="sm" len="sm"/>
          </a:ln>
        </p:spPr>
        <p:txBody>
          <a:bodyPr wrap="none">
            <a:spAutoFit/>
          </a:bodyPr>
          <a:lstStyle/>
          <a:p>
            <a:pPr algn="l">
              <a:lnSpc>
                <a:spcPct val="200000"/>
              </a:lnSpc>
            </a:pPr>
            <a:r>
              <a:rPr lang="el-GR" sz="3600" dirty="0">
                <a:solidFill>
                  <a:srgbClr val="FF0000"/>
                </a:solidFill>
              </a:rPr>
              <a:t>Α </a:t>
            </a:r>
            <a:r>
              <a:rPr lang="el-GR" sz="3200" dirty="0"/>
              <a:t>αεραγωγός</a:t>
            </a:r>
          </a:p>
          <a:p>
            <a:pPr algn="l">
              <a:lnSpc>
                <a:spcPct val="200000"/>
              </a:lnSpc>
            </a:pPr>
            <a:r>
              <a:rPr lang="el-GR" sz="3600" dirty="0">
                <a:solidFill>
                  <a:srgbClr val="FF0000"/>
                </a:solidFill>
              </a:rPr>
              <a:t>Β</a:t>
            </a:r>
            <a:r>
              <a:rPr lang="el-GR" sz="3600" dirty="0"/>
              <a:t> </a:t>
            </a:r>
            <a:r>
              <a:rPr lang="el-GR" sz="3200" dirty="0"/>
              <a:t>αναπνοή</a:t>
            </a:r>
          </a:p>
          <a:p>
            <a:pPr algn="l">
              <a:lnSpc>
                <a:spcPct val="200000"/>
              </a:lnSpc>
            </a:pPr>
            <a:r>
              <a:rPr lang="en-US" sz="3600" dirty="0">
                <a:solidFill>
                  <a:srgbClr val="FF0000"/>
                </a:solidFill>
              </a:rPr>
              <a:t>C</a:t>
            </a:r>
            <a:r>
              <a:rPr lang="en-US" sz="3600" dirty="0"/>
              <a:t> </a:t>
            </a:r>
            <a:r>
              <a:rPr lang="el-GR" sz="3200" dirty="0"/>
              <a:t>κυκλοφορία</a:t>
            </a:r>
          </a:p>
          <a:p>
            <a:pPr algn="l">
              <a:lnSpc>
                <a:spcPct val="200000"/>
              </a:lnSpc>
            </a:pPr>
            <a:r>
              <a:rPr lang="en-US" sz="3600" dirty="0">
                <a:solidFill>
                  <a:srgbClr val="FF0000"/>
                </a:solidFill>
              </a:rPr>
              <a:t>D</a:t>
            </a:r>
            <a:r>
              <a:rPr lang="el-GR" sz="3600" dirty="0">
                <a:solidFill>
                  <a:srgbClr val="FF0000"/>
                </a:solidFill>
              </a:rPr>
              <a:t> </a:t>
            </a:r>
            <a:r>
              <a:rPr lang="el-GR" sz="3200" dirty="0"/>
              <a:t>νευρολογική εκτίμηση</a:t>
            </a:r>
          </a:p>
          <a:p>
            <a:pPr algn="l">
              <a:lnSpc>
                <a:spcPct val="200000"/>
              </a:lnSpc>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7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87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8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487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487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48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4"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ClipArt"/>
          <p:cNvSpPr>
            <a:spLocks noGrp="1"/>
          </p:cNvSpPr>
          <p:nvPr>
            <p:ph type="clipArt" sz="half" idx="1"/>
          </p:nvPr>
        </p:nvSpPr>
        <p:spPr/>
      </p:sp>
      <p:sp>
        <p:nvSpPr>
          <p:cNvPr id="4" name="3 - Θέση κειμένου"/>
          <p:cNvSpPr>
            <a:spLocks noGrp="1"/>
          </p:cNvSpPr>
          <p:nvPr>
            <p:ph type="body" sz="half" idx="2"/>
          </p:nvPr>
        </p:nvSpPr>
        <p:spPr/>
        <p:txBody>
          <a:bodyPr/>
          <a:lstStyle/>
          <a:p>
            <a:endParaRPr lang="el-GR"/>
          </a:p>
        </p:txBody>
      </p:sp>
      <p:pic>
        <p:nvPicPr>
          <p:cNvPr id="310274" name="Picture 2"/>
          <p:cNvPicPr>
            <a:picLocks noChangeAspect="1" noChangeArrowheads="1"/>
          </p:cNvPicPr>
          <p:nvPr/>
        </p:nvPicPr>
        <p:blipFill>
          <a:blip r:embed="rId2" cstate="print"/>
          <a:srcRect/>
          <a:stretch>
            <a:fillRect/>
          </a:stretch>
        </p:blipFill>
        <p:spPr bwMode="auto">
          <a:xfrm>
            <a:off x="683568" y="1268760"/>
            <a:ext cx="7720638" cy="406144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l-GR"/>
          </a:p>
        </p:txBody>
      </p:sp>
      <p:sp>
        <p:nvSpPr>
          <p:cNvPr id="13315" name="Rectangle 5"/>
          <p:cNvSpPr>
            <a:spLocks noGrp="1" noChangeArrowheads="1"/>
          </p:cNvSpPr>
          <p:nvPr>
            <p:ph type="title"/>
          </p:nvPr>
        </p:nvSpPr>
        <p:spPr>
          <a:xfrm>
            <a:off x="1150938" y="152400"/>
            <a:ext cx="7772400" cy="1600200"/>
          </a:xfrm>
        </p:spPr>
        <p:txBody>
          <a:bodyPr/>
          <a:lstStyle/>
          <a:p>
            <a:pPr eaLnBrk="1" hangingPunct="1"/>
            <a:r>
              <a:rPr lang="el-GR" smtClean="0"/>
              <a:t>Αναπνευστική προσπάθεια</a:t>
            </a:r>
            <a:r>
              <a:rPr lang="en-US" smtClean="0"/>
              <a:t/>
            </a:r>
            <a:br>
              <a:rPr lang="en-US" smtClean="0"/>
            </a:br>
            <a:r>
              <a:rPr lang="el-GR" sz="3600" smtClean="0"/>
              <a:t>παθολογικοί ήχοι</a:t>
            </a:r>
            <a:endParaRPr lang="en-US" sz="3600" smtClean="0"/>
          </a:p>
        </p:txBody>
      </p:sp>
      <p:sp>
        <p:nvSpPr>
          <p:cNvPr id="8198" name="Rectangle 6"/>
          <p:cNvSpPr>
            <a:spLocks noGrp="1" noChangeArrowheads="1"/>
          </p:cNvSpPr>
          <p:nvPr>
            <p:ph type="body" idx="1"/>
          </p:nvPr>
        </p:nvSpPr>
        <p:spPr>
          <a:xfrm>
            <a:off x="1211263" y="2209800"/>
            <a:ext cx="7932737" cy="4648200"/>
          </a:xfrm>
        </p:spPr>
        <p:txBody>
          <a:bodyPr/>
          <a:lstStyle/>
          <a:p>
            <a:pPr eaLnBrk="1" hangingPunct="1">
              <a:defRPr/>
            </a:pPr>
            <a:r>
              <a:rPr lang="el-GR" smtClean="0"/>
              <a:t>Εισπνευστικός σιγμός</a:t>
            </a:r>
            <a:r>
              <a:rPr lang="en-US" smtClean="0"/>
              <a:t/>
            </a:r>
            <a:br>
              <a:rPr lang="en-US" smtClean="0"/>
            </a:br>
            <a:r>
              <a:rPr lang="en-US" smtClean="0"/>
              <a:t>- </a:t>
            </a:r>
            <a:r>
              <a:rPr lang="el-GR" smtClean="0"/>
              <a:t>παθολογία ανώτερου αεραγωγού</a:t>
            </a:r>
            <a:endParaRPr lang="en-US" smtClean="0"/>
          </a:p>
          <a:p>
            <a:pPr eaLnBrk="1" hangingPunct="1">
              <a:defRPr/>
            </a:pPr>
            <a:endParaRPr lang="en-US" smtClean="0"/>
          </a:p>
          <a:p>
            <a:pPr eaLnBrk="1" hangingPunct="1">
              <a:defRPr/>
            </a:pPr>
            <a:r>
              <a:rPr lang="el-GR" smtClean="0"/>
              <a:t>Εκπνευστικός συριγμός </a:t>
            </a:r>
            <a:r>
              <a:rPr lang="en-US" smtClean="0"/>
              <a:t/>
            </a:r>
            <a:br>
              <a:rPr lang="en-US" smtClean="0"/>
            </a:br>
            <a:r>
              <a:rPr lang="en-US" smtClean="0"/>
              <a:t>- </a:t>
            </a:r>
            <a:r>
              <a:rPr lang="el-GR" smtClean="0"/>
              <a:t>παθολογία κατώτερου αναπνευστικού</a:t>
            </a:r>
            <a:endParaRPr lang="en-US" smtClean="0"/>
          </a:p>
          <a:p>
            <a:pPr eaLnBrk="1" hangingPunct="1">
              <a:defRPr/>
            </a:pPr>
            <a:endParaRPr lang="en-US" smtClean="0"/>
          </a:p>
          <a:p>
            <a:pPr eaLnBrk="1" hangingPunct="1">
              <a:defRPr/>
            </a:pPr>
            <a:r>
              <a:rPr lang="el-GR" smtClean="0"/>
              <a:t>Γογγυσμός</a:t>
            </a:r>
            <a:endParaRPr lang="en-US" smtClean="0"/>
          </a:p>
          <a:p>
            <a:pPr lvl="1" eaLnBrk="1" hangingPunct="1">
              <a:lnSpc>
                <a:spcPct val="70000"/>
              </a:lnSpc>
              <a:buFontTx/>
              <a:buNone/>
              <a:defRPr/>
            </a:pPr>
            <a:r>
              <a:rPr lang="en-US" smtClean="0"/>
              <a:t>- </a:t>
            </a:r>
            <a:r>
              <a:rPr lang="el-GR" smtClean="0"/>
              <a:t>παθολογία αεραγωγού</a:t>
            </a:r>
            <a:r>
              <a:rPr lang="en-US" smtClean="0"/>
              <a:t> (1° </a:t>
            </a:r>
            <a:r>
              <a:rPr lang="el-GR" smtClean="0"/>
              <a:t>ή</a:t>
            </a:r>
            <a:r>
              <a:rPr lang="en-US" smtClean="0"/>
              <a:t> 2°)</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flipV="1">
            <a:off x="8261350" y="5794375"/>
            <a:ext cx="622300" cy="790575"/>
          </a:xfrm>
          <a:prstGeom prst="rect">
            <a:avLst/>
          </a:prstGeom>
          <a:noFill/>
          <a:ln w="9525">
            <a:noFill/>
            <a:miter lim="800000"/>
            <a:headEnd/>
            <a:tailEnd/>
          </a:ln>
          <a:effectLst/>
        </p:spPr>
        <p:txBody>
          <a:bodyPr wrap="none" anchor="ctr"/>
          <a:lstStyle/>
          <a:p>
            <a:endParaRPr lang="el-GR"/>
          </a:p>
        </p:txBody>
      </p:sp>
      <p:sp>
        <p:nvSpPr>
          <p:cNvPr id="61444" name="Rectangle 4"/>
          <p:cNvSpPr>
            <a:spLocks noGrp="1" noChangeArrowheads="1"/>
          </p:cNvSpPr>
          <p:nvPr>
            <p:ph type="body" idx="1"/>
          </p:nvPr>
        </p:nvSpPr>
        <p:spPr>
          <a:xfrm>
            <a:off x="179512" y="1988840"/>
            <a:ext cx="8964488" cy="4648200"/>
          </a:xfrm>
        </p:spPr>
        <p:txBody>
          <a:bodyPr>
            <a:normAutofit/>
          </a:bodyPr>
          <a:lstStyle/>
          <a:p>
            <a:r>
              <a:rPr lang="el-GR" sz="2800" dirty="0" err="1"/>
              <a:t>Εισπνευστικος</a:t>
            </a:r>
            <a:r>
              <a:rPr lang="el-GR" sz="2800" dirty="0"/>
              <a:t> σιγμός  </a:t>
            </a:r>
            <a:r>
              <a:rPr lang="en-US" sz="2800" dirty="0"/>
              <a:t> </a:t>
            </a:r>
            <a:r>
              <a:rPr lang="en-US" sz="2800" dirty="0">
                <a:sym typeface="Symbol" pitchFamily="18" charset="2"/>
              </a:rPr>
              <a:t> </a:t>
            </a:r>
            <a:r>
              <a:rPr lang="el-GR" sz="2800" dirty="0">
                <a:sym typeface="Symbol" pitchFamily="18" charset="2"/>
              </a:rPr>
              <a:t>	απόφραξη </a:t>
            </a:r>
            <a:r>
              <a:rPr lang="el-GR" sz="2800" dirty="0" smtClean="0">
                <a:sym typeface="Symbol" pitchFamily="18" charset="2"/>
              </a:rPr>
              <a:t>ανώτερου αεραγωγού</a:t>
            </a:r>
            <a:endParaRPr lang="el-GR" sz="2800" dirty="0">
              <a:sym typeface="Symbol" pitchFamily="18" charset="2"/>
            </a:endParaRPr>
          </a:p>
          <a:p>
            <a:r>
              <a:rPr lang="el-GR" sz="2800" dirty="0" err="1"/>
              <a:t>Εκπνευστικός</a:t>
            </a:r>
            <a:r>
              <a:rPr lang="el-GR" sz="2800" dirty="0"/>
              <a:t> συριγμός</a:t>
            </a:r>
            <a:r>
              <a:rPr lang="en-US" sz="2800" dirty="0"/>
              <a:t> </a:t>
            </a:r>
            <a:r>
              <a:rPr lang="en-US" sz="2800" dirty="0">
                <a:sym typeface="Symbol" pitchFamily="18" charset="2"/>
              </a:rPr>
              <a:t> </a:t>
            </a:r>
            <a:r>
              <a:rPr lang="el-GR" sz="2800" dirty="0">
                <a:sym typeface="Symbol" pitchFamily="18" charset="2"/>
              </a:rPr>
              <a:t>απόφραξη κατώτερου </a:t>
            </a:r>
            <a:r>
              <a:rPr lang="el-GR" sz="2800" dirty="0" smtClean="0"/>
              <a:t>αεραγωγού</a:t>
            </a:r>
            <a:endParaRPr lang="en-US" sz="2800" dirty="0"/>
          </a:p>
          <a:p>
            <a:r>
              <a:rPr lang="el-GR" sz="2800" dirty="0"/>
              <a:t>Πυρετός </a:t>
            </a:r>
            <a:r>
              <a:rPr lang="en-US" sz="2800" dirty="0"/>
              <a:t> </a:t>
            </a:r>
            <a:r>
              <a:rPr lang="el-GR" sz="2800" dirty="0"/>
              <a:t>		    </a:t>
            </a:r>
            <a:r>
              <a:rPr lang="en-US" sz="2800" dirty="0">
                <a:sym typeface="Symbol" pitchFamily="18" charset="2"/>
              </a:rPr>
              <a:t></a:t>
            </a:r>
            <a:r>
              <a:rPr lang="el-GR" sz="2800" dirty="0">
                <a:sym typeface="Symbol" pitchFamily="18" charset="2"/>
              </a:rPr>
              <a:t>	</a:t>
            </a:r>
            <a:r>
              <a:rPr lang="en-US" sz="2800" dirty="0">
                <a:sym typeface="Symbol" pitchFamily="18" charset="2"/>
              </a:rPr>
              <a:t> </a:t>
            </a:r>
            <a:r>
              <a:rPr lang="el-GR" sz="2800" dirty="0" smtClean="0">
                <a:sym typeface="Symbol" pitchFamily="18" charset="2"/>
              </a:rPr>
              <a:t>Λοίμωξη </a:t>
            </a:r>
            <a:endParaRPr lang="en-US" sz="2800" dirty="0">
              <a:sym typeface="Symbol" pitchFamily="18" charset="2"/>
            </a:endParaRPr>
          </a:p>
          <a:p>
            <a:r>
              <a:rPr lang="el-GR" sz="2800" dirty="0" smtClean="0"/>
              <a:t>Αιφνίδια έναρξη – επικίνδυνο περιβάλλον</a:t>
            </a:r>
            <a:r>
              <a:rPr lang="en-US" sz="2800" dirty="0" smtClean="0"/>
              <a:t> </a:t>
            </a:r>
            <a:r>
              <a:rPr lang="el-GR" sz="2800" dirty="0" smtClean="0"/>
              <a:t>         </a:t>
            </a:r>
            <a:r>
              <a:rPr lang="en-US" sz="2800" dirty="0">
                <a:sym typeface="Symbol" pitchFamily="18" charset="2"/>
              </a:rPr>
              <a:t> </a:t>
            </a:r>
            <a:r>
              <a:rPr lang="el-GR" sz="2800" dirty="0" smtClean="0">
                <a:sym typeface="Symbol" pitchFamily="18" charset="2"/>
              </a:rPr>
              <a:t>ξένο σώμα</a:t>
            </a:r>
            <a:endParaRPr lang="en-US" sz="2800" dirty="0">
              <a:sym typeface="Symbol" pitchFamily="18" charset="2"/>
            </a:endParaRPr>
          </a:p>
          <a:p>
            <a:r>
              <a:rPr lang="el-GR" sz="2800" dirty="0">
                <a:sym typeface="Symbol" pitchFamily="18" charset="2"/>
              </a:rPr>
              <a:t>κνίδωση</a:t>
            </a:r>
            <a:r>
              <a:rPr lang="en-US" sz="2800" dirty="0">
                <a:sym typeface="Symbol" pitchFamily="18" charset="2"/>
              </a:rPr>
              <a:t>/</a:t>
            </a:r>
            <a:r>
              <a:rPr lang="el-GR" sz="2800" dirty="0">
                <a:sym typeface="Symbol" pitchFamily="18" charset="2"/>
              </a:rPr>
              <a:t>έκθεση σε αλλεργιογόνο</a:t>
            </a:r>
            <a:r>
              <a:rPr lang="en-US" sz="2800" dirty="0">
                <a:sym typeface="Symbol" pitchFamily="18" charset="2"/>
              </a:rPr>
              <a:t>  </a:t>
            </a:r>
            <a:r>
              <a:rPr lang="el-GR" sz="2800" dirty="0">
                <a:sym typeface="Symbol" pitchFamily="18" charset="2"/>
              </a:rPr>
              <a:t>αναφυλαξία</a:t>
            </a:r>
            <a:endParaRPr lang="en-US" sz="2800" dirty="0">
              <a:sym typeface="Symbol" pitchFamily="18" charset="2"/>
            </a:endParaRPr>
          </a:p>
        </p:txBody>
      </p:sp>
      <p:pic>
        <p:nvPicPr>
          <p:cNvPr id="5" name="Picture 2" descr="HERE"/>
          <p:cNvPicPr>
            <a:picLocks noChangeAspect="1" noChangeArrowheads="1"/>
          </p:cNvPicPr>
          <p:nvPr/>
        </p:nvPicPr>
        <p:blipFill>
          <a:blip r:embed="rId3" cstate="print"/>
          <a:srcRect/>
          <a:stretch>
            <a:fillRect/>
          </a:stretch>
        </p:blipFill>
        <p:spPr bwMode="auto">
          <a:xfrm>
            <a:off x="3203848" y="0"/>
            <a:ext cx="1766262" cy="1916832"/>
          </a:xfrm>
          <a:prstGeom prst="rect">
            <a:avLst/>
          </a:prstGeom>
          <a:noFill/>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177154" name="Picture 2"/>
          <p:cNvPicPr>
            <a:picLocks noChangeAspect="1" noChangeArrowheads="1"/>
          </p:cNvPicPr>
          <p:nvPr/>
        </p:nvPicPr>
        <p:blipFill>
          <a:blip r:embed="rId2" cstate="print"/>
          <a:srcRect/>
          <a:stretch>
            <a:fillRect/>
          </a:stretch>
        </p:blipFill>
        <p:spPr bwMode="auto">
          <a:xfrm>
            <a:off x="395536" y="2060848"/>
            <a:ext cx="8420100" cy="4171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p:cNvSpPr>
            <a:spLocks noGrp="1" noChangeArrowheads="1"/>
          </p:cNvSpPr>
          <p:nvPr>
            <p:ph type="ctrTitle"/>
          </p:nvPr>
        </p:nvSpPr>
        <p:spPr>
          <a:xfrm>
            <a:off x="971550" y="1700213"/>
            <a:ext cx="7772400" cy="1462087"/>
          </a:xfrm>
        </p:spPr>
        <p:txBody>
          <a:bodyPr>
            <a:normAutofit fontScale="90000"/>
          </a:bodyPr>
          <a:lstStyle/>
          <a:p>
            <a:r>
              <a:rPr lang="el-GR"/>
              <a:t>Απόφραξη του ανώτερου αεραγωγού</a:t>
            </a:r>
          </a:p>
        </p:txBody>
      </p:sp>
      <p:sp>
        <p:nvSpPr>
          <p:cNvPr id="208901" name="Rectangle 5"/>
          <p:cNvSpPr>
            <a:spLocks noGrp="1" noChangeArrowheads="1"/>
          </p:cNvSpPr>
          <p:nvPr>
            <p:ph type="subTitle" idx="1"/>
          </p:nvPr>
        </p:nvSpPr>
        <p:spPr/>
        <p:txBody>
          <a:bodyPr/>
          <a:lstStyle/>
          <a:p>
            <a:endParaRPr lang="el-GR"/>
          </a:p>
        </p:txBody>
      </p:sp>
      <p:grpSp>
        <p:nvGrpSpPr>
          <p:cNvPr id="6" name="5 - Ομάδα"/>
          <p:cNvGrpSpPr/>
          <p:nvPr/>
        </p:nvGrpSpPr>
        <p:grpSpPr>
          <a:xfrm>
            <a:off x="-1" y="2636912"/>
            <a:ext cx="4551191" cy="4438040"/>
            <a:chOff x="-1" y="2636912"/>
            <a:chExt cx="4551191" cy="4438040"/>
          </a:xfrm>
        </p:grpSpPr>
        <p:pic>
          <p:nvPicPr>
            <p:cNvPr id="4" name="Picture 2"/>
            <p:cNvPicPr>
              <a:picLocks noChangeAspect="1" noChangeArrowheads="1"/>
            </p:cNvPicPr>
            <p:nvPr/>
          </p:nvPicPr>
          <p:blipFill>
            <a:blip r:embed="rId2" cstate="print"/>
            <a:srcRect/>
            <a:stretch>
              <a:fillRect/>
            </a:stretch>
          </p:blipFill>
          <p:spPr bwMode="auto">
            <a:xfrm>
              <a:off x="-1" y="2636912"/>
              <a:ext cx="4551191" cy="4438040"/>
            </a:xfrm>
            <a:prstGeom prst="rect">
              <a:avLst/>
            </a:prstGeom>
            <a:noFill/>
            <a:ln w="9525">
              <a:noFill/>
              <a:miter lim="800000"/>
              <a:headEnd/>
              <a:tailEnd/>
            </a:ln>
          </p:spPr>
        </p:pic>
        <p:sp>
          <p:nvSpPr>
            <p:cNvPr id="5" name="4 - Αριστερό βέλος"/>
            <p:cNvSpPr/>
            <p:nvPr/>
          </p:nvSpPr>
          <p:spPr>
            <a:xfrm>
              <a:off x="1331640" y="5733256"/>
              <a:ext cx="2448272"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normAutofit/>
          </a:bodyPr>
          <a:lstStyle/>
          <a:p>
            <a:r>
              <a:rPr lang="el-GR" sz="3600" dirty="0" smtClean="0"/>
              <a:t>Απόφραξη ανώτερου αεραγωγού</a:t>
            </a:r>
            <a:endParaRPr lang="el-GR" sz="3600" dirty="0"/>
          </a:p>
        </p:txBody>
      </p:sp>
      <p:sp>
        <p:nvSpPr>
          <p:cNvPr id="109571" name="Rectangle 3"/>
          <p:cNvSpPr>
            <a:spLocks noGrp="1" noChangeArrowheads="1"/>
          </p:cNvSpPr>
          <p:nvPr>
            <p:ph type="body" idx="1"/>
          </p:nvPr>
        </p:nvSpPr>
        <p:spPr/>
        <p:txBody>
          <a:bodyPr/>
          <a:lstStyle/>
          <a:p>
            <a:r>
              <a:rPr lang="en-GB" sz="2800"/>
              <a:t>Croup</a:t>
            </a:r>
            <a:r>
              <a:rPr lang="el-GR" sz="2800"/>
              <a:t> </a:t>
            </a:r>
            <a:r>
              <a:rPr lang="en-GB" sz="2800"/>
              <a:t>(</a:t>
            </a:r>
            <a:r>
              <a:rPr lang="el-GR" sz="2800"/>
              <a:t>ιογενές,σπασμωδικό,τραχειίτιδα)</a:t>
            </a:r>
          </a:p>
          <a:p>
            <a:r>
              <a:rPr lang="el-GR" sz="2800"/>
              <a:t>Ξένο σώμα</a:t>
            </a:r>
          </a:p>
          <a:p>
            <a:r>
              <a:rPr lang="el-GR" sz="2800"/>
              <a:t>Επιγλωττίτιδα</a:t>
            </a:r>
          </a:p>
          <a:p>
            <a:r>
              <a:rPr lang="el-GR" sz="2800"/>
              <a:t>Οπισθοφαρυγγικό απόστημα</a:t>
            </a:r>
          </a:p>
          <a:p>
            <a:r>
              <a:rPr lang="el-GR" sz="2800"/>
              <a:t>Έγκαυμα</a:t>
            </a:r>
          </a:p>
          <a:p>
            <a:r>
              <a:rPr lang="el-GR" sz="2800"/>
              <a:t>Αγγειονευρωτικό οίδημα</a:t>
            </a:r>
          </a:p>
          <a:p>
            <a:r>
              <a:rPr lang="el-GR" sz="2800"/>
              <a:t>Διφθερίτιδα</a:t>
            </a:r>
          </a:p>
          <a:p>
            <a:r>
              <a:rPr lang="el-GR" sz="2800"/>
              <a:t>Λοιμώδης Μονοπυρήνωση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57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5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95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5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a:xfrm>
            <a:off x="0" y="0"/>
            <a:ext cx="9144000" cy="1143000"/>
          </a:xfrm>
        </p:spPr>
        <p:txBody>
          <a:bodyPr>
            <a:normAutofit fontScale="90000"/>
          </a:bodyPr>
          <a:lstStyle/>
          <a:p>
            <a:r>
              <a:rPr lang="el-GR" dirty="0" smtClean="0">
                <a:effectLst/>
              </a:rPr>
              <a:t>Παθοφυσιολογία της απόφραξης του ανώτερου αεραγωγού στα παιδιά</a:t>
            </a:r>
            <a:endParaRPr lang="el-GR" dirty="0">
              <a:effectLst/>
            </a:endParaRPr>
          </a:p>
        </p:txBody>
      </p:sp>
      <p:pic>
        <p:nvPicPr>
          <p:cNvPr id="5122" name="Picture 2"/>
          <p:cNvPicPr>
            <a:picLocks noChangeAspect="1" noChangeArrowheads="1"/>
          </p:cNvPicPr>
          <p:nvPr/>
        </p:nvPicPr>
        <p:blipFill>
          <a:blip r:embed="rId2" cstate="print"/>
          <a:srcRect/>
          <a:stretch>
            <a:fillRect/>
          </a:stretch>
        </p:blipFill>
        <p:spPr bwMode="auto">
          <a:xfrm>
            <a:off x="0" y="1340768"/>
            <a:ext cx="8820472" cy="5517232"/>
          </a:xfrm>
          <a:prstGeom prst="rect">
            <a:avLst/>
          </a:prstGeom>
          <a:noFill/>
          <a:ln w="9525">
            <a:noFill/>
            <a:miter lim="800000"/>
            <a:headEnd/>
            <a:tailEnd/>
          </a:ln>
        </p:spPr>
      </p:pic>
      <p:sp>
        <p:nvSpPr>
          <p:cNvPr id="5" name="4 - Ορθογώνιο"/>
          <p:cNvSpPr/>
          <p:nvPr/>
        </p:nvSpPr>
        <p:spPr>
          <a:xfrm>
            <a:off x="5868144" y="4653136"/>
            <a:ext cx="3275856" cy="523220"/>
          </a:xfrm>
          <a:prstGeom prst="rect">
            <a:avLst/>
          </a:prstGeom>
        </p:spPr>
        <p:txBody>
          <a:bodyPr wrap="square">
            <a:spAutoFit/>
          </a:bodyPr>
          <a:lstStyle/>
          <a:p>
            <a:r>
              <a:rPr lang="en-US" sz="1400" dirty="0" err="1" smtClean="0"/>
              <a:t>Sasidaran</a:t>
            </a:r>
            <a:r>
              <a:rPr lang="el-GR" sz="1400" dirty="0" smtClean="0"/>
              <a:t> Κ. </a:t>
            </a:r>
            <a:r>
              <a:rPr lang="en-US" sz="1400" i="1" dirty="0" smtClean="0"/>
              <a:t>The Indian Journal of </a:t>
            </a:r>
            <a:endParaRPr lang="el-GR" sz="1400" i="1" dirty="0" smtClean="0"/>
          </a:p>
          <a:p>
            <a:r>
              <a:rPr lang="en-US" sz="1400" i="1" dirty="0" smtClean="0"/>
              <a:t>Pediatrics</a:t>
            </a:r>
            <a:r>
              <a:rPr lang="el-GR" sz="1400" i="1" dirty="0" smtClean="0"/>
              <a:t> 2011</a:t>
            </a:r>
            <a:endParaRPr lang="el-GR"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309250" name="Picture 2"/>
          <p:cNvPicPr>
            <a:picLocks noChangeAspect="1" noChangeArrowheads="1"/>
          </p:cNvPicPr>
          <p:nvPr/>
        </p:nvPicPr>
        <p:blipFill>
          <a:blip r:embed="rId2" cstate="print"/>
          <a:srcRect/>
          <a:stretch>
            <a:fillRect/>
          </a:stretch>
        </p:blipFill>
        <p:spPr bwMode="auto">
          <a:xfrm>
            <a:off x="683568" y="1543050"/>
            <a:ext cx="7191375" cy="5314950"/>
          </a:xfrm>
          <a:prstGeom prst="rect">
            <a:avLst/>
          </a:prstGeom>
          <a:noFill/>
          <a:ln w="9525">
            <a:noFill/>
            <a:miter lim="800000"/>
            <a:headEnd/>
            <a:tailEnd/>
          </a:ln>
        </p:spPr>
      </p:pic>
      <p:sp>
        <p:nvSpPr>
          <p:cNvPr id="5" name="4 - Ορθογώνιο"/>
          <p:cNvSpPr/>
          <p:nvPr/>
        </p:nvSpPr>
        <p:spPr>
          <a:xfrm>
            <a:off x="5796136" y="2420888"/>
            <a:ext cx="1911101" cy="369332"/>
          </a:xfrm>
          <a:prstGeom prst="rect">
            <a:avLst/>
          </a:prstGeom>
        </p:spPr>
        <p:txBody>
          <a:bodyPr wrap="none">
            <a:spAutoFit/>
          </a:bodyPr>
          <a:lstStyle/>
          <a:p>
            <a:r>
              <a:rPr lang="en-US" dirty="0" smtClean="0"/>
              <a:t>Robert </a:t>
            </a:r>
            <a:r>
              <a:rPr lang="en-US" dirty="0" err="1" smtClean="0"/>
              <a:t>Primhak</a:t>
            </a:r>
            <a:endParaRPr lang="el-GR"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a:xfrm>
            <a:off x="457200" y="274638"/>
            <a:ext cx="8686800" cy="1143000"/>
          </a:xfrm>
        </p:spPr>
        <p:txBody>
          <a:bodyPr>
            <a:normAutofit fontScale="90000"/>
          </a:bodyPr>
          <a:lstStyle/>
          <a:p>
            <a:pPr algn="ctr">
              <a:defRPr/>
            </a:pPr>
            <a:r>
              <a:rPr lang="el-GR" sz="4400" dirty="0" smtClean="0">
                <a:solidFill>
                  <a:schemeClr val="tx1"/>
                </a:solidFill>
              </a:rPr>
              <a:t>Οξεία απόφραξη ανώτερου αεραγωγού;</a:t>
            </a:r>
            <a:r>
              <a:rPr lang="el-GR" sz="4400" dirty="0" smtClean="0"/>
              <a:t/>
            </a:r>
            <a:br>
              <a:rPr lang="el-GR" sz="4400" dirty="0" smtClean="0"/>
            </a:br>
            <a:endParaRPr lang="el-GR" dirty="0" smtClean="0">
              <a:solidFill>
                <a:srgbClr val="FF0000"/>
              </a:solidFill>
              <a:effectLst/>
            </a:endParaRPr>
          </a:p>
        </p:txBody>
      </p:sp>
      <p:sp>
        <p:nvSpPr>
          <p:cNvPr id="106499" name="Rectangle 3"/>
          <p:cNvSpPr>
            <a:spLocks noGrp="1" noRot="1" noChangeArrowheads="1"/>
          </p:cNvSpPr>
          <p:nvPr>
            <p:ph type="body" idx="1"/>
          </p:nvPr>
        </p:nvSpPr>
        <p:spPr/>
        <p:txBody>
          <a:bodyPr/>
          <a:lstStyle/>
          <a:p>
            <a:pPr eaLnBrk="1" hangingPunct="1">
              <a:defRPr/>
            </a:pPr>
            <a:endParaRPr lang="el-GR" dirty="0" smtClean="0"/>
          </a:p>
        </p:txBody>
      </p:sp>
      <p:pic>
        <p:nvPicPr>
          <p:cNvPr id="7172" name="Picture 8" descr="http://www.pickthebrain.com/blog/wp-content/uploads/2012/01/Screen-shot-2012-01-22-at-2.59.38-PM.png"/>
          <p:cNvPicPr>
            <a:picLocks noChangeAspect="1" noChangeArrowheads="1"/>
          </p:cNvPicPr>
          <p:nvPr/>
        </p:nvPicPr>
        <p:blipFill>
          <a:blip r:embed="rId2" cstate="print"/>
          <a:srcRect/>
          <a:stretch>
            <a:fillRect/>
          </a:stretch>
        </p:blipFill>
        <p:spPr bwMode="auto">
          <a:xfrm>
            <a:off x="1043608" y="1556792"/>
            <a:ext cx="6480075" cy="3905710"/>
          </a:xfrm>
          <a:prstGeom prst="rect">
            <a:avLst/>
          </a:prstGeom>
          <a:noFill/>
          <a:ln w="9525">
            <a:noFill/>
            <a:miter lim="800000"/>
            <a:headEnd/>
            <a:tailEnd/>
          </a:ln>
        </p:spPr>
      </p:pic>
      <p:sp>
        <p:nvSpPr>
          <p:cNvPr id="5" name="4 - TextBox"/>
          <p:cNvSpPr txBox="1"/>
          <p:nvPr/>
        </p:nvSpPr>
        <p:spPr>
          <a:xfrm>
            <a:off x="971600" y="5445224"/>
            <a:ext cx="6552728" cy="923330"/>
          </a:xfrm>
          <a:prstGeom prst="rect">
            <a:avLst/>
          </a:prstGeom>
          <a:solidFill>
            <a:srgbClr val="FFFF00"/>
          </a:solidFill>
          <a:ln>
            <a:solidFill>
              <a:srgbClr val="FF0000"/>
            </a:solidFill>
          </a:ln>
        </p:spPr>
        <p:txBody>
          <a:bodyPr wrap="square" rtlCol="0">
            <a:spAutoFit/>
          </a:bodyPr>
          <a:lstStyle/>
          <a:p>
            <a:pPr algn="ctr"/>
            <a:r>
              <a:rPr lang="el-GR" sz="5400" dirty="0" smtClean="0">
                <a:solidFill>
                  <a:srgbClr val="FF0000"/>
                </a:solidFill>
              </a:rPr>
              <a:t>ΣΤΟΙΧΙΖΕΙ ΖΩΕΣ</a:t>
            </a:r>
            <a:endParaRPr lang="el-GR" sz="5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188913"/>
            <a:ext cx="7772400" cy="1143000"/>
          </a:xfrm>
        </p:spPr>
        <p:txBody>
          <a:bodyPr>
            <a:normAutofit fontScale="90000"/>
          </a:bodyPr>
          <a:lstStyle/>
          <a:p>
            <a:r>
              <a:rPr lang="el-GR"/>
              <a:t>Εισπνευστικός σιγμός</a:t>
            </a:r>
            <a:br>
              <a:rPr lang="el-GR"/>
            </a:br>
            <a:r>
              <a:rPr lang="el-GR" sz="3600"/>
              <a:t>Επανεκτίμηση αεραγωγού </a:t>
            </a:r>
            <a:endParaRPr lang="en-US" sz="3600"/>
          </a:p>
        </p:txBody>
      </p:sp>
      <p:sp>
        <p:nvSpPr>
          <p:cNvPr id="73731" name="Rectangle 3"/>
          <p:cNvSpPr>
            <a:spLocks noGrp="1" noChangeArrowheads="1"/>
          </p:cNvSpPr>
          <p:nvPr>
            <p:ph type="body" idx="1"/>
          </p:nvPr>
        </p:nvSpPr>
        <p:spPr>
          <a:xfrm>
            <a:off x="684213" y="1484313"/>
            <a:ext cx="8915400" cy="5181600"/>
          </a:xfrm>
          <a:noFill/>
          <a:ln/>
        </p:spPr>
        <p:txBody>
          <a:bodyPr>
            <a:normAutofit/>
          </a:bodyPr>
          <a:lstStyle/>
          <a:p>
            <a:pPr>
              <a:lnSpc>
                <a:spcPct val="150000"/>
              </a:lnSpc>
              <a:spcBef>
                <a:spcPct val="50000"/>
              </a:spcBef>
              <a:buClr>
                <a:schemeClr val="hlink"/>
              </a:buClr>
              <a:buSzPct val="75000"/>
            </a:pPr>
            <a:r>
              <a:rPr lang="el-GR" sz="2800" dirty="0"/>
              <a:t>Εκκρίσεις</a:t>
            </a:r>
            <a:r>
              <a:rPr lang="en-US" sz="2800" dirty="0"/>
              <a:t> – </a:t>
            </a:r>
            <a:r>
              <a:rPr lang="el-GR" sz="2800" dirty="0"/>
              <a:t>φτωχό αντανακλαστικό βήχα</a:t>
            </a:r>
          </a:p>
          <a:p>
            <a:pPr>
              <a:lnSpc>
                <a:spcPct val="150000"/>
              </a:lnSpc>
              <a:spcBef>
                <a:spcPct val="50000"/>
              </a:spcBef>
              <a:buClr>
                <a:schemeClr val="hlink"/>
              </a:buClr>
              <a:buSzPct val="75000"/>
            </a:pPr>
            <a:r>
              <a:rPr lang="el-GR" sz="2800" dirty="0"/>
              <a:t>Ροχαλητό</a:t>
            </a:r>
            <a:r>
              <a:rPr lang="en-US" sz="2800" dirty="0"/>
              <a:t> – </a:t>
            </a:r>
            <a:r>
              <a:rPr lang="el-GR" sz="2800" dirty="0"/>
              <a:t>μειωμένο επίπεδο συνείδησης</a:t>
            </a:r>
            <a:endParaRPr lang="en-US" sz="2800" dirty="0"/>
          </a:p>
          <a:p>
            <a:pPr>
              <a:lnSpc>
                <a:spcPct val="150000"/>
              </a:lnSpc>
              <a:spcBef>
                <a:spcPct val="50000"/>
              </a:spcBef>
              <a:buClr>
                <a:schemeClr val="hlink"/>
              </a:buClr>
              <a:buSzPct val="75000"/>
            </a:pPr>
            <a:r>
              <a:rPr lang="el-GR" sz="2800" dirty="0"/>
              <a:t>Έντονος εισπνευστικός σιγμός</a:t>
            </a:r>
            <a:r>
              <a:rPr lang="en-US" sz="2800" dirty="0"/>
              <a:t>/</a:t>
            </a:r>
            <a:r>
              <a:rPr lang="el-GR" sz="2800" dirty="0"/>
              <a:t>βήχας</a:t>
            </a:r>
            <a:r>
              <a:rPr lang="en-US" sz="2800" dirty="0"/>
              <a:t>–croup </a:t>
            </a:r>
            <a:r>
              <a:rPr lang="el-GR" sz="2800" dirty="0"/>
              <a:t>ή</a:t>
            </a:r>
            <a:r>
              <a:rPr lang="en-US" sz="2800" dirty="0"/>
              <a:t> </a:t>
            </a:r>
            <a:r>
              <a:rPr lang="el-GR" sz="2800" dirty="0"/>
              <a:t>ξένο σώμα.</a:t>
            </a:r>
            <a:endParaRPr lang="en-US" sz="2800" dirty="0"/>
          </a:p>
          <a:p>
            <a:pPr>
              <a:lnSpc>
                <a:spcPct val="150000"/>
              </a:lnSpc>
              <a:spcBef>
                <a:spcPct val="50000"/>
              </a:spcBef>
              <a:buClr>
                <a:schemeClr val="hlink"/>
              </a:buClr>
              <a:buSzPct val="75000"/>
            </a:pPr>
            <a:r>
              <a:rPr lang="el-GR" sz="2800" dirty="0"/>
              <a:t>Αιφνίδια έναρξη</a:t>
            </a:r>
            <a:r>
              <a:rPr lang="en-US" sz="2800" dirty="0"/>
              <a:t>/</a:t>
            </a:r>
            <a:r>
              <a:rPr lang="el-GR" sz="2800" dirty="0"/>
              <a:t>ιστορικό</a:t>
            </a:r>
            <a:r>
              <a:rPr lang="en-US" sz="2800" dirty="0"/>
              <a:t> – </a:t>
            </a:r>
            <a:r>
              <a:rPr lang="el-GR" sz="2800" dirty="0"/>
              <a:t>ξένο σώμα</a:t>
            </a:r>
            <a:endParaRPr lang="en-US" sz="2800" dirty="0"/>
          </a:p>
          <a:p>
            <a:pPr>
              <a:lnSpc>
                <a:spcPct val="150000"/>
              </a:lnSpc>
              <a:spcBef>
                <a:spcPct val="50000"/>
              </a:spcBef>
              <a:buClr>
                <a:schemeClr val="hlink"/>
              </a:buClr>
              <a:buSzPct val="75000"/>
            </a:pPr>
            <a:r>
              <a:rPr lang="el-GR" sz="2800" dirty="0"/>
              <a:t>Ήπιος εισπνευστικός σιγμός/σηπτική εικόνα</a:t>
            </a:r>
            <a:r>
              <a:rPr lang="en-US" sz="2800" dirty="0"/>
              <a:t> – </a:t>
            </a:r>
            <a:r>
              <a:rPr lang="el-GR" sz="2800" dirty="0" err="1"/>
              <a:t>επιγλωττίτιδα</a:t>
            </a:r>
            <a:endParaRPr lang="en-US" sz="28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idx="1"/>
          </p:nvPr>
        </p:nvSpPr>
        <p:spPr/>
        <p:txBody>
          <a:bodyPr/>
          <a:lstStyle/>
          <a:p>
            <a:endParaRPr lang="el-GR"/>
          </a:p>
        </p:txBody>
      </p:sp>
      <p:sp>
        <p:nvSpPr>
          <p:cNvPr id="4" name="3 - Τίτλος"/>
          <p:cNvSpPr>
            <a:spLocks noGrp="1"/>
          </p:cNvSpPr>
          <p:nvPr>
            <p:ph type="title"/>
          </p:nvPr>
        </p:nvSpPr>
        <p:spPr>
          <a:xfrm>
            <a:off x="179512" y="274638"/>
            <a:ext cx="8784976" cy="1143000"/>
          </a:xfrm>
        </p:spPr>
        <p:txBody>
          <a:bodyPr>
            <a:normAutofit fontScale="90000"/>
          </a:bodyPr>
          <a:lstStyle/>
          <a:p>
            <a:r>
              <a:rPr lang="el-GR" dirty="0" smtClean="0"/>
              <a:t>Ιογενής </a:t>
            </a:r>
            <a:r>
              <a:rPr lang="el-GR" dirty="0" err="1" smtClean="0"/>
              <a:t>Λαρυγγοτραχειοβρογχίτιδα</a:t>
            </a:r>
            <a:r>
              <a:rPr lang="en-US" dirty="0" smtClean="0"/>
              <a:t> “Croup”</a:t>
            </a:r>
            <a:endParaRPr lang="el-GR" dirty="0"/>
          </a:p>
        </p:txBody>
      </p:sp>
      <p:pic>
        <p:nvPicPr>
          <p:cNvPr id="6" name="Picture 2"/>
          <p:cNvPicPr>
            <a:picLocks noChangeAspect="1" noChangeArrowheads="1"/>
          </p:cNvPicPr>
          <p:nvPr/>
        </p:nvPicPr>
        <p:blipFill>
          <a:blip r:embed="rId3" cstate="print"/>
          <a:srcRect/>
          <a:stretch>
            <a:fillRect/>
          </a:stretch>
        </p:blipFill>
        <p:spPr bwMode="auto">
          <a:xfrm>
            <a:off x="2123728" y="1772816"/>
            <a:ext cx="4608512" cy="4671213"/>
          </a:xfrm>
          <a:prstGeom prst="rect">
            <a:avLst/>
          </a:prstGeom>
          <a:noFill/>
          <a:ln w="9525">
            <a:noFill/>
            <a:miter lim="800000"/>
            <a:headEnd/>
            <a:tailEnd/>
          </a:ln>
        </p:spPr>
      </p:pic>
      <p:sp>
        <p:nvSpPr>
          <p:cNvPr id="7" name="6 - Ορθογώνιο"/>
          <p:cNvSpPr/>
          <p:nvPr/>
        </p:nvSpPr>
        <p:spPr>
          <a:xfrm>
            <a:off x="3635896" y="6488668"/>
            <a:ext cx="6858000" cy="369332"/>
          </a:xfrm>
          <a:prstGeom prst="rect">
            <a:avLst/>
          </a:prstGeom>
        </p:spPr>
        <p:txBody>
          <a:bodyPr wrap="square">
            <a:spAutoFit/>
          </a:bodyPr>
          <a:lstStyle/>
          <a:p>
            <a:r>
              <a:rPr lang="en-US" dirty="0" smtClean="0"/>
              <a:t>Hammer J. Paediatric respiratory reviews 2004</a:t>
            </a:r>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normAutofit/>
          </a:bodyPr>
          <a:lstStyle/>
          <a:p>
            <a:r>
              <a:rPr lang="el-GR" dirty="0"/>
              <a:t>Ιογενής </a:t>
            </a:r>
            <a:r>
              <a:rPr lang="el-GR" dirty="0" err="1"/>
              <a:t>Λαρυγγοτραχειοβρογχίτιδα</a:t>
            </a:r>
            <a:endParaRPr lang="el-GR" dirty="0"/>
          </a:p>
        </p:txBody>
      </p:sp>
      <p:sp>
        <p:nvSpPr>
          <p:cNvPr id="110595" name="Rectangle 3"/>
          <p:cNvSpPr>
            <a:spLocks noGrp="1" noChangeArrowheads="1"/>
          </p:cNvSpPr>
          <p:nvPr>
            <p:ph type="body" idx="1"/>
          </p:nvPr>
        </p:nvSpPr>
        <p:spPr/>
        <p:txBody>
          <a:bodyPr/>
          <a:lstStyle/>
          <a:p>
            <a:r>
              <a:rPr lang="en-US" dirty="0" smtClean="0"/>
              <a:t>18</a:t>
            </a:r>
            <a:r>
              <a:rPr lang="el-GR" dirty="0" smtClean="0"/>
              <a:t> / 1000 (ΗΠΑ)</a:t>
            </a:r>
          </a:p>
          <a:p>
            <a:endParaRPr lang="el-GR" dirty="0" smtClean="0"/>
          </a:p>
          <a:p>
            <a:r>
              <a:rPr lang="el-GR" dirty="0" smtClean="0"/>
              <a:t>6μην – 4 ετών (1-2)</a:t>
            </a:r>
          </a:p>
          <a:p>
            <a:endParaRPr lang="el-GR" dirty="0"/>
          </a:p>
          <a:p>
            <a:r>
              <a:rPr lang="el-GR" dirty="0"/>
              <a:t>Συχνότερο στα </a:t>
            </a:r>
            <a:r>
              <a:rPr lang="el-GR" dirty="0" smtClean="0"/>
              <a:t>αγόρια</a:t>
            </a:r>
          </a:p>
          <a:p>
            <a:endParaRPr lang="en-GB" dirty="0"/>
          </a:p>
          <a:p>
            <a:r>
              <a:rPr lang="en-GB" u="sng" dirty="0" err="1"/>
              <a:t>Parainfluenza</a:t>
            </a:r>
            <a:r>
              <a:rPr lang="en-GB" u="sng" dirty="0"/>
              <a:t> 1 &amp; 3</a:t>
            </a:r>
          </a:p>
          <a:p>
            <a:r>
              <a:rPr lang="en-GB" dirty="0"/>
              <a:t>RSV</a:t>
            </a:r>
          </a:p>
          <a:p>
            <a:r>
              <a:rPr lang="en-GB" dirty="0"/>
              <a:t>Influenza A &amp; B</a:t>
            </a:r>
            <a:endParaRPr lang="el-GR" dirty="0"/>
          </a:p>
          <a:p>
            <a:endParaRPr lang="el-GR" dirty="0"/>
          </a:p>
          <a:p>
            <a:endParaRPr lang="el-GR" dirty="0"/>
          </a:p>
          <a:p>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dirty="0" smtClean="0"/>
              <a:t>Κόρυζα</a:t>
            </a:r>
          </a:p>
          <a:p>
            <a:endParaRPr lang="el-GR" dirty="0" smtClean="0"/>
          </a:p>
          <a:p>
            <a:r>
              <a:rPr lang="el-GR" dirty="0" smtClean="0"/>
              <a:t>Χαμηλή πυρετική κίνηση</a:t>
            </a:r>
          </a:p>
          <a:p>
            <a:endParaRPr lang="el-GR" dirty="0" smtClean="0"/>
          </a:p>
          <a:p>
            <a:r>
              <a:rPr lang="el-GR" dirty="0" smtClean="0"/>
              <a:t>Σιγμός</a:t>
            </a:r>
          </a:p>
          <a:p>
            <a:endParaRPr lang="el-GR" dirty="0" smtClean="0"/>
          </a:p>
          <a:p>
            <a:r>
              <a:rPr lang="el-GR" dirty="0" smtClean="0"/>
              <a:t>Υλακώδης βήχας</a:t>
            </a:r>
            <a:endParaRPr lang="el-GR" dirty="0"/>
          </a:p>
        </p:txBody>
      </p:sp>
      <p:sp>
        <p:nvSpPr>
          <p:cNvPr id="3" name="2 - Τίτλος"/>
          <p:cNvSpPr>
            <a:spLocks noGrp="1"/>
          </p:cNvSpPr>
          <p:nvPr>
            <p:ph type="title"/>
          </p:nvPr>
        </p:nvSpPr>
        <p:spPr/>
        <p:txBody>
          <a:bodyPr>
            <a:normAutofit/>
          </a:bodyPr>
          <a:lstStyle/>
          <a:p>
            <a:r>
              <a:rPr lang="el-GR" dirty="0" smtClean="0"/>
              <a:t>Ιογενής </a:t>
            </a:r>
            <a:r>
              <a:rPr lang="el-GR" dirty="0" err="1" smtClean="0"/>
              <a:t>Λαρυγγοτραχειοβρογχίτιδα</a:t>
            </a: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pPr algn="ctr"/>
            <a:r>
              <a:rPr lang="el-GR" dirty="0" smtClean="0"/>
              <a:t>Υλακώδης βήχας</a:t>
            </a:r>
            <a:endParaRPr lang="el-GR" dirty="0"/>
          </a:p>
        </p:txBody>
      </p:sp>
      <p:pic>
        <p:nvPicPr>
          <p:cNvPr id="5" name="Croup.MO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3048000" y="2655168"/>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flipV="1">
            <a:off x="8261350" y="5794375"/>
            <a:ext cx="622300" cy="790575"/>
          </a:xfrm>
          <a:prstGeom prst="rect">
            <a:avLst/>
          </a:prstGeom>
          <a:noFill/>
          <a:ln w="9525">
            <a:noFill/>
            <a:miter lim="800000"/>
            <a:headEnd/>
            <a:tailEnd/>
          </a:ln>
          <a:effectLst/>
        </p:spPr>
        <p:txBody>
          <a:bodyPr wrap="none" anchor="ctr"/>
          <a:lstStyle/>
          <a:p>
            <a:endParaRPr lang="el-GR"/>
          </a:p>
        </p:txBody>
      </p:sp>
      <p:sp>
        <p:nvSpPr>
          <p:cNvPr id="77827" name="Rectangle 3"/>
          <p:cNvSpPr>
            <a:spLocks noGrp="1" noChangeArrowheads="1"/>
          </p:cNvSpPr>
          <p:nvPr>
            <p:ph type="title"/>
          </p:nvPr>
        </p:nvSpPr>
        <p:spPr>
          <a:xfrm>
            <a:off x="914400" y="533400"/>
            <a:ext cx="7772400" cy="1143000"/>
          </a:xfrm>
        </p:spPr>
        <p:txBody>
          <a:bodyPr>
            <a:normAutofit/>
          </a:bodyPr>
          <a:lstStyle/>
          <a:p>
            <a:r>
              <a:rPr lang="el-GR" sz="3600" dirty="0" smtClean="0"/>
              <a:t>Ιογενής </a:t>
            </a:r>
            <a:r>
              <a:rPr lang="el-GR" sz="3600" dirty="0" err="1" smtClean="0"/>
              <a:t>Λαρυγγοτραχειοβρογχίτιδα</a:t>
            </a:r>
            <a:endParaRPr lang="en-US" sz="3600" dirty="0"/>
          </a:p>
        </p:txBody>
      </p:sp>
      <p:sp>
        <p:nvSpPr>
          <p:cNvPr id="77828" name="Rectangle 4"/>
          <p:cNvSpPr>
            <a:spLocks noGrp="1" noChangeArrowheads="1"/>
          </p:cNvSpPr>
          <p:nvPr>
            <p:ph type="body" idx="1"/>
          </p:nvPr>
        </p:nvSpPr>
        <p:spPr>
          <a:xfrm>
            <a:off x="683568" y="2225675"/>
            <a:ext cx="7526982" cy="3395663"/>
          </a:xfrm>
          <a:noFill/>
          <a:ln/>
        </p:spPr>
        <p:txBody>
          <a:bodyPr>
            <a:normAutofit/>
          </a:bodyPr>
          <a:lstStyle/>
          <a:p>
            <a:pPr>
              <a:lnSpc>
                <a:spcPct val="130000"/>
              </a:lnSpc>
            </a:pPr>
            <a:r>
              <a:rPr lang="el-GR" sz="2400" dirty="0" smtClean="0"/>
              <a:t>Οξυγόνο</a:t>
            </a:r>
          </a:p>
          <a:p>
            <a:pPr>
              <a:lnSpc>
                <a:spcPct val="130000"/>
              </a:lnSpc>
            </a:pPr>
            <a:r>
              <a:rPr lang="el-GR" sz="2400" dirty="0" smtClean="0"/>
              <a:t> Ζητήστε βοήθεια ειδικού αν χρειάζεται διασωλήνωση και αερισμός</a:t>
            </a:r>
            <a:endParaRPr lang="en-US" sz="2400" dirty="0" smtClean="0"/>
          </a:p>
          <a:p>
            <a:pPr>
              <a:lnSpc>
                <a:spcPct val="130000"/>
              </a:lnSpc>
            </a:pPr>
            <a:r>
              <a:rPr lang="el-GR" sz="2400" dirty="0" smtClean="0"/>
              <a:t>Δώστε </a:t>
            </a:r>
            <a:r>
              <a:rPr lang="el-GR" sz="2400" dirty="0" err="1" smtClean="0"/>
              <a:t>δεξαμεθαζόνη</a:t>
            </a:r>
            <a:r>
              <a:rPr lang="en-US" sz="2400" dirty="0" smtClean="0"/>
              <a:t>/</a:t>
            </a:r>
            <a:r>
              <a:rPr lang="el-GR" sz="2400" dirty="0" err="1" smtClean="0"/>
              <a:t>βουδεσονίδη</a:t>
            </a:r>
            <a:r>
              <a:rPr lang="el-GR" sz="2400" dirty="0" smtClean="0"/>
              <a:t> </a:t>
            </a:r>
            <a:endParaRPr lang="en-US" sz="2400" dirty="0"/>
          </a:p>
          <a:p>
            <a:pPr>
              <a:lnSpc>
                <a:spcPct val="130000"/>
              </a:lnSpc>
            </a:pPr>
            <a:r>
              <a:rPr lang="el-GR" sz="2400" dirty="0"/>
              <a:t>Αδρεναλίνη</a:t>
            </a:r>
            <a:r>
              <a:rPr lang="en-US" sz="2400" dirty="0"/>
              <a:t> (</a:t>
            </a:r>
            <a:r>
              <a:rPr lang="el-GR" sz="2400" dirty="0" err="1"/>
              <a:t>Επινεφρίνη</a:t>
            </a:r>
            <a:r>
              <a:rPr lang="en-US" sz="2400" dirty="0"/>
              <a:t>) </a:t>
            </a:r>
          </a:p>
          <a:p>
            <a:pPr lvl="1">
              <a:lnSpc>
                <a:spcPct val="130000"/>
              </a:lnSpc>
              <a:buFont typeface="Wingdings" pitchFamily="2" charset="2"/>
              <a:buNone/>
            </a:pPr>
            <a:r>
              <a:rPr lang="en-US" sz="2000" dirty="0"/>
              <a:t>1:1000 (</a:t>
            </a:r>
            <a:r>
              <a:rPr lang="el-GR" sz="2000" dirty="0"/>
              <a:t>0,5 </a:t>
            </a:r>
            <a:r>
              <a:rPr lang="en-GB" sz="2000" dirty="0"/>
              <a:t>ml/kg, max </a:t>
            </a:r>
            <a:r>
              <a:rPr lang="en-US" sz="2000" dirty="0"/>
              <a:t>5ml </a:t>
            </a:r>
            <a:r>
              <a:rPr lang="el-GR" sz="2000" dirty="0" err="1"/>
              <a:t>νεφελοποιημένη</a:t>
            </a:r>
            <a:r>
              <a:rPr lang="en-US" sz="2000" dirty="0"/>
              <a:t>)</a:t>
            </a:r>
          </a:p>
          <a:p>
            <a:pPr>
              <a:lnSpc>
                <a:spcPct val="130000"/>
              </a:lnSpc>
            </a:pPr>
            <a:endParaRPr lang="en-US" sz="2400" dirty="0"/>
          </a:p>
        </p:txBody>
      </p:sp>
      <p:sp>
        <p:nvSpPr>
          <p:cNvPr id="77829" name="Text Box 5"/>
          <p:cNvSpPr txBox="1">
            <a:spLocks noChangeArrowheads="1"/>
          </p:cNvSpPr>
          <p:nvPr/>
        </p:nvSpPr>
        <p:spPr bwMode="auto">
          <a:xfrm>
            <a:off x="0" y="5517232"/>
            <a:ext cx="9144000" cy="652486"/>
          </a:xfrm>
          <a:prstGeom prst="rect">
            <a:avLst/>
          </a:prstGeom>
          <a:solidFill>
            <a:srgbClr val="FF0000"/>
          </a:solidFill>
          <a:ln w="9525">
            <a:noFill/>
            <a:miter lim="800000"/>
            <a:headEnd/>
            <a:tailEnd/>
          </a:ln>
          <a:effectLst/>
        </p:spPr>
        <p:txBody>
          <a:bodyPr wrap="square">
            <a:spAutoFit/>
          </a:bodyPr>
          <a:lstStyle/>
          <a:p>
            <a:pPr algn="l">
              <a:lnSpc>
                <a:spcPct val="130000"/>
              </a:lnSpc>
              <a:spcBef>
                <a:spcPct val="20000"/>
              </a:spcBef>
              <a:buClr>
                <a:schemeClr val="hlink"/>
              </a:buClr>
            </a:pPr>
            <a:r>
              <a:rPr lang="el-GR" sz="2800" dirty="0">
                <a:solidFill>
                  <a:srgbClr val="FFFF00"/>
                </a:solidFill>
                <a:effectLst>
                  <a:outerShdw blurRad="38100" dist="38100" dir="2700000" algn="tl">
                    <a:srgbClr val="000000"/>
                  </a:outerShdw>
                </a:effectLst>
              </a:rPr>
              <a:t>ΑΠΟΦΥΓΕΤΕ ΚΑΘΕ ΑΣΚΟΠΗ ΕΝΟΧΛΗΣΗ ΣΤΟ ΠΑΙΔΙ</a:t>
            </a:r>
            <a:endParaRPr lang="en-GB" sz="2800" dirty="0">
              <a:solidFill>
                <a:srgbClr val="FFFF00"/>
              </a:solidFill>
            </a:endParaRPr>
          </a:p>
        </p:txBody>
      </p:sp>
    </p:spTree>
  </p:cSld>
  <p:clrMapOvr>
    <a:masterClrMapping/>
  </p:clrMapOvr>
  <p:transition spd="med">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a:p>
        </p:txBody>
      </p:sp>
      <p:graphicFrame>
        <p:nvGraphicFramePr>
          <p:cNvPr id="175107" name="Object 3"/>
          <p:cNvGraphicFramePr>
            <a:graphicFrameLocks noChangeAspect="1"/>
          </p:cNvGraphicFramePr>
          <p:nvPr/>
        </p:nvGraphicFramePr>
        <p:xfrm>
          <a:off x="3727450" y="3175248"/>
          <a:ext cx="1689100" cy="685800"/>
        </p:xfrm>
        <a:graphic>
          <a:graphicData uri="http://schemas.openxmlformats.org/presentationml/2006/ole">
            <mc:AlternateContent xmlns:mc="http://schemas.openxmlformats.org/markup-compatibility/2006">
              <mc:Choice xmlns:v="urn:schemas-microsoft-com:vml" Requires="v">
                <p:oleObj spid="_x0000_s175111" name="Αντικείμενο κελύφους συσκευασίας" showAsIcon="1" r:id="rId4" imgW="1689480" imgH="685800" progId="Package">
                  <p:embed/>
                </p:oleObj>
              </mc:Choice>
              <mc:Fallback>
                <p:oleObj name="Αντικείμενο κελύφους συσκευασίας" showAsIcon="1" r:id="rId4" imgW="1689480" imgH="685800" progId="Package">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7450" y="3175248"/>
                        <a:ext cx="16891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5"/>
          <p:cNvSpPr txBox="1">
            <a:spLocks noChangeArrowheads="1"/>
          </p:cNvSpPr>
          <p:nvPr/>
        </p:nvSpPr>
        <p:spPr bwMode="auto">
          <a:xfrm>
            <a:off x="0" y="0"/>
            <a:ext cx="9144000" cy="1957459"/>
          </a:xfrm>
          <a:prstGeom prst="rect">
            <a:avLst/>
          </a:prstGeom>
          <a:solidFill>
            <a:srgbClr val="FF0000"/>
          </a:solidFill>
          <a:ln w="9525">
            <a:noFill/>
            <a:miter lim="800000"/>
            <a:headEnd/>
            <a:tailEnd/>
          </a:ln>
          <a:effectLst/>
        </p:spPr>
        <p:txBody>
          <a:bodyPr wrap="square">
            <a:spAutoFit/>
          </a:bodyPr>
          <a:lstStyle/>
          <a:p>
            <a:pPr algn="l">
              <a:lnSpc>
                <a:spcPct val="130000"/>
              </a:lnSpc>
              <a:spcBef>
                <a:spcPct val="20000"/>
              </a:spcBef>
              <a:buClr>
                <a:schemeClr val="hlink"/>
              </a:buClr>
            </a:pPr>
            <a:r>
              <a:rPr lang="el-GR" sz="4800" dirty="0">
                <a:solidFill>
                  <a:srgbClr val="FFFF00"/>
                </a:solidFill>
                <a:effectLst>
                  <a:outerShdw blurRad="38100" dist="38100" dir="2700000" algn="tl">
                    <a:srgbClr val="000000"/>
                  </a:outerShdw>
                </a:effectLst>
              </a:rPr>
              <a:t>ΑΠΟΦΥΓΕΤΕ ΚΑΘΕ ΑΣΚΟΠΗ ΕΝΟΧΛΗΣΗ ΣΤΟ ΠΑΙΔΙ</a:t>
            </a:r>
            <a:endParaRPr lang="en-GB" sz="4800" dirty="0">
              <a:solidFill>
                <a:srgbClr val="FFFF00"/>
              </a:solidFill>
            </a:endParaRPr>
          </a:p>
        </p:txBody>
      </p:sp>
      <p:sp>
        <p:nvSpPr>
          <p:cNvPr id="9" name="8 - Θέση περιεχομένου"/>
          <p:cNvSpPr>
            <a:spLocks noGrp="1"/>
          </p:cNvSpPr>
          <p:nvPr>
            <p:ph idx="1"/>
          </p:nvPr>
        </p:nvSpPr>
        <p:spPr/>
        <p:txBody>
          <a:bodyPr/>
          <a:lstStyle/>
          <a:p>
            <a:endParaRPr lang="el-GR"/>
          </a:p>
        </p:txBody>
      </p:sp>
      <p:graphicFrame>
        <p:nvGraphicFramePr>
          <p:cNvPr id="175108" name="Object 4"/>
          <p:cNvGraphicFramePr>
            <a:graphicFrameLocks noChangeAspect="1"/>
          </p:cNvGraphicFramePr>
          <p:nvPr>
            <p:extLst>
              <p:ext uri="{D42A27DB-BD31-4B8C-83A1-F6EECF244321}">
                <p14:modId xmlns:p14="http://schemas.microsoft.com/office/powerpoint/2010/main" val="3245153063"/>
              </p:ext>
            </p:extLst>
          </p:nvPr>
        </p:nvGraphicFramePr>
        <p:xfrm>
          <a:off x="3727450" y="3086100"/>
          <a:ext cx="1689100" cy="685800"/>
        </p:xfrm>
        <a:graphic>
          <a:graphicData uri="http://schemas.openxmlformats.org/presentationml/2006/ole">
            <mc:AlternateContent xmlns:mc="http://schemas.openxmlformats.org/markup-compatibility/2006">
              <mc:Choice xmlns:v="urn:schemas-microsoft-com:vml" Requires="v">
                <p:oleObj spid="_x0000_s175112" name="Αντικείμενο κελύφους συσκευασίας" showAsIcon="1" r:id="rId6" imgW="1689480" imgH="685800" progId="Package">
                  <p:embed/>
                </p:oleObj>
              </mc:Choice>
              <mc:Fallback>
                <p:oleObj name="Αντικείμενο κελύφους συσκευασίας" showAsIcon="1" r:id="rId6" imgW="1689480" imgH="685800" progId="Package">
                  <p:embed/>
                  <p:pic>
                    <p:nvPicPr>
                      <p:cNvPr id="0" name="Picture 4"/>
                      <p:cNvPicPr>
                        <a:picLocks noChangeAspect="1" noChangeArrowheads="1"/>
                      </p:cNvPicPr>
                      <p:nvPr/>
                    </p:nvPicPr>
                    <p:blipFill>
                      <a:blip r:embed="rId7"/>
                      <a:srcRect/>
                      <a:stretch>
                        <a:fillRect/>
                      </a:stretch>
                    </p:blipFill>
                    <p:spPr bwMode="auto">
                      <a:xfrm>
                        <a:off x="3727450" y="3086100"/>
                        <a:ext cx="16891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31" name="Object 3"/>
          <p:cNvGraphicFramePr>
            <a:graphicFrameLocks noChangeAspect="1"/>
          </p:cNvGraphicFramePr>
          <p:nvPr>
            <p:extLst>
              <p:ext uri="{D42A27DB-BD31-4B8C-83A1-F6EECF244321}">
                <p14:modId xmlns:p14="http://schemas.microsoft.com/office/powerpoint/2010/main" val="1234676559"/>
              </p:ext>
            </p:extLst>
          </p:nvPr>
        </p:nvGraphicFramePr>
        <p:xfrm>
          <a:off x="3131840" y="2996952"/>
          <a:ext cx="2540000" cy="685800"/>
        </p:xfrm>
        <a:graphic>
          <a:graphicData uri="http://schemas.openxmlformats.org/presentationml/2006/ole">
            <mc:AlternateContent xmlns:mc="http://schemas.openxmlformats.org/markup-compatibility/2006">
              <mc:Choice xmlns:v="urn:schemas-microsoft-com:vml" Requires="v">
                <p:oleObj spid="_x0000_s176133" name="Αντικείμενο κελύφους συσκευασίας" showAsIcon="1" r:id="rId3" imgW="2540520" imgH="685800" progId="Package">
                  <p:embed/>
                </p:oleObj>
              </mc:Choice>
              <mc:Fallback>
                <p:oleObj name="Αντικείμενο κελύφους συσκευασίας" showAsIcon="1" r:id="rId3" imgW="2540520" imgH="685800" progId="Package">
                  <p:embed/>
                  <p:pic>
                    <p:nvPicPr>
                      <p:cNvPr id="0" name="Picture 3"/>
                      <p:cNvPicPr>
                        <a:picLocks noChangeAspect="1" noChangeArrowheads="1"/>
                      </p:cNvPicPr>
                      <p:nvPr/>
                    </p:nvPicPr>
                    <p:blipFill>
                      <a:blip r:embed="rId4"/>
                      <a:srcRect/>
                      <a:stretch>
                        <a:fillRect/>
                      </a:stretch>
                    </p:blipFill>
                    <p:spPr bwMode="auto">
                      <a:xfrm>
                        <a:off x="3131840" y="2996952"/>
                        <a:ext cx="2540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2 - Ορθογώνιο"/>
          <p:cNvSpPr/>
          <p:nvPr/>
        </p:nvSpPr>
        <p:spPr>
          <a:xfrm>
            <a:off x="0" y="476672"/>
            <a:ext cx="8982780" cy="923330"/>
          </a:xfrm>
          <a:prstGeom prst="rect">
            <a:avLst/>
          </a:prstGeom>
        </p:spPr>
        <p:txBody>
          <a:bodyPr wrap="none">
            <a:spAutoFit/>
          </a:bodyPr>
          <a:lstStyle/>
          <a:p>
            <a:r>
              <a:rPr lang="el-GR" sz="5400" dirty="0" smtClean="0"/>
              <a:t>Ενδοσκόπηση σε σοβαρό </a:t>
            </a:r>
            <a:r>
              <a:rPr lang="en-US" sz="5400" dirty="0" smtClean="0"/>
              <a:t>croup</a:t>
            </a:r>
            <a:endParaRPr lang="el-GR" sz="5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l-GR"/>
              <a:t>Στεροειδή και </a:t>
            </a:r>
            <a:r>
              <a:rPr lang="en-GB"/>
              <a:t>Croup</a:t>
            </a:r>
            <a:endParaRPr lang="el-GR"/>
          </a:p>
        </p:txBody>
      </p:sp>
      <p:sp>
        <p:nvSpPr>
          <p:cNvPr id="116739" name="Rectangle 3"/>
          <p:cNvSpPr>
            <a:spLocks noGrp="1" noChangeArrowheads="1"/>
          </p:cNvSpPr>
          <p:nvPr>
            <p:ph type="body" idx="1"/>
          </p:nvPr>
        </p:nvSpPr>
        <p:spPr/>
        <p:txBody>
          <a:bodyPr/>
          <a:lstStyle/>
          <a:p>
            <a:r>
              <a:rPr lang="el-GR" dirty="0" smtClean="0"/>
              <a:t>Αντιφλεγμονώδης- </a:t>
            </a:r>
            <a:r>
              <a:rPr lang="el-GR" dirty="0" err="1" smtClean="0"/>
              <a:t>αγγειοσυσπαστική</a:t>
            </a:r>
            <a:r>
              <a:rPr lang="el-GR" dirty="0" smtClean="0"/>
              <a:t> δράση</a:t>
            </a:r>
          </a:p>
          <a:p>
            <a:endParaRPr lang="el-GR" dirty="0"/>
          </a:p>
          <a:p>
            <a:r>
              <a:rPr lang="en-US" dirty="0" err="1"/>
              <a:t>Dexamethasone</a:t>
            </a:r>
            <a:r>
              <a:rPr lang="en-US" dirty="0"/>
              <a:t> </a:t>
            </a:r>
            <a:r>
              <a:rPr lang="en-GB" dirty="0" smtClean="0"/>
              <a:t>0,15-0,</a:t>
            </a:r>
            <a:r>
              <a:rPr lang="el-GR" dirty="0" smtClean="0"/>
              <a:t>6</a:t>
            </a:r>
            <a:r>
              <a:rPr lang="en-GB" dirty="0" smtClean="0"/>
              <a:t>mg/kg </a:t>
            </a:r>
            <a:r>
              <a:rPr lang="en-US" dirty="0" err="1" smtClean="0"/>
              <a:t>po</a:t>
            </a:r>
            <a:endParaRPr lang="el-GR" dirty="0" smtClean="0"/>
          </a:p>
          <a:p>
            <a:endParaRPr lang="en-US" dirty="0"/>
          </a:p>
          <a:p>
            <a:r>
              <a:rPr lang="en-US" dirty="0" err="1" smtClean="0"/>
              <a:t>Budesonide</a:t>
            </a:r>
            <a:r>
              <a:rPr lang="en-US" dirty="0" smtClean="0"/>
              <a:t> </a:t>
            </a:r>
            <a:r>
              <a:rPr lang="en-US" dirty="0"/>
              <a:t>2mg </a:t>
            </a:r>
            <a:r>
              <a:rPr lang="en-US" dirty="0" smtClean="0"/>
              <a:t>neb.</a:t>
            </a:r>
            <a:endParaRPr lang="el-GR" dirty="0" smtClean="0"/>
          </a:p>
          <a:p>
            <a:endParaRPr lang="el-GR" dirty="0" smtClean="0"/>
          </a:p>
          <a:p>
            <a:r>
              <a:rPr lang="en-US" dirty="0" err="1" smtClean="0"/>
              <a:t>Prednisolone</a:t>
            </a:r>
            <a:r>
              <a:rPr lang="en-US" dirty="0" smtClean="0"/>
              <a:t> 1-2mg/kg</a:t>
            </a:r>
          </a:p>
          <a:p>
            <a:pPr>
              <a:buFont typeface="Wingdings" pitchFamily="2" charset="2"/>
              <a:buNone/>
            </a:pPr>
            <a:endParaRPr lang="en-US" dirty="0"/>
          </a:p>
          <a:p>
            <a:endParaRPr lang="el-G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l-GR"/>
              <a:t>Επινεφρίνη και </a:t>
            </a:r>
            <a:r>
              <a:rPr lang="en-GB"/>
              <a:t>Croup</a:t>
            </a:r>
            <a:endParaRPr lang="el-GR"/>
          </a:p>
        </p:txBody>
      </p:sp>
      <p:sp>
        <p:nvSpPr>
          <p:cNvPr id="117763" name="Rectangle 3"/>
          <p:cNvSpPr>
            <a:spLocks noGrp="1" noChangeArrowheads="1"/>
          </p:cNvSpPr>
          <p:nvPr>
            <p:ph type="body" idx="1"/>
          </p:nvPr>
        </p:nvSpPr>
        <p:spPr/>
        <p:txBody>
          <a:bodyPr/>
          <a:lstStyle/>
          <a:p>
            <a:r>
              <a:rPr lang="el-GR" dirty="0" err="1"/>
              <a:t>Ρακεμική</a:t>
            </a:r>
            <a:r>
              <a:rPr lang="el-GR" dirty="0"/>
              <a:t> και </a:t>
            </a:r>
            <a:r>
              <a:rPr lang="en-US" dirty="0"/>
              <a:t>L-</a:t>
            </a:r>
            <a:r>
              <a:rPr lang="el-GR" dirty="0" err="1" smtClean="0"/>
              <a:t>επινεφρίνη</a:t>
            </a:r>
            <a:endParaRPr lang="el-GR" dirty="0" smtClean="0"/>
          </a:p>
          <a:p>
            <a:endParaRPr lang="el-GR" dirty="0"/>
          </a:p>
          <a:p>
            <a:r>
              <a:rPr lang="el-GR" dirty="0" smtClean="0"/>
              <a:t>0,</a:t>
            </a:r>
            <a:r>
              <a:rPr lang="en-US" smtClean="0"/>
              <a:t>4</a:t>
            </a:r>
            <a:r>
              <a:rPr lang="el-GR" smtClean="0"/>
              <a:t> </a:t>
            </a:r>
            <a:r>
              <a:rPr lang="en-GB" dirty="0"/>
              <a:t>ml/kg 1:1000 (max 5ml) </a:t>
            </a:r>
            <a:r>
              <a:rPr lang="el-GR" dirty="0"/>
              <a:t>χωρίς </a:t>
            </a:r>
            <a:r>
              <a:rPr lang="en-US" dirty="0" smtClean="0"/>
              <a:t>NS</a:t>
            </a:r>
            <a:endParaRPr lang="el-GR" dirty="0" smtClean="0"/>
          </a:p>
          <a:p>
            <a:endParaRPr lang="en-US" dirty="0"/>
          </a:p>
          <a:p>
            <a:r>
              <a:rPr lang="el-GR" dirty="0"/>
              <a:t>Δεν υπάρχει φόβος για φαινόμενο </a:t>
            </a:r>
            <a:r>
              <a:rPr lang="en-GB" dirty="0"/>
              <a:t>rebound</a:t>
            </a: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normAutofit fontScale="90000"/>
          </a:bodyPr>
          <a:lstStyle/>
          <a:p>
            <a:r>
              <a:rPr lang="el-GR" dirty="0" smtClean="0"/>
              <a:t>Το παιδί δεν είναι μικρός ενήλικας…</a:t>
            </a:r>
            <a:endParaRPr lang="el-GR" dirty="0"/>
          </a:p>
        </p:txBody>
      </p:sp>
      <p:pic>
        <p:nvPicPr>
          <p:cNvPr id="215042" name="Picture 2" descr="Αποτέλεσμα εικόνας για children are not just little adults"/>
          <p:cNvPicPr>
            <a:picLocks noChangeAspect="1" noChangeArrowheads="1"/>
          </p:cNvPicPr>
          <p:nvPr/>
        </p:nvPicPr>
        <p:blipFill>
          <a:blip r:embed="rId2" cstate="print"/>
          <a:srcRect/>
          <a:stretch>
            <a:fillRect/>
          </a:stretch>
        </p:blipFill>
        <p:spPr bwMode="auto">
          <a:xfrm>
            <a:off x="2843808" y="1352870"/>
            <a:ext cx="3312368" cy="471304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448514"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pic>
        <p:nvPicPr>
          <p:cNvPr id="448515" name="Picture 3"/>
          <p:cNvPicPr>
            <a:picLocks noChangeAspect="1" noChangeArrowheads="1"/>
          </p:cNvPicPr>
          <p:nvPr/>
        </p:nvPicPr>
        <p:blipFill>
          <a:blip r:embed="rId3" cstate="print"/>
          <a:srcRect/>
          <a:stretch>
            <a:fillRect/>
          </a:stretch>
        </p:blipFill>
        <p:spPr bwMode="auto">
          <a:xfrm>
            <a:off x="179512" y="5085184"/>
            <a:ext cx="1438275" cy="857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l-GR"/>
              <a:t>Σημείο κωδονοστασίου</a:t>
            </a:r>
          </a:p>
        </p:txBody>
      </p:sp>
      <p:sp>
        <p:nvSpPr>
          <p:cNvPr id="228355" name="Rectangle 3"/>
          <p:cNvSpPr>
            <a:spLocks noGrp="1" noChangeArrowheads="1"/>
          </p:cNvSpPr>
          <p:nvPr>
            <p:ph type="body" idx="1"/>
          </p:nvPr>
        </p:nvSpPr>
        <p:spPr/>
        <p:txBody>
          <a:bodyPr/>
          <a:lstStyle/>
          <a:p>
            <a:endParaRPr lang="el-GR"/>
          </a:p>
        </p:txBody>
      </p:sp>
      <p:pic>
        <p:nvPicPr>
          <p:cNvPr id="228357" name="Picture 5" descr="Figure 1"/>
          <p:cNvPicPr>
            <a:picLocks noChangeAspect="1" noChangeArrowheads="1"/>
          </p:cNvPicPr>
          <p:nvPr/>
        </p:nvPicPr>
        <p:blipFill>
          <a:blip r:embed="rId2" cstate="print"/>
          <a:srcRect/>
          <a:stretch>
            <a:fillRect/>
          </a:stretch>
        </p:blipFill>
        <p:spPr bwMode="auto">
          <a:xfrm>
            <a:off x="2784475" y="2060575"/>
            <a:ext cx="3757613" cy="388937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52226" name="Picture 2"/>
          <p:cNvPicPr>
            <a:picLocks noChangeAspect="1" noChangeArrowheads="1"/>
          </p:cNvPicPr>
          <p:nvPr/>
        </p:nvPicPr>
        <p:blipFill>
          <a:blip r:embed="rId3" cstate="print"/>
          <a:srcRect/>
          <a:stretch>
            <a:fillRect/>
          </a:stretch>
        </p:blipFill>
        <p:spPr bwMode="auto">
          <a:xfrm>
            <a:off x="2339752" y="876300"/>
            <a:ext cx="4591050" cy="5981700"/>
          </a:xfrm>
          <a:prstGeom prst="rect">
            <a:avLst/>
          </a:prstGeom>
          <a:noFill/>
          <a:ln w="9525">
            <a:noFill/>
            <a:miter lim="800000"/>
            <a:headEnd/>
            <a:tailEnd/>
          </a:ln>
        </p:spPr>
      </p:pic>
      <p:sp>
        <p:nvSpPr>
          <p:cNvPr id="5" name="4 - Ορθογώνιο"/>
          <p:cNvSpPr/>
          <p:nvPr/>
        </p:nvSpPr>
        <p:spPr>
          <a:xfrm>
            <a:off x="5292080" y="0"/>
            <a:ext cx="3851920" cy="369332"/>
          </a:xfrm>
          <a:prstGeom prst="rect">
            <a:avLst/>
          </a:prstGeom>
        </p:spPr>
        <p:txBody>
          <a:bodyPr wrap="square">
            <a:spAutoFit/>
          </a:bodyPr>
          <a:lstStyle/>
          <a:p>
            <a:r>
              <a:rPr lang="en-US" dirty="0" err="1" smtClean="0"/>
              <a:t>Darras</a:t>
            </a:r>
            <a:r>
              <a:rPr lang="en-US" dirty="0" smtClean="0"/>
              <a:t> K</a:t>
            </a:r>
            <a:r>
              <a:rPr lang="el-GR" dirty="0" smtClean="0"/>
              <a:t>Ε</a:t>
            </a:r>
            <a:r>
              <a:rPr lang="en-US" dirty="0" smtClean="0"/>
              <a:t> </a:t>
            </a:r>
            <a:r>
              <a:rPr lang="en-US" dirty="0" err="1" smtClean="0"/>
              <a:t>RadioGraphics</a:t>
            </a:r>
            <a:r>
              <a:rPr lang="en-US" dirty="0" smtClean="0"/>
              <a:t> 2015</a:t>
            </a:r>
            <a:endParaRPr lang="el-GR"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53250" name="Picture 2"/>
          <p:cNvPicPr>
            <a:picLocks noChangeAspect="1" noChangeArrowheads="1"/>
          </p:cNvPicPr>
          <p:nvPr/>
        </p:nvPicPr>
        <p:blipFill>
          <a:blip r:embed="rId3" cstate="print"/>
          <a:srcRect/>
          <a:stretch>
            <a:fillRect/>
          </a:stretch>
        </p:blipFill>
        <p:spPr bwMode="auto">
          <a:xfrm>
            <a:off x="1979712" y="981075"/>
            <a:ext cx="4714875" cy="5876925"/>
          </a:xfrm>
          <a:prstGeom prst="rect">
            <a:avLst/>
          </a:prstGeom>
          <a:noFill/>
          <a:ln w="9525">
            <a:noFill/>
            <a:miter lim="800000"/>
            <a:headEnd/>
            <a:tailEnd/>
          </a:ln>
        </p:spPr>
      </p:pic>
      <p:sp>
        <p:nvSpPr>
          <p:cNvPr id="5" name="4 - Ορθογώνιο"/>
          <p:cNvSpPr/>
          <p:nvPr/>
        </p:nvSpPr>
        <p:spPr>
          <a:xfrm>
            <a:off x="5292080" y="0"/>
            <a:ext cx="3851920" cy="369332"/>
          </a:xfrm>
          <a:prstGeom prst="rect">
            <a:avLst/>
          </a:prstGeom>
        </p:spPr>
        <p:txBody>
          <a:bodyPr wrap="square">
            <a:spAutoFit/>
          </a:bodyPr>
          <a:lstStyle/>
          <a:p>
            <a:r>
              <a:rPr lang="en-US" dirty="0" err="1" smtClean="0"/>
              <a:t>Darras</a:t>
            </a:r>
            <a:r>
              <a:rPr lang="en-US" dirty="0" smtClean="0"/>
              <a:t> K</a:t>
            </a:r>
            <a:r>
              <a:rPr lang="el-GR" dirty="0" smtClean="0"/>
              <a:t>Ε</a:t>
            </a:r>
            <a:r>
              <a:rPr lang="en-US" dirty="0" smtClean="0"/>
              <a:t> </a:t>
            </a:r>
            <a:r>
              <a:rPr lang="en-US" dirty="0" err="1" smtClean="0"/>
              <a:t>RadioGraphics</a:t>
            </a:r>
            <a:r>
              <a:rPr lang="en-US" dirty="0" smtClean="0"/>
              <a:t> 2015</a:t>
            </a:r>
            <a:endParaRPr lang="el-GR"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2050" name="Picture 2"/>
          <p:cNvPicPr>
            <a:picLocks noChangeAspect="1" noChangeArrowheads="1"/>
          </p:cNvPicPr>
          <p:nvPr/>
        </p:nvPicPr>
        <p:blipFill>
          <a:blip r:embed="rId2" cstate="print"/>
          <a:srcRect/>
          <a:stretch>
            <a:fillRect/>
          </a:stretch>
        </p:blipFill>
        <p:spPr bwMode="auto">
          <a:xfrm>
            <a:off x="971600" y="1235499"/>
            <a:ext cx="7380312" cy="5622501"/>
          </a:xfrm>
          <a:prstGeom prst="rect">
            <a:avLst/>
          </a:prstGeom>
          <a:noFill/>
          <a:ln w="9525">
            <a:noFill/>
            <a:miter lim="800000"/>
            <a:headEnd/>
            <a:tailEnd/>
          </a:ln>
        </p:spPr>
      </p:pic>
      <p:sp>
        <p:nvSpPr>
          <p:cNvPr id="5" name="4 - Ορθογώνιο"/>
          <p:cNvSpPr/>
          <p:nvPr/>
        </p:nvSpPr>
        <p:spPr>
          <a:xfrm>
            <a:off x="3491880" y="0"/>
            <a:ext cx="6858000" cy="369332"/>
          </a:xfrm>
          <a:prstGeom prst="rect">
            <a:avLst/>
          </a:prstGeom>
        </p:spPr>
        <p:txBody>
          <a:bodyPr wrap="square">
            <a:spAutoFit/>
          </a:bodyPr>
          <a:lstStyle/>
          <a:p>
            <a:r>
              <a:rPr lang="en-US" dirty="0" smtClean="0"/>
              <a:t>Hammer J. Paediatric respiratory reviews 2004</a:t>
            </a:r>
            <a:endParaRPr lang="el-GR"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pPr algn="ctr"/>
            <a:r>
              <a:rPr lang="el-GR" dirty="0" err="1" smtClean="0"/>
              <a:t>Υπογλωττιδική</a:t>
            </a:r>
            <a:r>
              <a:rPr lang="el-GR" smtClean="0"/>
              <a:t> στένωση</a:t>
            </a:r>
            <a:endParaRPr lang="el-GR"/>
          </a:p>
        </p:txBody>
      </p:sp>
      <p:graphicFrame>
        <p:nvGraphicFramePr>
          <p:cNvPr id="177156" name="Object 4">
            <a:hlinkClick r:id="" action="ppaction://ole?verb=0"/>
          </p:cNvPr>
          <p:cNvGraphicFramePr>
            <a:graphicFrameLocks noChangeAspect="1"/>
          </p:cNvGraphicFramePr>
          <p:nvPr/>
        </p:nvGraphicFramePr>
        <p:xfrm>
          <a:off x="6286500" y="4725144"/>
          <a:ext cx="2857500" cy="2543175"/>
        </p:xfrm>
        <a:graphic>
          <a:graphicData uri="http://schemas.openxmlformats.org/presentationml/2006/ole">
            <mc:AlternateContent xmlns:mc="http://schemas.openxmlformats.org/markup-compatibility/2006">
              <mc:Choice xmlns:v="urn:schemas-microsoft-com:vml" Requires="v">
                <p:oleObj spid="_x0000_s177160" name="Video Clip" r:id="rId4" imgW="3048426" imgH="2685714" progId="Package">
                  <p:embed/>
                </p:oleObj>
              </mc:Choice>
              <mc:Fallback>
                <p:oleObj name="Video Clip" r:id="rId4" imgW="3048426" imgH="2685714" progId="Package">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4725144"/>
                        <a:ext cx="28575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6 - Θέση περιεχομένου"/>
          <p:cNvSpPr>
            <a:spLocks noGrp="1"/>
          </p:cNvSpPr>
          <p:nvPr>
            <p:ph idx="1"/>
          </p:nvPr>
        </p:nvSpPr>
        <p:spPr/>
        <p:txBody>
          <a:bodyPr/>
          <a:lstStyle/>
          <a:p>
            <a:endParaRPr lang="el-GR" dirty="0"/>
          </a:p>
        </p:txBody>
      </p:sp>
      <p:graphicFrame>
        <p:nvGraphicFramePr>
          <p:cNvPr id="177157" name="Object 5"/>
          <p:cNvGraphicFramePr>
            <a:graphicFrameLocks noChangeAspect="1"/>
          </p:cNvGraphicFramePr>
          <p:nvPr>
            <p:extLst>
              <p:ext uri="{D42A27DB-BD31-4B8C-83A1-F6EECF244321}">
                <p14:modId xmlns:p14="http://schemas.microsoft.com/office/powerpoint/2010/main" val="916658607"/>
              </p:ext>
            </p:extLst>
          </p:nvPr>
        </p:nvGraphicFramePr>
        <p:xfrm>
          <a:off x="3203848" y="3717032"/>
          <a:ext cx="1854200" cy="685800"/>
        </p:xfrm>
        <a:graphic>
          <a:graphicData uri="http://schemas.openxmlformats.org/presentationml/2006/ole">
            <mc:AlternateContent xmlns:mc="http://schemas.openxmlformats.org/markup-compatibility/2006">
              <mc:Choice xmlns:v="urn:schemas-microsoft-com:vml" Requires="v">
                <p:oleObj spid="_x0000_s177161" name="Αντικείμενο κελύφους συσκευασίας" showAsIcon="1" r:id="rId6" imgW="1854720" imgH="685800" progId="Package">
                  <p:embed/>
                </p:oleObj>
              </mc:Choice>
              <mc:Fallback>
                <p:oleObj name="Αντικείμενο κελύφους συσκευασίας" showAsIcon="1" r:id="rId6" imgW="1854720" imgH="685800" progId="Package">
                  <p:embed/>
                  <p:pic>
                    <p:nvPicPr>
                      <p:cNvPr id="0" name="Picture 5"/>
                      <p:cNvPicPr>
                        <a:picLocks noChangeAspect="1" noChangeArrowheads="1"/>
                      </p:cNvPicPr>
                      <p:nvPr/>
                    </p:nvPicPr>
                    <p:blipFill>
                      <a:blip r:embed="rId7"/>
                      <a:srcRect/>
                      <a:stretch>
                        <a:fillRect/>
                      </a:stretch>
                    </p:blipFill>
                    <p:spPr bwMode="auto">
                      <a:xfrm>
                        <a:off x="3203848" y="3717032"/>
                        <a:ext cx="1854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pPr algn="ctr"/>
            <a:r>
              <a:rPr lang="el-GR" dirty="0" err="1" smtClean="0"/>
              <a:t>Επιγλωττίτιδα</a:t>
            </a:r>
            <a:endParaRPr lang="el-GR" dirty="0"/>
          </a:p>
        </p:txBody>
      </p:sp>
      <p:pic>
        <p:nvPicPr>
          <p:cNvPr id="4" name="Picture 2"/>
          <p:cNvPicPr>
            <a:picLocks noChangeAspect="1" noChangeArrowheads="1"/>
          </p:cNvPicPr>
          <p:nvPr/>
        </p:nvPicPr>
        <p:blipFill>
          <a:blip r:embed="rId3" cstate="print"/>
          <a:srcRect/>
          <a:stretch>
            <a:fillRect/>
          </a:stretch>
        </p:blipFill>
        <p:spPr bwMode="auto">
          <a:xfrm>
            <a:off x="1547664" y="1988840"/>
            <a:ext cx="5838825" cy="3933825"/>
          </a:xfrm>
          <a:prstGeom prst="rect">
            <a:avLst/>
          </a:prstGeom>
          <a:noFill/>
          <a:ln w="9525">
            <a:noFill/>
            <a:miter lim="800000"/>
            <a:headEnd/>
            <a:tailEnd/>
          </a:ln>
        </p:spPr>
      </p:pic>
      <p:sp>
        <p:nvSpPr>
          <p:cNvPr id="5" name="4 - Ορθογώνιο"/>
          <p:cNvSpPr/>
          <p:nvPr/>
        </p:nvSpPr>
        <p:spPr>
          <a:xfrm>
            <a:off x="5076056" y="6211669"/>
            <a:ext cx="4067944" cy="646331"/>
          </a:xfrm>
          <a:prstGeom prst="rect">
            <a:avLst/>
          </a:prstGeom>
        </p:spPr>
        <p:txBody>
          <a:bodyPr wrap="square">
            <a:spAutoFit/>
          </a:bodyPr>
          <a:lstStyle/>
          <a:p>
            <a:r>
              <a:rPr lang="en-US" dirty="0" smtClean="0"/>
              <a:t>Hammer J. Paediatric respiratory</a:t>
            </a:r>
            <a:endParaRPr lang="el-GR" dirty="0" smtClean="0"/>
          </a:p>
          <a:p>
            <a:r>
              <a:rPr lang="en-US" dirty="0" smtClean="0"/>
              <a:t> reviews 2004</a:t>
            </a: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5122" name="Picture 2" descr="The anti-vaccine movement"/>
          <p:cNvPicPr>
            <a:picLocks noChangeAspect="1" noChangeArrowheads="1"/>
          </p:cNvPicPr>
          <p:nvPr/>
        </p:nvPicPr>
        <p:blipFill>
          <a:blip r:embed="rId2" cstate="print"/>
          <a:srcRect/>
          <a:stretch>
            <a:fillRect/>
          </a:stretch>
        </p:blipFill>
        <p:spPr bwMode="auto">
          <a:xfrm>
            <a:off x="1187624" y="1556792"/>
            <a:ext cx="7092141" cy="501813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r>
              <a:rPr lang="el-GR" dirty="0" smtClean="0"/>
              <a:t>Ο κόσμος αλλάζει…</a:t>
            </a:r>
            <a:endParaRPr lang="el-GR" dirty="0"/>
          </a:p>
        </p:txBody>
      </p:sp>
      <p:pic>
        <p:nvPicPr>
          <p:cNvPr id="4" name="Picture 6" descr="http://www.edupame.gr/sites/default/files/1-1-10-thumb-large.jpg"/>
          <p:cNvPicPr>
            <a:picLocks noChangeAspect="1" noChangeArrowheads="1"/>
          </p:cNvPicPr>
          <p:nvPr/>
        </p:nvPicPr>
        <p:blipFill>
          <a:blip r:embed="rId2" cstate="print"/>
          <a:srcRect/>
          <a:stretch>
            <a:fillRect/>
          </a:stretch>
        </p:blipFill>
        <p:spPr bwMode="auto">
          <a:xfrm>
            <a:off x="1043608" y="1340768"/>
            <a:ext cx="7114949" cy="4712197"/>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normAutofit fontScale="92500"/>
          </a:bodyPr>
          <a:lstStyle/>
          <a:p>
            <a:r>
              <a:rPr lang="en-US" dirty="0" smtClean="0">
                <a:solidFill>
                  <a:srgbClr val="FF0000"/>
                </a:solidFill>
              </a:rPr>
              <a:t>D</a:t>
            </a:r>
            <a:r>
              <a:rPr lang="en-US" dirty="0" smtClean="0"/>
              <a:t>rooling</a:t>
            </a:r>
          </a:p>
          <a:p>
            <a:r>
              <a:rPr lang="en-US" dirty="0" err="1" smtClean="0">
                <a:solidFill>
                  <a:srgbClr val="FF0000"/>
                </a:solidFill>
              </a:rPr>
              <a:t>D</a:t>
            </a:r>
            <a:r>
              <a:rPr lang="en-US" dirty="0" err="1" smtClean="0"/>
              <a:t>yspgagia</a:t>
            </a:r>
            <a:endParaRPr lang="en-US" dirty="0" smtClean="0"/>
          </a:p>
          <a:p>
            <a:r>
              <a:rPr lang="en-US" dirty="0" smtClean="0">
                <a:solidFill>
                  <a:srgbClr val="FF0000"/>
                </a:solidFill>
              </a:rPr>
              <a:t>D</a:t>
            </a:r>
            <a:r>
              <a:rPr lang="en-US" dirty="0" smtClean="0"/>
              <a:t>yspnoea</a:t>
            </a:r>
          </a:p>
          <a:p>
            <a:r>
              <a:rPr lang="en-US" dirty="0" err="1" smtClean="0">
                <a:solidFill>
                  <a:srgbClr val="FF0000"/>
                </a:solidFill>
              </a:rPr>
              <a:t>D</a:t>
            </a:r>
            <a:r>
              <a:rPr lang="en-US" dirty="0" err="1" smtClean="0"/>
              <a:t>ysphonia</a:t>
            </a:r>
            <a:endParaRPr lang="en-US" dirty="0" smtClean="0"/>
          </a:p>
          <a:p>
            <a:endParaRPr lang="en-US" dirty="0" smtClean="0"/>
          </a:p>
          <a:p>
            <a:endParaRPr lang="en-US" dirty="0" smtClean="0"/>
          </a:p>
          <a:p>
            <a:endParaRPr lang="en-US" dirty="0" smtClean="0"/>
          </a:p>
          <a:p>
            <a:r>
              <a:rPr lang="el-GR" dirty="0" smtClean="0"/>
              <a:t>Τοξική εικόνα</a:t>
            </a:r>
          </a:p>
          <a:p>
            <a:r>
              <a:rPr lang="el-GR" dirty="0" smtClean="0"/>
              <a:t>Το παιδί προτιμά να κάθεται με τα χέρια στηριγμένα προς τα πίσω και το κεφάλι σε υπερέκταση (</a:t>
            </a:r>
            <a:r>
              <a:rPr lang="en-US" dirty="0" smtClean="0"/>
              <a:t>Sniffing position)</a:t>
            </a:r>
            <a:endParaRPr lang="el-GR" dirty="0"/>
          </a:p>
        </p:txBody>
      </p:sp>
      <p:sp>
        <p:nvSpPr>
          <p:cNvPr id="3" name="2 - Τίτλος"/>
          <p:cNvSpPr>
            <a:spLocks noGrp="1"/>
          </p:cNvSpPr>
          <p:nvPr>
            <p:ph type="title"/>
          </p:nvPr>
        </p:nvSpPr>
        <p:spPr>
          <a:xfrm>
            <a:off x="467544" y="0"/>
            <a:ext cx="8229600" cy="1143000"/>
          </a:xfrm>
        </p:spPr>
        <p:txBody>
          <a:bodyPr/>
          <a:lstStyle/>
          <a:p>
            <a:r>
              <a:rPr lang="en-US" dirty="0" smtClean="0">
                <a:solidFill>
                  <a:srgbClr val="FF0000"/>
                </a:solidFill>
              </a:rPr>
              <a:t>4D</a:t>
            </a:r>
            <a:r>
              <a:rPr lang="en-US" sz="3600" dirty="0" smtClean="0">
                <a:solidFill>
                  <a:srgbClr val="FF0000"/>
                </a:solidFill>
              </a:rPr>
              <a:t>s</a:t>
            </a:r>
            <a:endParaRPr lang="el-GR" sz="3600" dirty="0">
              <a:solidFill>
                <a:srgbClr val="FF0000"/>
              </a:solidFill>
            </a:endParaRPr>
          </a:p>
        </p:txBody>
      </p:sp>
      <p:pic>
        <p:nvPicPr>
          <p:cNvPr id="48130" name="Picture 2" descr="936ca158a9265f25b1a15e50006ba87d 2_0.jpg"/>
          <p:cNvPicPr>
            <a:picLocks noChangeAspect="1" noChangeArrowheads="1"/>
          </p:cNvPicPr>
          <p:nvPr/>
        </p:nvPicPr>
        <p:blipFill>
          <a:blip r:embed="rId3" cstate="print"/>
          <a:srcRect/>
          <a:stretch>
            <a:fillRect/>
          </a:stretch>
        </p:blipFill>
        <p:spPr bwMode="auto">
          <a:xfrm>
            <a:off x="4716016" y="-1"/>
            <a:ext cx="4427984" cy="483131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170" name="Rectangle 32"/>
          <p:cNvSpPr>
            <a:spLocks noGrp="1" noChangeArrowheads="1"/>
          </p:cNvSpPr>
          <p:nvPr>
            <p:ph type="title"/>
          </p:nvPr>
        </p:nvSpPr>
        <p:spPr/>
        <p:txBody>
          <a:bodyPr>
            <a:normAutofit fontScale="90000"/>
          </a:bodyPr>
          <a:lstStyle/>
          <a:p>
            <a:r>
              <a:rPr lang="el-GR" dirty="0" smtClean="0">
                <a:solidFill>
                  <a:srgbClr val="FF0000"/>
                </a:solidFill>
              </a:rPr>
              <a:t>Καρδιακή ανακοπή στα παιδιά</a:t>
            </a:r>
            <a:br>
              <a:rPr lang="el-GR" dirty="0" smtClean="0">
                <a:solidFill>
                  <a:srgbClr val="FF0000"/>
                </a:solidFill>
              </a:rPr>
            </a:br>
            <a:r>
              <a:rPr lang="el-GR" dirty="0" smtClean="0">
                <a:solidFill>
                  <a:srgbClr val="FF0000"/>
                </a:solidFill>
              </a:rPr>
              <a:t>Αιτιολογία </a:t>
            </a:r>
            <a:endParaRPr lang="en-US" dirty="0" smtClean="0">
              <a:solidFill>
                <a:srgbClr val="FF0000"/>
              </a:solidFill>
            </a:endParaRPr>
          </a:p>
        </p:txBody>
      </p:sp>
      <p:grpSp>
        <p:nvGrpSpPr>
          <p:cNvPr id="2" name="Group 60"/>
          <p:cNvGrpSpPr>
            <a:grpSpLocks/>
          </p:cNvGrpSpPr>
          <p:nvPr/>
        </p:nvGrpSpPr>
        <p:grpSpPr bwMode="auto">
          <a:xfrm>
            <a:off x="179512" y="2209800"/>
            <a:ext cx="8704139" cy="4375150"/>
            <a:chOff x="627" y="1392"/>
            <a:chExt cx="4969" cy="2756"/>
          </a:xfrm>
        </p:grpSpPr>
        <p:sp>
          <p:nvSpPr>
            <p:cNvPr id="7172" name="Rectangle 4"/>
            <p:cNvSpPr>
              <a:spLocks noChangeArrowheads="1"/>
            </p:cNvSpPr>
            <p:nvPr/>
          </p:nvSpPr>
          <p:spPr bwMode="auto">
            <a:xfrm flipV="1">
              <a:off x="5204" y="3650"/>
              <a:ext cx="392" cy="498"/>
            </a:xfrm>
            <a:prstGeom prst="rect">
              <a:avLst/>
            </a:prstGeom>
            <a:noFill/>
            <a:ln w="9525">
              <a:noFill/>
              <a:miter lim="800000"/>
              <a:headEnd/>
              <a:tailEnd/>
            </a:ln>
          </p:spPr>
          <p:txBody>
            <a:bodyPr wrap="none" anchor="ctr"/>
            <a:lstStyle/>
            <a:p>
              <a:endParaRPr lang="el-GR"/>
            </a:p>
          </p:txBody>
        </p:sp>
        <p:grpSp>
          <p:nvGrpSpPr>
            <p:cNvPr id="3" name="Group 59"/>
            <p:cNvGrpSpPr>
              <a:grpSpLocks/>
            </p:cNvGrpSpPr>
            <p:nvPr/>
          </p:nvGrpSpPr>
          <p:grpSpPr bwMode="auto">
            <a:xfrm>
              <a:off x="627" y="1392"/>
              <a:ext cx="4929" cy="2741"/>
              <a:chOff x="627" y="1392"/>
              <a:chExt cx="4929" cy="2741"/>
            </a:xfrm>
          </p:grpSpPr>
          <p:sp>
            <p:nvSpPr>
              <p:cNvPr id="7174" name="Text Box 34"/>
              <p:cNvSpPr txBox="1">
                <a:spLocks noChangeArrowheads="1"/>
              </p:cNvSpPr>
              <p:nvPr/>
            </p:nvSpPr>
            <p:spPr bwMode="auto">
              <a:xfrm>
                <a:off x="627" y="1392"/>
                <a:ext cx="899" cy="465"/>
              </a:xfrm>
              <a:prstGeom prst="rect">
                <a:avLst/>
              </a:prstGeom>
              <a:solidFill>
                <a:schemeClr val="bg1"/>
              </a:solidFill>
              <a:ln w="9525">
                <a:solidFill>
                  <a:schemeClr val="tx1"/>
                </a:solidFill>
                <a:miter lim="800000"/>
                <a:headEnd type="none" w="sm" len="sm"/>
                <a:tailEnd type="none" w="sm" len="sm"/>
              </a:ln>
            </p:spPr>
            <p:txBody>
              <a:bodyPr wrap="square">
                <a:spAutoFit/>
              </a:bodyPr>
              <a:lstStyle/>
              <a:p>
                <a:r>
                  <a:rPr lang="el-GR" sz="1400" dirty="0"/>
                  <a:t>Απόφραξη</a:t>
                </a:r>
              </a:p>
              <a:p>
                <a:r>
                  <a:rPr lang="el-GR" sz="1400" dirty="0"/>
                  <a:t>αναπνευστικού</a:t>
                </a:r>
                <a:endParaRPr lang="en-GB" sz="1400" dirty="0"/>
              </a:p>
            </p:txBody>
          </p:sp>
          <p:sp>
            <p:nvSpPr>
              <p:cNvPr id="7175" name="Text Box 35"/>
              <p:cNvSpPr txBox="1">
                <a:spLocks noChangeArrowheads="1"/>
              </p:cNvSpPr>
              <p:nvPr/>
            </p:nvSpPr>
            <p:spPr bwMode="auto">
              <a:xfrm>
                <a:off x="1825" y="1392"/>
                <a:ext cx="797" cy="332"/>
              </a:xfrm>
              <a:prstGeom prst="rect">
                <a:avLst/>
              </a:prstGeom>
              <a:solidFill>
                <a:schemeClr val="bg1"/>
              </a:solidFill>
              <a:ln w="9525">
                <a:solidFill>
                  <a:schemeClr val="tx1"/>
                </a:solidFill>
                <a:miter lim="800000"/>
                <a:headEnd type="none" w="sm" len="sm"/>
                <a:tailEnd type="none" w="sm" len="sm"/>
              </a:ln>
            </p:spPr>
            <p:txBody>
              <a:bodyPr wrap="none">
                <a:spAutoFit/>
              </a:bodyPr>
              <a:lstStyle/>
              <a:p>
                <a:r>
                  <a:rPr lang="el-GR" sz="1400" dirty="0"/>
                  <a:t>Αναπνευστική</a:t>
                </a:r>
              </a:p>
              <a:p>
                <a:r>
                  <a:rPr lang="el-GR" sz="1400" dirty="0"/>
                  <a:t>καταστολή</a:t>
                </a:r>
                <a:endParaRPr lang="en-GB" sz="1400" dirty="0"/>
              </a:p>
            </p:txBody>
          </p:sp>
          <p:sp>
            <p:nvSpPr>
              <p:cNvPr id="7176" name="Text Box 36"/>
              <p:cNvSpPr txBox="1">
                <a:spLocks noChangeArrowheads="1"/>
              </p:cNvSpPr>
              <p:nvPr/>
            </p:nvSpPr>
            <p:spPr bwMode="auto">
              <a:xfrm>
                <a:off x="2976" y="1392"/>
                <a:ext cx="816" cy="332"/>
              </a:xfrm>
              <a:prstGeom prst="rect">
                <a:avLst/>
              </a:prstGeom>
              <a:solidFill>
                <a:schemeClr val="bg1"/>
              </a:solidFill>
              <a:ln w="9525">
                <a:solidFill>
                  <a:schemeClr val="tx1"/>
                </a:solidFill>
                <a:miter lim="800000"/>
                <a:headEnd type="none" w="sm" len="sm"/>
                <a:tailEnd type="none" w="sm" len="sm"/>
              </a:ln>
            </p:spPr>
            <p:txBody>
              <a:bodyPr>
                <a:spAutoFit/>
              </a:bodyPr>
              <a:lstStyle/>
              <a:p>
                <a:r>
                  <a:rPr lang="el-GR" sz="1400"/>
                  <a:t>Απώλεια </a:t>
                </a:r>
              </a:p>
              <a:p>
                <a:r>
                  <a:rPr lang="el-GR" sz="1400"/>
                  <a:t>υγρών</a:t>
                </a:r>
                <a:endParaRPr lang="en-GB" sz="1400"/>
              </a:p>
            </p:txBody>
          </p:sp>
          <p:sp>
            <p:nvSpPr>
              <p:cNvPr id="7177" name="Text Box 37"/>
              <p:cNvSpPr txBox="1">
                <a:spLocks noChangeArrowheads="1"/>
              </p:cNvSpPr>
              <p:nvPr/>
            </p:nvSpPr>
            <p:spPr bwMode="auto">
              <a:xfrm>
                <a:off x="4224" y="1392"/>
                <a:ext cx="1152" cy="332"/>
              </a:xfrm>
              <a:prstGeom prst="rect">
                <a:avLst/>
              </a:prstGeom>
              <a:solidFill>
                <a:schemeClr val="bg1"/>
              </a:solidFill>
              <a:ln w="9525">
                <a:solidFill>
                  <a:schemeClr val="tx1"/>
                </a:solidFill>
                <a:miter lim="800000"/>
                <a:headEnd type="none" w="sm" len="sm"/>
                <a:tailEnd type="none" w="sm" len="sm"/>
              </a:ln>
            </p:spPr>
            <p:txBody>
              <a:bodyPr>
                <a:spAutoFit/>
              </a:bodyPr>
              <a:lstStyle/>
              <a:p>
                <a:r>
                  <a:rPr lang="el-GR" sz="1400"/>
                  <a:t>Κακή κατανομή</a:t>
                </a:r>
              </a:p>
              <a:p>
                <a:r>
                  <a:rPr lang="el-GR" sz="1400"/>
                  <a:t>υγρών</a:t>
                </a:r>
                <a:endParaRPr lang="en-GB" sz="1400"/>
              </a:p>
            </p:txBody>
          </p:sp>
          <p:sp>
            <p:nvSpPr>
              <p:cNvPr id="7178" name="Text Box 38"/>
              <p:cNvSpPr txBox="1">
                <a:spLocks noChangeArrowheads="1"/>
              </p:cNvSpPr>
              <p:nvPr/>
            </p:nvSpPr>
            <p:spPr bwMode="auto">
              <a:xfrm>
                <a:off x="672" y="2112"/>
                <a:ext cx="816" cy="466"/>
              </a:xfrm>
              <a:prstGeom prst="rect">
                <a:avLst/>
              </a:prstGeom>
              <a:noFill/>
              <a:ln w="9525">
                <a:solidFill>
                  <a:schemeClr val="tx1"/>
                </a:solidFill>
                <a:miter lim="800000"/>
                <a:headEnd type="none" w="sm" len="sm"/>
                <a:tailEnd type="none" w="sm" len="sm"/>
              </a:ln>
            </p:spPr>
            <p:txBody>
              <a:bodyPr>
                <a:spAutoFit/>
              </a:bodyPr>
              <a:lstStyle/>
              <a:p>
                <a:r>
                  <a:rPr lang="el-GR" sz="1400" dirty="0"/>
                  <a:t>Ξένο σώμα</a:t>
                </a:r>
              </a:p>
              <a:p>
                <a:r>
                  <a:rPr lang="el-GR" sz="1400" dirty="0"/>
                  <a:t>Άσθμα</a:t>
                </a:r>
              </a:p>
              <a:p>
                <a:r>
                  <a:rPr lang="en-US" sz="1400" dirty="0"/>
                  <a:t>Croup</a:t>
                </a:r>
                <a:endParaRPr lang="en-GB" sz="1400" dirty="0"/>
              </a:p>
            </p:txBody>
          </p:sp>
          <p:sp>
            <p:nvSpPr>
              <p:cNvPr id="7179" name="Text Box 39"/>
              <p:cNvSpPr txBox="1">
                <a:spLocks noChangeArrowheads="1"/>
              </p:cNvSpPr>
              <p:nvPr/>
            </p:nvSpPr>
            <p:spPr bwMode="auto">
              <a:xfrm>
                <a:off x="1776" y="2112"/>
                <a:ext cx="1022" cy="466"/>
              </a:xfrm>
              <a:prstGeom prst="rect">
                <a:avLst/>
              </a:prstGeom>
              <a:noFill/>
              <a:ln w="9525">
                <a:solidFill>
                  <a:schemeClr val="tx1"/>
                </a:solidFill>
                <a:miter lim="800000"/>
                <a:headEnd type="none" w="sm" len="sm"/>
                <a:tailEnd type="none" w="sm" len="sm"/>
              </a:ln>
            </p:spPr>
            <p:txBody>
              <a:bodyPr wrap="square">
                <a:spAutoFit/>
              </a:bodyPr>
              <a:lstStyle/>
              <a:p>
                <a:r>
                  <a:rPr lang="el-GR" sz="1400"/>
                  <a:t>Σπασμοί</a:t>
                </a:r>
              </a:p>
              <a:p>
                <a:r>
                  <a:rPr lang="el-GR" sz="1400"/>
                  <a:t>Δηλητηρίαση</a:t>
                </a:r>
              </a:p>
              <a:p>
                <a:r>
                  <a:rPr lang="el-GR" sz="1400"/>
                  <a:t>Αυξημένη </a:t>
                </a:r>
                <a:r>
                  <a:rPr lang="en-US" sz="1400"/>
                  <a:t>ICP</a:t>
                </a:r>
                <a:endParaRPr lang="en-GB" sz="1400"/>
              </a:p>
            </p:txBody>
          </p:sp>
          <p:sp>
            <p:nvSpPr>
              <p:cNvPr id="7180" name="Text Box 40"/>
              <p:cNvSpPr txBox="1">
                <a:spLocks noChangeArrowheads="1"/>
              </p:cNvSpPr>
              <p:nvPr/>
            </p:nvSpPr>
            <p:spPr bwMode="auto">
              <a:xfrm>
                <a:off x="2880" y="2112"/>
                <a:ext cx="1184" cy="466"/>
              </a:xfrm>
              <a:prstGeom prst="rect">
                <a:avLst/>
              </a:prstGeom>
              <a:noFill/>
              <a:ln w="9525">
                <a:solidFill>
                  <a:schemeClr val="tx1"/>
                </a:solidFill>
                <a:miter lim="800000"/>
                <a:headEnd type="none" w="sm" len="sm"/>
                <a:tailEnd type="none" w="sm" len="sm"/>
              </a:ln>
            </p:spPr>
            <p:txBody>
              <a:bodyPr wrap="square">
                <a:spAutoFit/>
              </a:bodyPr>
              <a:lstStyle/>
              <a:p>
                <a:r>
                  <a:rPr lang="el-GR" sz="1400" dirty="0"/>
                  <a:t>Απώλεια αίματος</a:t>
                </a:r>
              </a:p>
              <a:p>
                <a:r>
                  <a:rPr lang="el-GR" sz="1400" dirty="0"/>
                  <a:t>Έγκαυμα</a:t>
                </a:r>
              </a:p>
              <a:p>
                <a:r>
                  <a:rPr lang="el-GR" sz="1400" dirty="0"/>
                  <a:t>έμετοι</a:t>
                </a:r>
                <a:endParaRPr lang="en-GB" sz="1400" dirty="0"/>
              </a:p>
            </p:txBody>
          </p:sp>
          <p:sp>
            <p:nvSpPr>
              <p:cNvPr id="7181" name="Text Box 41"/>
              <p:cNvSpPr txBox="1">
                <a:spLocks noChangeArrowheads="1"/>
              </p:cNvSpPr>
              <p:nvPr/>
            </p:nvSpPr>
            <p:spPr bwMode="auto">
              <a:xfrm>
                <a:off x="4226" y="2112"/>
                <a:ext cx="1330" cy="601"/>
              </a:xfrm>
              <a:prstGeom prst="rect">
                <a:avLst/>
              </a:prstGeom>
              <a:noFill/>
              <a:ln w="9525">
                <a:solidFill>
                  <a:schemeClr val="tx1"/>
                </a:solidFill>
                <a:miter lim="800000"/>
                <a:headEnd type="none" w="sm" len="sm"/>
                <a:tailEnd type="none" w="sm" len="sm"/>
              </a:ln>
            </p:spPr>
            <p:txBody>
              <a:bodyPr wrap="square">
                <a:spAutoFit/>
              </a:bodyPr>
              <a:lstStyle/>
              <a:p>
                <a:r>
                  <a:rPr lang="el-GR" sz="1400" dirty="0"/>
                  <a:t>Σήψη</a:t>
                </a:r>
              </a:p>
              <a:p>
                <a:r>
                  <a:rPr lang="el-GR" sz="1400" dirty="0"/>
                  <a:t>Αναφυλαξία</a:t>
                </a:r>
              </a:p>
              <a:p>
                <a:r>
                  <a:rPr lang="el-GR" sz="1400" dirty="0"/>
                  <a:t>Καρδιακή ανεπάρκεια</a:t>
                </a:r>
                <a:endParaRPr lang="en-GB" sz="1400" dirty="0"/>
              </a:p>
            </p:txBody>
          </p:sp>
          <p:sp>
            <p:nvSpPr>
              <p:cNvPr id="7182" name="Text Box 42"/>
              <p:cNvSpPr txBox="1">
                <a:spLocks noChangeArrowheads="1"/>
              </p:cNvSpPr>
              <p:nvPr/>
            </p:nvSpPr>
            <p:spPr bwMode="auto">
              <a:xfrm>
                <a:off x="710" y="3045"/>
                <a:ext cx="116" cy="288"/>
              </a:xfrm>
              <a:prstGeom prst="rect">
                <a:avLst/>
              </a:prstGeom>
              <a:noFill/>
              <a:ln w="9525">
                <a:noFill/>
                <a:miter lim="800000"/>
                <a:headEnd type="none" w="sm" len="sm"/>
                <a:tailEnd type="none" w="sm" len="sm"/>
              </a:ln>
            </p:spPr>
            <p:txBody>
              <a:bodyPr wrap="none">
                <a:spAutoFit/>
              </a:bodyPr>
              <a:lstStyle/>
              <a:p>
                <a:endParaRPr lang="en-GB"/>
              </a:p>
            </p:txBody>
          </p:sp>
          <p:sp>
            <p:nvSpPr>
              <p:cNvPr id="7183" name="Text Box 44"/>
              <p:cNvSpPr txBox="1">
                <a:spLocks noChangeArrowheads="1"/>
              </p:cNvSpPr>
              <p:nvPr/>
            </p:nvSpPr>
            <p:spPr bwMode="auto">
              <a:xfrm>
                <a:off x="720" y="2880"/>
                <a:ext cx="1968" cy="460"/>
              </a:xfrm>
              <a:prstGeom prst="rect">
                <a:avLst/>
              </a:prstGeom>
              <a:solidFill>
                <a:srgbClr val="FFFF00"/>
              </a:solidFill>
              <a:ln w="9525">
                <a:noFill/>
                <a:miter lim="800000"/>
                <a:headEnd type="none" w="sm" len="sm"/>
                <a:tailEnd type="none" w="sm" len="sm"/>
              </a:ln>
            </p:spPr>
            <p:txBody>
              <a:bodyPr>
                <a:spAutoFit/>
              </a:bodyPr>
              <a:lstStyle/>
              <a:p>
                <a:endParaRPr lang="el-GR" sz="1400">
                  <a:solidFill>
                    <a:schemeClr val="bg2"/>
                  </a:solidFill>
                </a:endParaRPr>
              </a:p>
              <a:p>
                <a:r>
                  <a:rPr lang="el-GR" sz="1400">
                    <a:solidFill>
                      <a:schemeClr val="bg2"/>
                    </a:solidFill>
                  </a:rPr>
                  <a:t>Αναπνευστική ανεπάρκεια</a:t>
                </a:r>
                <a:endParaRPr lang="el-GR" sz="1400"/>
              </a:p>
              <a:p>
                <a:endParaRPr lang="en-GB" sz="1400"/>
              </a:p>
            </p:txBody>
          </p:sp>
          <p:sp>
            <p:nvSpPr>
              <p:cNvPr id="7184" name="Text Box 45"/>
              <p:cNvSpPr txBox="1">
                <a:spLocks noChangeArrowheads="1"/>
              </p:cNvSpPr>
              <p:nvPr/>
            </p:nvSpPr>
            <p:spPr bwMode="auto">
              <a:xfrm>
                <a:off x="3072" y="2976"/>
                <a:ext cx="116" cy="288"/>
              </a:xfrm>
              <a:prstGeom prst="rect">
                <a:avLst/>
              </a:prstGeom>
              <a:noFill/>
              <a:ln w="9525">
                <a:noFill/>
                <a:miter lim="800000"/>
                <a:headEnd type="none" w="sm" len="sm"/>
                <a:tailEnd type="none" w="sm" len="sm"/>
              </a:ln>
            </p:spPr>
            <p:txBody>
              <a:bodyPr wrap="none">
                <a:spAutoFit/>
              </a:bodyPr>
              <a:lstStyle/>
              <a:p>
                <a:endParaRPr lang="en-GB"/>
              </a:p>
            </p:txBody>
          </p:sp>
          <p:sp>
            <p:nvSpPr>
              <p:cNvPr id="7185" name="Text Box 46"/>
              <p:cNvSpPr txBox="1">
                <a:spLocks noChangeArrowheads="1"/>
              </p:cNvSpPr>
              <p:nvPr/>
            </p:nvSpPr>
            <p:spPr bwMode="auto">
              <a:xfrm>
                <a:off x="2976" y="2880"/>
                <a:ext cx="2448" cy="460"/>
              </a:xfrm>
              <a:prstGeom prst="rect">
                <a:avLst/>
              </a:prstGeom>
              <a:solidFill>
                <a:srgbClr val="FFFF00"/>
              </a:solidFill>
              <a:ln w="9525">
                <a:noFill/>
                <a:miter lim="800000"/>
                <a:headEnd type="none" w="sm" len="sm"/>
                <a:tailEnd type="none" w="sm" len="sm"/>
              </a:ln>
            </p:spPr>
            <p:txBody>
              <a:bodyPr>
                <a:spAutoFit/>
              </a:bodyPr>
              <a:lstStyle/>
              <a:p>
                <a:endParaRPr lang="el-GR" sz="1400">
                  <a:solidFill>
                    <a:schemeClr val="bg2"/>
                  </a:solidFill>
                </a:endParaRPr>
              </a:p>
              <a:p>
                <a:r>
                  <a:rPr lang="el-GR" sz="1400">
                    <a:solidFill>
                      <a:schemeClr val="bg2"/>
                    </a:solidFill>
                  </a:rPr>
                  <a:t>Κυκλοφορική ανεπάρκεια</a:t>
                </a:r>
              </a:p>
              <a:p>
                <a:endParaRPr lang="en-GB" sz="1400">
                  <a:solidFill>
                    <a:schemeClr val="bg2"/>
                  </a:solidFill>
                </a:endParaRPr>
              </a:p>
            </p:txBody>
          </p:sp>
          <p:sp>
            <p:nvSpPr>
              <p:cNvPr id="7186" name="Text Box 47"/>
              <p:cNvSpPr txBox="1">
                <a:spLocks noChangeArrowheads="1"/>
              </p:cNvSpPr>
              <p:nvPr/>
            </p:nvSpPr>
            <p:spPr bwMode="auto">
              <a:xfrm>
                <a:off x="1920" y="3667"/>
                <a:ext cx="2016" cy="466"/>
              </a:xfrm>
              <a:prstGeom prst="rect">
                <a:avLst/>
              </a:prstGeom>
              <a:solidFill>
                <a:srgbClr val="FF0000"/>
              </a:solidFill>
              <a:ln w="9525">
                <a:solidFill>
                  <a:schemeClr val="tx1"/>
                </a:solidFill>
                <a:miter lim="800000"/>
                <a:headEnd type="none" w="sm" len="sm"/>
                <a:tailEnd type="none" w="sm" len="sm"/>
              </a:ln>
            </p:spPr>
            <p:txBody>
              <a:bodyPr anchor="ctr">
                <a:spAutoFit/>
              </a:bodyPr>
              <a:lstStyle/>
              <a:p>
                <a:endParaRPr lang="el-GR" sz="1400"/>
              </a:p>
              <a:p>
                <a:r>
                  <a:rPr lang="el-GR" sz="1400"/>
                  <a:t>Καρδιακή ανακοπή</a:t>
                </a:r>
              </a:p>
              <a:p>
                <a:endParaRPr lang="en-GB" sz="1400"/>
              </a:p>
            </p:txBody>
          </p:sp>
          <p:sp>
            <p:nvSpPr>
              <p:cNvPr id="7187" name="Line 48"/>
              <p:cNvSpPr>
                <a:spLocks noChangeShapeType="1"/>
              </p:cNvSpPr>
              <p:nvPr/>
            </p:nvSpPr>
            <p:spPr bwMode="auto">
              <a:xfrm>
                <a:off x="1056" y="1728"/>
                <a:ext cx="0" cy="384"/>
              </a:xfrm>
              <a:prstGeom prst="line">
                <a:avLst/>
              </a:prstGeom>
              <a:noFill/>
              <a:ln w="9525">
                <a:noFill/>
                <a:round/>
                <a:headEnd type="none" w="sm" len="sm"/>
                <a:tailEnd type="none" w="sm" len="sm"/>
              </a:ln>
            </p:spPr>
            <p:txBody>
              <a:bodyPr wrap="none" anchor="ctr"/>
              <a:lstStyle/>
              <a:p>
                <a:endParaRPr lang="el-GR"/>
              </a:p>
            </p:txBody>
          </p:sp>
          <p:sp>
            <p:nvSpPr>
              <p:cNvPr id="7188" name="Line 49"/>
              <p:cNvSpPr>
                <a:spLocks noChangeShapeType="1"/>
              </p:cNvSpPr>
              <p:nvPr/>
            </p:nvSpPr>
            <p:spPr bwMode="auto">
              <a:xfrm>
                <a:off x="1056" y="1728"/>
                <a:ext cx="0" cy="384"/>
              </a:xfrm>
              <a:prstGeom prst="line">
                <a:avLst/>
              </a:prstGeom>
              <a:noFill/>
              <a:ln w="3175">
                <a:solidFill>
                  <a:schemeClr val="tx1"/>
                </a:solidFill>
                <a:round/>
                <a:headEnd type="none" w="sm" len="sm"/>
                <a:tailEnd type="none" w="sm" len="sm"/>
              </a:ln>
            </p:spPr>
            <p:txBody>
              <a:bodyPr wrap="none" anchor="ctr"/>
              <a:lstStyle/>
              <a:p>
                <a:endParaRPr lang="el-GR"/>
              </a:p>
            </p:txBody>
          </p:sp>
          <p:sp>
            <p:nvSpPr>
              <p:cNvPr id="7189" name="Line 50"/>
              <p:cNvSpPr>
                <a:spLocks noChangeShapeType="1"/>
              </p:cNvSpPr>
              <p:nvPr/>
            </p:nvSpPr>
            <p:spPr bwMode="auto">
              <a:xfrm>
                <a:off x="1056" y="2592"/>
                <a:ext cx="0" cy="288"/>
              </a:xfrm>
              <a:prstGeom prst="line">
                <a:avLst/>
              </a:prstGeom>
              <a:noFill/>
              <a:ln w="6350">
                <a:solidFill>
                  <a:schemeClr val="tx1"/>
                </a:solidFill>
                <a:round/>
                <a:headEnd type="none" w="sm" len="sm"/>
                <a:tailEnd type="none" w="sm" len="sm"/>
              </a:ln>
            </p:spPr>
            <p:txBody>
              <a:bodyPr wrap="none" anchor="ctr"/>
              <a:lstStyle/>
              <a:p>
                <a:endParaRPr lang="el-GR"/>
              </a:p>
            </p:txBody>
          </p:sp>
          <p:sp>
            <p:nvSpPr>
              <p:cNvPr id="7190" name="Line 51"/>
              <p:cNvSpPr>
                <a:spLocks noChangeShapeType="1"/>
              </p:cNvSpPr>
              <p:nvPr/>
            </p:nvSpPr>
            <p:spPr bwMode="auto">
              <a:xfrm>
                <a:off x="2160" y="1728"/>
                <a:ext cx="0" cy="384"/>
              </a:xfrm>
              <a:prstGeom prst="line">
                <a:avLst/>
              </a:prstGeom>
              <a:noFill/>
              <a:ln w="6350">
                <a:solidFill>
                  <a:schemeClr val="tx1"/>
                </a:solidFill>
                <a:round/>
                <a:headEnd type="none" w="sm" len="sm"/>
                <a:tailEnd type="none" w="sm" len="sm"/>
              </a:ln>
            </p:spPr>
            <p:txBody>
              <a:bodyPr wrap="none" anchor="ctr"/>
              <a:lstStyle/>
              <a:p>
                <a:endParaRPr lang="el-GR"/>
              </a:p>
            </p:txBody>
          </p:sp>
          <p:sp>
            <p:nvSpPr>
              <p:cNvPr id="7191" name="Line 52"/>
              <p:cNvSpPr>
                <a:spLocks noChangeShapeType="1"/>
              </p:cNvSpPr>
              <p:nvPr/>
            </p:nvSpPr>
            <p:spPr bwMode="auto">
              <a:xfrm>
                <a:off x="2160" y="2592"/>
                <a:ext cx="0" cy="288"/>
              </a:xfrm>
              <a:prstGeom prst="line">
                <a:avLst/>
              </a:prstGeom>
              <a:noFill/>
              <a:ln w="6350">
                <a:solidFill>
                  <a:schemeClr val="tx1"/>
                </a:solidFill>
                <a:round/>
                <a:headEnd type="none" w="sm" len="sm"/>
                <a:tailEnd type="none" w="sm" len="sm"/>
              </a:ln>
            </p:spPr>
            <p:txBody>
              <a:bodyPr wrap="none" anchor="ctr"/>
              <a:lstStyle/>
              <a:p>
                <a:endParaRPr lang="el-GR"/>
              </a:p>
            </p:txBody>
          </p:sp>
          <p:sp>
            <p:nvSpPr>
              <p:cNvPr id="7192" name="Line 53"/>
              <p:cNvSpPr>
                <a:spLocks noChangeShapeType="1"/>
              </p:cNvSpPr>
              <p:nvPr/>
            </p:nvSpPr>
            <p:spPr bwMode="auto">
              <a:xfrm>
                <a:off x="2160" y="3360"/>
                <a:ext cx="0" cy="288"/>
              </a:xfrm>
              <a:prstGeom prst="line">
                <a:avLst/>
              </a:prstGeom>
              <a:noFill/>
              <a:ln w="6350">
                <a:solidFill>
                  <a:schemeClr val="tx1"/>
                </a:solidFill>
                <a:round/>
                <a:headEnd type="none" w="sm" len="sm"/>
                <a:tailEnd type="none" w="sm" len="sm"/>
              </a:ln>
            </p:spPr>
            <p:txBody>
              <a:bodyPr wrap="none" anchor="ctr"/>
              <a:lstStyle/>
              <a:p>
                <a:endParaRPr lang="el-GR"/>
              </a:p>
            </p:txBody>
          </p:sp>
          <p:sp>
            <p:nvSpPr>
              <p:cNvPr id="7193" name="Line 54"/>
              <p:cNvSpPr>
                <a:spLocks noChangeShapeType="1"/>
              </p:cNvSpPr>
              <p:nvPr/>
            </p:nvSpPr>
            <p:spPr bwMode="auto">
              <a:xfrm>
                <a:off x="3360" y="1728"/>
                <a:ext cx="0" cy="384"/>
              </a:xfrm>
              <a:prstGeom prst="line">
                <a:avLst/>
              </a:prstGeom>
              <a:noFill/>
              <a:ln w="6350">
                <a:solidFill>
                  <a:schemeClr val="tx1"/>
                </a:solidFill>
                <a:round/>
                <a:headEnd type="none" w="sm" len="sm"/>
                <a:tailEnd type="none" w="sm" len="sm"/>
              </a:ln>
            </p:spPr>
            <p:txBody>
              <a:bodyPr wrap="none" anchor="ctr"/>
              <a:lstStyle/>
              <a:p>
                <a:endParaRPr lang="el-GR"/>
              </a:p>
            </p:txBody>
          </p:sp>
          <p:sp>
            <p:nvSpPr>
              <p:cNvPr id="7194" name="Line 55"/>
              <p:cNvSpPr>
                <a:spLocks noChangeShapeType="1"/>
              </p:cNvSpPr>
              <p:nvPr/>
            </p:nvSpPr>
            <p:spPr bwMode="auto">
              <a:xfrm>
                <a:off x="3360" y="2592"/>
                <a:ext cx="0" cy="288"/>
              </a:xfrm>
              <a:prstGeom prst="line">
                <a:avLst/>
              </a:prstGeom>
              <a:noFill/>
              <a:ln w="6350">
                <a:solidFill>
                  <a:schemeClr val="tx1"/>
                </a:solidFill>
                <a:round/>
                <a:headEnd type="none" w="sm" len="sm"/>
                <a:tailEnd type="none" w="sm" len="sm"/>
              </a:ln>
            </p:spPr>
            <p:txBody>
              <a:bodyPr wrap="none" anchor="ctr"/>
              <a:lstStyle/>
              <a:p>
                <a:endParaRPr lang="el-GR"/>
              </a:p>
            </p:txBody>
          </p:sp>
          <p:sp>
            <p:nvSpPr>
              <p:cNvPr id="7195" name="Line 56"/>
              <p:cNvSpPr>
                <a:spLocks noChangeShapeType="1"/>
              </p:cNvSpPr>
              <p:nvPr/>
            </p:nvSpPr>
            <p:spPr bwMode="auto">
              <a:xfrm>
                <a:off x="3360" y="3360"/>
                <a:ext cx="0" cy="288"/>
              </a:xfrm>
              <a:prstGeom prst="line">
                <a:avLst/>
              </a:prstGeom>
              <a:noFill/>
              <a:ln w="6350">
                <a:solidFill>
                  <a:schemeClr val="tx1"/>
                </a:solidFill>
                <a:round/>
                <a:headEnd type="none" w="sm" len="sm"/>
                <a:tailEnd type="none" w="sm" len="sm"/>
              </a:ln>
            </p:spPr>
            <p:txBody>
              <a:bodyPr wrap="none" anchor="ctr"/>
              <a:lstStyle/>
              <a:p>
                <a:endParaRPr lang="el-GR"/>
              </a:p>
            </p:txBody>
          </p:sp>
          <p:sp>
            <p:nvSpPr>
              <p:cNvPr id="7196" name="Line 57"/>
              <p:cNvSpPr>
                <a:spLocks noChangeShapeType="1"/>
              </p:cNvSpPr>
              <p:nvPr/>
            </p:nvSpPr>
            <p:spPr bwMode="auto">
              <a:xfrm>
                <a:off x="4800" y="1728"/>
                <a:ext cx="0" cy="384"/>
              </a:xfrm>
              <a:prstGeom prst="line">
                <a:avLst/>
              </a:prstGeom>
              <a:noFill/>
              <a:ln w="6350">
                <a:solidFill>
                  <a:schemeClr val="tx1"/>
                </a:solidFill>
                <a:round/>
                <a:headEnd type="none" w="sm" len="sm"/>
                <a:tailEnd type="none" w="sm" len="sm"/>
              </a:ln>
            </p:spPr>
            <p:txBody>
              <a:bodyPr wrap="none" anchor="ctr"/>
              <a:lstStyle/>
              <a:p>
                <a:endParaRPr lang="el-GR"/>
              </a:p>
            </p:txBody>
          </p:sp>
          <p:sp>
            <p:nvSpPr>
              <p:cNvPr id="7197" name="Line 58"/>
              <p:cNvSpPr>
                <a:spLocks noChangeShapeType="1"/>
              </p:cNvSpPr>
              <p:nvPr/>
            </p:nvSpPr>
            <p:spPr bwMode="auto">
              <a:xfrm>
                <a:off x="4800" y="2592"/>
                <a:ext cx="0" cy="288"/>
              </a:xfrm>
              <a:prstGeom prst="line">
                <a:avLst/>
              </a:prstGeom>
              <a:noFill/>
              <a:ln w="6350">
                <a:solidFill>
                  <a:schemeClr val="tx1"/>
                </a:solidFill>
                <a:round/>
                <a:headEnd type="none" w="sm" len="sm"/>
                <a:tailEnd type="none" w="sm" len="sm"/>
              </a:ln>
            </p:spPr>
            <p:txBody>
              <a:bodyPr wrap="none" anchor="ctr"/>
              <a:lstStyle/>
              <a:p>
                <a:endParaRPr lang="el-GR"/>
              </a:p>
            </p:txBody>
          </p:sp>
        </p:grpSp>
      </p:grpSp>
      <p:sp>
        <p:nvSpPr>
          <p:cNvPr id="31" name="30 - TextBox"/>
          <p:cNvSpPr txBox="1"/>
          <p:nvPr/>
        </p:nvSpPr>
        <p:spPr>
          <a:xfrm>
            <a:off x="7127776" y="6488668"/>
            <a:ext cx="2016224" cy="369332"/>
          </a:xfrm>
          <a:prstGeom prst="rect">
            <a:avLst/>
          </a:prstGeom>
          <a:noFill/>
        </p:spPr>
        <p:txBody>
          <a:bodyPr wrap="square" rtlCol="0">
            <a:spAutoFit/>
          </a:bodyPr>
          <a:lstStyle/>
          <a:p>
            <a:r>
              <a:rPr lang="en-US" dirty="0" smtClean="0">
                <a:solidFill>
                  <a:srgbClr val="FF0000"/>
                </a:solidFill>
              </a:rPr>
              <a:t>c/o APLS Hellas</a:t>
            </a:r>
            <a:endParaRPr lang="el-GR" dirty="0">
              <a:solidFill>
                <a:srgbClr val="FF0000"/>
              </a:solidFill>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flipV="1">
            <a:off x="8261350" y="5794375"/>
            <a:ext cx="622300" cy="790575"/>
          </a:xfrm>
          <a:prstGeom prst="rect">
            <a:avLst/>
          </a:prstGeom>
          <a:noFill/>
          <a:ln w="9525">
            <a:noFill/>
            <a:miter lim="800000"/>
            <a:headEnd/>
            <a:tailEnd/>
          </a:ln>
          <a:effectLst/>
        </p:spPr>
        <p:txBody>
          <a:bodyPr wrap="none" anchor="ctr"/>
          <a:lstStyle/>
          <a:p>
            <a:endParaRPr lang="el-GR"/>
          </a:p>
        </p:txBody>
      </p:sp>
      <p:sp>
        <p:nvSpPr>
          <p:cNvPr id="75779" name="Rectangle 3"/>
          <p:cNvSpPr>
            <a:spLocks noGrp="1" noChangeArrowheads="1"/>
          </p:cNvSpPr>
          <p:nvPr>
            <p:ph type="title"/>
          </p:nvPr>
        </p:nvSpPr>
        <p:spPr>
          <a:xfrm>
            <a:off x="0" y="0"/>
            <a:ext cx="8610600" cy="1143000"/>
          </a:xfrm>
        </p:spPr>
        <p:txBody>
          <a:bodyPr>
            <a:normAutofit fontScale="90000"/>
          </a:bodyPr>
          <a:lstStyle/>
          <a:p>
            <a:r>
              <a:rPr lang="en-US" dirty="0"/>
              <a:t/>
            </a:r>
            <a:br>
              <a:rPr lang="en-US" dirty="0"/>
            </a:br>
            <a:r>
              <a:rPr lang="el-GR" sz="3600" dirty="0"/>
              <a:t>Επείγουσα θεραπεία </a:t>
            </a:r>
            <a:r>
              <a:rPr lang="el-GR" sz="3600" dirty="0" err="1"/>
              <a:t>επιγλωττίτιδας</a:t>
            </a:r>
            <a:r>
              <a:rPr lang="el-GR" sz="3600" dirty="0"/>
              <a:t> </a:t>
            </a:r>
            <a:endParaRPr lang="en-US" sz="3600" dirty="0"/>
          </a:p>
        </p:txBody>
      </p:sp>
      <p:sp>
        <p:nvSpPr>
          <p:cNvPr id="75780" name="Rectangle 4"/>
          <p:cNvSpPr>
            <a:spLocks noGrp="1" noChangeArrowheads="1"/>
          </p:cNvSpPr>
          <p:nvPr>
            <p:ph type="body" sz="half" idx="1"/>
          </p:nvPr>
        </p:nvSpPr>
        <p:spPr>
          <a:xfrm>
            <a:off x="355600" y="2205038"/>
            <a:ext cx="4216400" cy="3602037"/>
          </a:xfrm>
        </p:spPr>
        <p:txBody>
          <a:bodyPr>
            <a:normAutofit fontScale="92500" lnSpcReduction="10000"/>
          </a:bodyPr>
          <a:lstStyle/>
          <a:p>
            <a:pPr>
              <a:lnSpc>
                <a:spcPct val="170000"/>
              </a:lnSpc>
            </a:pPr>
            <a:r>
              <a:rPr lang="el-GR" sz="2800"/>
              <a:t>Οξυγόνο </a:t>
            </a:r>
            <a:endParaRPr lang="en-US" sz="2800"/>
          </a:p>
          <a:p>
            <a:pPr>
              <a:lnSpc>
                <a:spcPct val="170000"/>
              </a:lnSpc>
            </a:pPr>
            <a:r>
              <a:rPr lang="el-GR" sz="2800"/>
              <a:t>Ζητήστε </a:t>
            </a:r>
            <a:r>
              <a:rPr lang="en-US" sz="2800"/>
              <a:t>Bo</a:t>
            </a:r>
            <a:r>
              <a:rPr lang="el-GR" sz="2800"/>
              <a:t>ήθεια ειδικού για διασωλήνωση και </a:t>
            </a:r>
          </a:p>
          <a:p>
            <a:pPr>
              <a:lnSpc>
                <a:spcPct val="170000"/>
              </a:lnSpc>
              <a:buFont typeface="Wingdings" pitchFamily="2" charset="2"/>
              <a:buNone/>
            </a:pPr>
            <a:r>
              <a:rPr lang="el-GR" sz="2800"/>
              <a:t>	αερισμό </a:t>
            </a:r>
            <a:endParaRPr lang="en-US" sz="2800"/>
          </a:p>
          <a:p>
            <a:pPr>
              <a:lnSpc>
                <a:spcPct val="170000"/>
              </a:lnSpc>
            </a:pPr>
            <a:r>
              <a:rPr lang="en-US" sz="2800"/>
              <a:t>IV </a:t>
            </a:r>
            <a:r>
              <a:rPr lang="el-GR" sz="2800"/>
              <a:t>αντιβιοτικά </a:t>
            </a:r>
            <a:endParaRPr lang="en-US" sz="2800"/>
          </a:p>
        </p:txBody>
      </p:sp>
      <p:sp>
        <p:nvSpPr>
          <p:cNvPr id="75781" name="Text Box 5"/>
          <p:cNvSpPr txBox="1">
            <a:spLocks noChangeArrowheads="1"/>
          </p:cNvSpPr>
          <p:nvPr/>
        </p:nvSpPr>
        <p:spPr bwMode="auto">
          <a:xfrm>
            <a:off x="0" y="6205514"/>
            <a:ext cx="9144000" cy="652486"/>
          </a:xfrm>
          <a:prstGeom prst="rect">
            <a:avLst/>
          </a:prstGeom>
          <a:solidFill>
            <a:srgbClr val="FF0000"/>
          </a:solidFill>
          <a:ln w="9525">
            <a:noFill/>
            <a:miter lim="800000"/>
            <a:headEnd/>
            <a:tailEnd/>
          </a:ln>
          <a:effectLst/>
        </p:spPr>
        <p:txBody>
          <a:bodyPr wrap="square">
            <a:spAutoFit/>
          </a:bodyPr>
          <a:lstStyle/>
          <a:p>
            <a:pPr algn="l">
              <a:lnSpc>
                <a:spcPct val="130000"/>
              </a:lnSpc>
              <a:spcBef>
                <a:spcPct val="20000"/>
              </a:spcBef>
              <a:buClr>
                <a:schemeClr val="hlink"/>
              </a:buClr>
            </a:pPr>
            <a:r>
              <a:rPr lang="el-GR" sz="2800" dirty="0">
                <a:solidFill>
                  <a:srgbClr val="FFFF00"/>
                </a:solidFill>
                <a:effectLst>
                  <a:outerShdw blurRad="38100" dist="38100" dir="2700000" algn="tl">
                    <a:srgbClr val="000000"/>
                  </a:outerShdw>
                </a:effectLst>
              </a:rPr>
              <a:t>ΑΠΟΦΥΓΕΤΕ ΚΑΘΕ ΑΣΚΟΠΗ ΕΝΟΧΛΗΣΗ ΣΤΟ ΠΑΙΔΙ</a:t>
            </a:r>
            <a:endParaRPr lang="en-GB" sz="2800" dirty="0">
              <a:solidFill>
                <a:srgbClr val="FFFF00"/>
              </a:solidFill>
            </a:endParaRPr>
          </a:p>
        </p:txBody>
      </p:sp>
      <p:graphicFrame>
        <p:nvGraphicFramePr>
          <p:cNvPr id="75782" name="Object 6"/>
          <p:cNvGraphicFramePr>
            <a:graphicFrameLocks noChangeAspect="1"/>
          </p:cNvGraphicFramePr>
          <p:nvPr/>
        </p:nvGraphicFramePr>
        <p:xfrm>
          <a:off x="5029200" y="2441575"/>
          <a:ext cx="3581400" cy="2598738"/>
        </p:xfrm>
        <a:graphic>
          <a:graphicData uri="http://schemas.openxmlformats.org/presentationml/2006/ole">
            <mc:AlternateContent xmlns:mc="http://schemas.openxmlformats.org/markup-compatibility/2006">
              <mc:Choice xmlns:v="urn:schemas-microsoft-com:vml" Requires="v">
                <p:oleObj spid="_x0000_s179204" name="Visio" r:id="rId4" imgW="4905360" imgH="3558960" progId="">
                  <p:embed/>
                </p:oleObj>
              </mc:Choice>
              <mc:Fallback>
                <p:oleObj name="Visio" r:id="rId4" imgW="4905360" imgH="35589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441575"/>
                        <a:ext cx="3581400" cy="2598738"/>
                      </a:xfrm>
                      <a:prstGeom prst="rect">
                        <a:avLst/>
                      </a:prstGeom>
                      <a:noFill/>
                      <a:ln>
                        <a:noFill/>
                      </a:ln>
                      <a:effectLst/>
                      <a:extLst>
                        <a:ext uri="{909E8E84-426E-40DD-AFC4-6F175D3DCCD1}">
                          <a14:hiddenFill xmlns:a14="http://schemas.microsoft.com/office/drawing/2010/main">
                            <a:gradFill rotWithShape="0">
                              <a:gsLst>
                                <a:gs pos="0">
                                  <a:srgbClr val="33CCCC"/>
                                </a:gs>
                                <a:gs pos="100000">
                                  <a:srgbClr val="33CCCC">
                                    <a:gamma/>
                                    <a:shade val="46275"/>
                                    <a:invGamma/>
                                  </a:srgb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pPr algn="ctr"/>
            <a:r>
              <a:rPr lang="el-GR" dirty="0" smtClean="0"/>
              <a:t>Σημείο αντίχειρα</a:t>
            </a:r>
            <a:endParaRPr lang="el-GR" dirty="0"/>
          </a:p>
        </p:txBody>
      </p:sp>
      <p:sp>
        <p:nvSpPr>
          <p:cNvPr id="5" name="4 - Ορθογώνιο"/>
          <p:cNvSpPr/>
          <p:nvPr/>
        </p:nvSpPr>
        <p:spPr>
          <a:xfrm>
            <a:off x="3491880" y="0"/>
            <a:ext cx="6858000" cy="369332"/>
          </a:xfrm>
          <a:prstGeom prst="rect">
            <a:avLst/>
          </a:prstGeom>
        </p:spPr>
        <p:txBody>
          <a:bodyPr wrap="square">
            <a:spAutoFit/>
          </a:bodyPr>
          <a:lstStyle/>
          <a:p>
            <a:r>
              <a:rPr lang="en-US" dirty="0" smtClean="0"/>
              <a:t>Hammer J. Paediatric respiratory reviews 2004</a:t>
            </a:r>
            <a:endParaRPr lang="el-GR" dirty="0"/>
          </a:p>
        </p:txBody>
      </p:sp>
      <p:pic>
        <p:nvPicPr>
          <p:cNvPr id="4098" name="Picture 2"/>
          <p:cNvPicPr>
            <a:picLocks noChangeAspect="1" noChangeArrowheads="1"/>
          </p:cNvPicPr>
          <p:nvPr/>
        </p:nvPicPr>
        <p:blipFill>
          <a:blip r:embed="rId3" cstate="print"/>
          <a:srcRect/>
          <a:stretch>
            <a:fillRect/>
          </a:stretch>
        </p:blipFill>
        <p:spPr bwMode="auto">
          <a:xfrm>
            <a:off x="1763688" y="1203198"/>
            <a:ext cx="6120680" cy="56548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55298" name="Picture 2"/>
          <p:cNvPicPr>
            <a:picLocks noChangeAspect="1" noChangeArrowheads="1"/>
          </p:cNvPicPr>
          <p:nvPr/>
        </p:nvPicPr>
        <p:blipFill>
          <a:blip r:embed="rId3" cstate="print"/>
          <a:srcRect/>
          <a:stretch>
            <a:fillRect/>
          </a:stretch>
        </p:blipFill>
        <p:spPr bwMode="auto">
          <a:xfrm>
            <a:off x="1763688" y="695325"/>
            <a:ext cx="5591175" cy="6162675"/>
          </a:xfrm>
          <a:prstGeom prst="rect">
            <a:avLst/>
          </a:prstGeom>
          <a:noFill/>
          <a:ln w="9525">
            <a:noFill/>
            <a:miter lim="800000"/>
            <a:headEnd/>
            <a:tailEnd/>
          </a:ln>
        </p:spPr>
      </p:pic>
      <p:sp>
        <p:nvSpPr>
          <p:cNvPr id="5" name="4 - Ορθογώνιο"/>
          <p:cNvSpPr/>
          <p:nvPr/>
        </p:nvSpPr>
        <p:spPr>
          <a:xfrm>
            <a:off x="5292080" y="0"/>
            <a:ext cx="3851920" cy="369332"/>
          </a:xfrm>
          <a:prstGeom prst="rect">
            <a:avLst/>
          </a:prstGeom>
        </p:spPr>
        <p:txBody>
          <a:bodyPr wrap="square">
            <a:spAutoFit/>
          </a:bodyPr>
          <a:lstStyle/>
          <a:p>
            <a:r>
              <a:rPr lang="en-US" dirty="0" err="1" smtClean="0"/>
              <a:t>Darras</a:t>
            </a:r>
            <a:r>
              <a:rPr lang="en-US" dirty="0" smtClean="0"/>
              <a:t> K</a:t>
            </a:r>
            <a:r>
              <a:rPr lang="el-GR" dirty="0" smtClean="0"/>
              <a:t>Ε</a:t>
            </a:r>
            <a:r>
              <a:rPr lang="en-US" dirty="0" smtClean="0"/>
              <a:t> </a:t>
            </a:r>
            <a:r>
              <a:rPr lang="en-US" dirty="0" err="1" smtClean="0"/>
              <a:t>RadioGraphics</a:t>
            </a:r>
            <a:r>
              <a:rPr lang="en-US" dirty="0" smtClean="0"/>
              <a:t> 2015</a:t>
            </a:r>
            <a:endParaRPr lang="el-GR"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n-US" dirty="0" smtClean="0"/>
              <a:t>6</a:t>
            </a:r>
            <a:r>
              <a:rPr lang="el-GR" dirty="0" smtClean="0"/>
              <a:t>μην – 8 ετών</a:t>
            </a:r>
          </a:p>
          <a:p>
            <a:endParaRPr lang="el-GR" dirty="0" smtClean="0"/>
          </a:p>
          <a:p>
            <a:r>
              <a:rPr lang="en-US" dirty="0" smtClean="0"/>
              <a:t>Staphylococcus </a:t>
            </a:r>
            <a:r>
              <a:rPr lang="en-US" dirty="0" err="1" smtClean="0"/>
              <a:t>aureus</a:t>
            </a:r>
            <a:endParaRPr lang="el-GR" dirty="0" smtClean="0"/>
          </a:p>
          <a:p>
            <a:r>
              <a:rPr lang="en-US" dirty="0" smtClean="0"/>
              <a:t>Streptococcus</a:t>
            </a:r>
            <a:r>
              <a:rPr lang="el-GR" dirty="0" smtClean="0"/>
              <a:t> </a:t>
            </a:r>
            <a:r>
              <a:rPr lang="en-US" dirty="0" err="1" smtClean="0"/>
              <a:t>pneumoniae</a:t>
            </a:r>
            <a:endParaRPr lang="el-GR" dirty="0" smtClean="0"/>
          </a:p>
          <a:p>
            <a:r>
              <a:rPr lang="en-US" dirty="0" smtClean="0"/>
              <a:t>GABHS </a:t>
            </a:r>
            <a:endParaRPr lang="el-GR" dirty="0" smtClean="0"/>
          </a:p>
          <a:p>
            <a:r>
              <a:rPr lang="en-US" dirty="0" err="1" smtClean="0"/>
              <a:t>Hemophilus</a:t>
            </a:r>
            <a:r>
              <a:rPr lang="en-US" dirty="0" smtClean="0"/>
              <a:t> </a:t>
            </a:r>
            <a:r>
              <a:rPr lang="en-US" dirty="0" err="1" smtClean="0"/>
              <a:t>influenzae</a:t>
            </a:r>
            <a:r>
              <a:rPr lang="en-US" dirty="0" smtClean="0"/>
              <a:t>,</a:t>
            </a:r>
            <a:endParaRPr lang="el-GR" dirty="0" smtClean="0"/>
          </a:p>
          <a:p>
            <a:r>
              <a:rPr lang="en-US" dirty="0" err="1" smtClean="0"/>
              <a:t>Moraxella</a:t>
            </a:r>
            <a:r>
              <a:rPr lang="el-GR" dirty="0" smtClean="0"/>
              <a:t> </a:t>
            </a:r>
            <a:r>
              <a:rPr lang="en-US" dirty="0" err="1" smtClean="0"/>
              <a:t>catarrhalis</a:t>
            </a:r>
            <a:endParaRPr lang="el-GR" dirty="0" smtClean="0"/>
          </a:p>
          <a:p>
            <a:endParaRPr lang="el-GR" dirty="0" smtClean="0"/>
          </a:p>
          <a:p>
            <a:endParaRPr lang="el-GR" dirty="0" smtClean="0"/>
          </a:p>
          <a:p>
            <a:endParaRPr lang="el-GR" dirty="0"/>
          </a:p>
        </p:txBody>
      </p:sp>
      <p:sp>
        <p:nvSpPr>
          <p:cNvPr id="3" name="2 - Τίτλος"/>
          <p:cNvSpPr>
            <a:spLocks noGrp="1"/>
          </p:cNvSpPr>
          <p:nvPr>
            <p:ph type="title"/>
          </p:nvPr>
        </p:nvSpPr>
        <p:spPr/>
        <p:txBody>
          <a:bodyPr>
            <a:normAutofit fontScale="90000"/>
          </a:bodyPr>
          <a:lstStyle/>
          <a:p>
            <a:pPr algn="ctr"/>
            <a:r>
              <a:rPr lang="el-GR" dirty="0" smtClean="0"/>
              <a:t>Βακτηριακή τραχειίτιδα (ψευδομεμβρανώδες </a:t>
            </a:r>
            <a:r>
              <a:rPr lang="en-US" dirty="0" smtClean="0"/>
              <a:t>croup)</a:t>
            </a:r>
            <a:endParaRPr lang="el-GR" dirty="0"/>
          </a:p>
        </p:txBody>
      </p:sp>
      <p:sp>
        <p:nvSpPr>
          <p:cNvPr id="4" name="3 - TextBox"/>
          <p:cNvSpPr txBox="1"/>
          <p:nvPr/>
        </p:nvSpPr>
        <p:spPr>
          <a:xfrm>
            <a:off x="0" y="5473005"/>
            <a:ext cx="9144000" cy="1384995"/>
          </a:xfrm>
          <a:prstGeom prst="rect">
            <a:avLst/>
          </a:prstGeom>
          <a:solidFill>
            <a:srgbClr val="FF0000"/>
          </a:solidFill>
        </p:spPr>
        <p:txBody>
          <a:bodyPr wrap="square" rtlCol="0">
            <a:spAutoFit/>
          </a:bodyPr>
          <a:lstStyle/>
          <a:p>
            <a:r>
              <a:rPr lang="el-GR" sz="2800" dirty="0" smtClean="0">
                <a:solidFill>
                  <a:srgbClr val="FFFF00"/>
                </a:solidFill>
              </a:rPr>
              <a:t>Σκέψου την σε κάθε παιδί με εικόνα λαρυγγίτιδας που δεν ανταποκρίνεται στη συνήθη θεραπεία ή που ραγδαία επιδεινώνεται</a:t>
            </a:r>
            <a:endParaRPr lang="el-GR" sz="2800" dirty="0">
              <a:solidFill>
                <a:srgbClr val="FFFF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pPr algn="ctr"/>
            <a:r>
              <a:rPr lang="el-GR" dirty="0" smtClean="0"/>
              <a:t>Βακτηριακή τραχειίτιδα</a:t>
            </a:r>
            <a:endParaRPr lang="el-GR" dirty="0"/>
          </a:p>
        </p:txBody>
      </p:sp>
      <p:pic>
        <p:nvPicPr>
          <p:cNvPr id="385026" name="Picture 2" descr="Image"/>
          <p:cNvPicPr>
            <a:picLocks noChangeAspect="1" noChangeArrowheads="1"/>
          </p:cNvPicPr>
          <p:nvPr/>
        </p:nvPicPr>
        <p:blipFill>
          <a:blip r:embed="rId3" cstate="print"/>
          <a:srcRect/>
          <a:stretch>
            <a:fillRect/>
          </a:stretch>
        </p:blipFill>
        <p:spPr bwMode="auto">
          <a:xfrm>
            <a:off x="2483768" y="1916832"/>
            <a:ext cx="4176464" cy="4083655"/>
          </a:xfrm>
          <a:prstGeom prst="rect">
            <a:avLst/>
          </a:prstGeom>
          <a:noFill/>
        </p:spPr>
      </p:pic>
      <p:sp>
        <p:nvSpPr>
          <p:cNvPr id="5" name="4 - Ορθογώνιο"/>
          <p:cNvSpPr/>
          <p:nvPr/>
        </p:nvSpPr>
        <p:spPr>
          <a:xfrm>
            <a:off x="7487816" y="6488668"/>
            <a:ext cx="1656184" cy="369332"/>
          </a:xfrm>
          <a:prstGeom prst="rect">
            <a:avLst/>
          </a:prstGeom>
        </p:spPr>
        <p:txBody>
          <a:bodyPr wrap="square">
            <a:spAutoFit/>
          </a:bodyPr>
          <a:lstStyle/>
          <a:p>
            <a:r>
              <a:rPr lang="en-US" dirty="0" smtClean="0"/>
              <a:t>Up to Date</a:t>
            </a: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pPr algn="ctr"/>
            <a:r>
              <a:rPr lang="el-GR" dirty="0" smtClean="0"/>
              <a:t>Βακτηριακή τραχειίτιδα</a:t>
            </a:r>
            <a:endParaRPr lang="el-GR" dirty="0"/>
          </a:p>
        </p:txBody>
      </p:sp>
      <p:pic>
        <p:nvPicPr>
          <p:cNvPr id="347138" name="Picture 2" descr="Αποτέλεσμα εικόνας για Bacterial tracheitis"/>
          <p:cNvPicPr>
            <a:picLocks noChangeAspect="1" noChangeArrowheads="1"/>
          </p:cNvPicPr>
          <p:nvPr/>
        </p:nvPicPr>
        <p:blipFill>
          <a:blip r:embed="rId2" cstate="print"/>
          <a:srcRect/>
          <a:stretch>
            <a:fillRect/>
          </a:stretch>
        </p:blipFill>
        <p:spPr bwMode="auto">
          <a:xfrm>
            <a:off x="1259632" y="1636531"/>
            <a:ext cx="6264879" cy="5221469"/>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54274" name="Picture 2"/>
          <p:cNvPicPr>
            <a:picLocks noChangeAspect="1" noChangeArrowheads="1"/>
          </p:cNvPicPr>
          <p:nvPr/>
        </p:nvPicPr>
        <p:blipFill>
          <a:blip r:embed="rId3" cstate="print"/>
          <a:srcRect/>
          <a:stretch>
            <a:fillRect/>
          </a:stretch>
        </p:blipFill>
        <p:spPr bwMode="auto">
          <a:xfrm>
            <a:off x="2483768" y="809625"/>
            <a:ext cx="4248150" cy="6048375"/>
          </a:xfrm>
          <a:prstGeom prst="rect">
            <a:avLst/>
          </a:prstGeom>
          <a:noFill/>
          <a:ln w="9525">
            <a:noFill/>
            <a:miter lim="800000"/>
            <a:headEnd/>
            <a:tailEnd/>
          </a:ln>
        </p:spPr>
      </p:pic>
      <p:sp>
        <p:nvSpPr>
          <p:cNvPr id="5" name="4 - Ορθογώνιο"/>
          <p:cNvSpPr/>
          <p:nvPr/>
        </p:nvSpPr>
        <p:spPr>
          <a:xfrm>
            <a:off x="5292080" y="0"/>
            <a:ext cx="3851920" cy="369332"/>
          </a:xfrm>
          <a:prstGeom prst="rect">
            <a:avLst/>
          </a:prstGeom>
        </p:spPr>
        <p:txBody>
          <a:bodyPr wrap="square">
            <a:spAutoFit/>
          </a:bodyPr>
          <a:lstStyle/>
          <a:p>
            <a:r>
              <a:rPr lang="en-US" dirty="0" err="1" smtClean="0"/>
              <a:t>Darras</a:t>
            </a:r>
            <a:r>
              <a:rPr lang="en-US" dirty="0" smtClean="0"/>
              <a:t> K</a:t>
            </a:r>
            <a:r>
              <a:rPr lang="el-GR" dirty="0" smtClean="0"/>
              <a:t>Ε</a:t>
            </a:r>
            <a:r>
              <a:rPr lang="en-US" dirty="0" smtClean="0"/>
              <a:t> </a:t>
            </a:r>
            <a:r>
              <a:rPr lang="en-US" dirty="0" err="1" smtClean="0"/>
              <a:t>RadioGraphics</a:t>
            </a:r>
            <a:r>
              <a:rPr lang="en-US" dirty="0" smtClean="0"/>
              <a:t> 2015</a:t>
            </a:r>
            <a:endParaRPr lang="el-G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51520" y="260648"/>
            <a:ext cx="8892480" cy="1143000"/>
          </a:xfrm>
        </p:spPr>
        <p:txBody>
          <a:bodyPr>
            <a:normAutofit/>
          </a:bodyPr>
          <a:lstStyle/>
          <a:p>
            <a:r>
              <a:rPr lang="el-GR" sz="3600" dirty="0" smtClean="0"/>
              <a:t>Επείγουσα </a:t>
            </a:r>
            <a:r>
              <a:rPr lang="el-GR" sz="3600" dirty="0"/>
              <a:t>θεραπεία </a:t>
            </a:r>
            <a:r>
              <a:rPr lang="el-GR" sz="3600" dirty="0" err="1"/>
              <a:t>βακτηριακού</a:t>
            </a:r>
            <a:r>
              <a:rPr lang="el-GR" sz="3600" dirty="0"/>
              <a:t> </a:t>
            </a:r>
            <a:r>
              <a:rPr lang="en-US" sz="3600" dirty="0"/>
              <a:t>croup</a:t>
            </a:r>
          </a:p>
        </p:txBody>
      </p:sp>
      <p:sp>
        <p:nvSpPr>
          <p:cNvPr id="79875" name="Rectangle 3"/>
          <p:cNvSpPr>
            <a:spLocks noGrp="1" noChangeArrowheads="1"/>
          </p:cNvSpPr>
          <p:nvPr>
            <p:ph type="body" idx="1"/>
          </p:nvPr>
        </p:nvSpPr>
        <p:spPr>
          <a:xfrm>
            <a:off x="467544" y="1556792"/>
            <a:ext cx="8208912" cy="3124200"/>
          </a:xfrm>
        </p:spPr>
        <p:txBody>
          <a:bodyPr/>
          <a:lstStyle/>
          <a:p>
            <a:pPr>
              <a:lnSpc>
                <a:spcPct val="170000"/>
              </a:lnSpc>
            </a:pPr>
            <a:r>
              <a:rPr lang="el-GR" sz="2400" dirty="0"/>
              <a:t>Οξυγόνο </a:t>
            </a:r>
            <a:endParaRPr lang="en-US" sz="2400" dirty="0"/>
          </a:p>
          <a:p>
            <a:pPr>
              <a:lnSpc>
                <a:spcPct val="170000"/>
              </a:lnSpc>
            </a:pPr>
            <a:r>
              <a:rPr lang="el-GR" sz="2400" dirty="0"/>
              <a:t>Ζητήστε βοήθεια ειδικού για διασωλήνωση ή αερισμό </a:t>
            </a:r>
            <a:endParaRPr lang="en-US" sz="2400" dirty="0"/>
          </a:p>
          <a:p>
            <a:pPr>
              <a:lnSpc>
                <a:spcPct val="170000"/>
              </a:lnSpc>
            </a:pPr>
            <a:r>
              <a:rPr lang="en-US" sz="2400" dirty="0"/>
              <a:t>IV </a:t>
            </a:r>
            <a:r>
              <a:rPr lang="el-GR" sz="2400" dirty="0"/>
              <a:t>αντιβιοτικά </a:t>
            </a:r>
            <a:endParaRPr lang="en-US" sz="2400" dirty="0"/>
          </a:p>
        </p:txBody>
      </p:sp>
      <p:sp>
        <p:nvSpPr>
          <p:cNvPr id="79876" name="Text Box 4"/>
          <p:cNvSpPr txBox="1">
            <a:spLocks noChangeArrowheads="1"/>
          </p:cNvSpPr>
          <p:nvPr/>
        </p:nvSpPr>
        <p:spPr bwMode="auto">
          <a:xfrm>
            <a:off x="0" y="6205514"/>
            <a:ext cx="9296400" cy="652486"/>
          </a:xfrm>
          <a:prstGeom prst="rect">
            <a:avLst/>
          </a:prstGeom>
          <a:solidFill>
            <a:srgbClr val="FF0000"/>
          </a:solidFill>
          <a:ln w="9525">
            <a:noFill/>
            <a:miter lim="800000"/>
            <a:headEnd/>
            <a:tailEnd/>
          </a:ln>
          <a:effectLst/>
        </p:spPr>
        <p:txBody>
          <a:bodyPr wrap="square">
            <a:spAutoFit/>
          </a:bodyPr>
          <a:lstStyle/>
          <a:p>
            <a:pPr>
              <a:lnSpc>
                <a:spcPct val="130000"/>
              </a:lnSpc>
              <a:spcBef>
                <a:spcPct val="20000"/>
              </a:spcBef>
              <a:buClr>
                <a:schemeClr val="hlink"/>
              </a:buClr>
            </a:pPr>
            <a:r>
              <a:rPr lang="el-GR" sz="2800" dirty="0">
                <a:solidFill>
                  <a:srgbClr val="FFFF00"/>
                </a:solidFill>
                <a:effectLst>
                  <a:outerShdw blurRad="38100" dist="38100" dir="2700000" algn="tl">
                    <a:srgbClr val="000000"/>
                  </a:outerShdw>
                </a:effectLst>
              </a:rPr>
              <a:t>ΑΠΟΦΥΓΕΤΕ ΚΑΘΕ ΑΣΚΟΠΗ ΕΝΟΧΛΗΣΗ ΣΤΟ ΠΑΙΔΙ</a:t>
            </a:r>
            <a:endParaRPr lang="en-GB" sz="2800"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1481328"/>
            <a:ext cx="8435280" cy="4972008"/>
          </a:xfrm>
        </p:spPr>
        <p:txBody>
          <a:bodyPr/>
          <a:lstStyle/>
          <a:p>
            <a:r>
              <a:rPr lang="el-GR" dirty="0" smtClean="0"/>
              <a:t>Κυτταρίτιδα, </a:t>
            </a:r>
            <a:r>
              <a:rPr lang="el-GR" dirty="0" err="1" smtClean="0"/>
              <a:t>μυονέκρωση</a:t>
            </a:r>
            <a:r>
              <a:rPr lang="el-GR" dirty="0" smtClean="0"/>
              <a:t> ή </a:t>
            </a:r>
            <a:r>
              <a:rPr lang="el-GR" dirty="0" err="1" smtClean="0"/>
              <a:t>αδενοφλέγμων</a:t>
            </a:r>
            <a:r>
              <a:rPr lang="el-GR" dirty="0" smtClean="0"/>
              <a:t> της περιοχής του </a:t>
            </a:r>
            <a:r>
              <a:rPr lang="el-GR" dirty="0" err="1" smtClean="0"/>
              <a:t>οπισθοφάρυγγα</a:t>
            </a:r>
            <a:endParaRPr lang="el-GR" dirty="0" smtClean="0"/>
          </a:p>
          <a:p>
            <a:endParaRPr lang="el-GR" dirty="0" smtClean="0"/>
          </a:p>
          <a:p>
            <a:r>
              <a:rPr lang="en-US" dirty="0" smtClean="0"/>
              <a:t>URTIs</a:t>
            </a:r>
          </a:p>
          <a:p>
            <a:r>
              <a:rPr lang="el-GR" dirty="0" smtClean="0"/>
              <a:t>Ξένα σώματα</a:t>
            </a:r>
          </a:p>
          <a:p>
            <a:r>
              <a:rPr lang="el-GR" dirty="0" smtClean="0"/>
              <a:t>Τραυματισμοί</a:t>
            </a:r>
          </a:p>
          <a:p>
            <a:r>
              <a:rPr lang="el-GR" dirty="0" smtClean="0"/>
              <a:t>Συγγενείς διαμαρτίες</a:t>
            </a:r>
          </a:p>
          <a:p>
            <a:endParaRPr lang="el-GR" dirty="0" smtClean="0"/>
          </a:p>
          <a:p>
            <a:endParaRPr lang="el-GR" dirty="0" smtClean="0"/>
          </a:p>
          <a:p>
            <a:r>
              <a:rPr lang="el-GR" dirty="0" smtClean="0"/>
              <a:t>Πυρετός, σιγμός, υπερέκταση της κεφαλής</a:t>
            </a:r>
            <a:endParaRPr lang="el-GR" dirty="0"/>
          </a:p>
        </p:txBody>
      </p:sp>
      <p:sp>
        <p:nvSpPr>
          <p:cNvPr id="386050" name="AutoShape 2" descr="Αποτέλεσμα εικόνας για retropharyngeal absces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 name="Rectangle 2"/>
          <p:cNvSpPr>
            <a:spLocks noGrp="1" noChangeArrowheads="1"/>
          </p:cNvSpPr>
          <p:nvPr>
            <p:ph type="title"/>
          </p:nvPr>
        </p:nvSpPr>
        <p:spPr/>
        <p:txBody>
          <a:bodyPr/>
          <a:lstStyle/>
          <a:p>
            <a:pPr algn="ctr"/>
            <a:r>
              <a:rPr lang="el-GR" dirty="0" err="1"/>
              <a:t>Οπισθοφαρυγγικό</a:t>
            </a:r>
            <a:r>
              <a:rPr lang="el-GR" dirty="0"/>
              <a:t> Απόστημα</a:t>
            </a:r>
          </a:p>
        </p:txBody>
      </p:sp>
      <p:sp>
        <p:nvSpPr>
          <p:cNvPr id="6" name="5 - Δεξιό άγκιστρο"/>
          <p:cNvSpPr/>
          <p:nvPr/>
        </p:nvSpPr>
        <p:spPr>
          <a:xfrm>
            <a:off x="4932040" y="2708920"/>
            <a:ext cx="360040" cy="20882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ln>
                <a:solidFill>
                  <a:schemeClr val="tx1"/>
                </a:solidFill>
              </a:ln>
            </a:endParaRPr>
          </a:p>
        </p:txBody>
      </p:sp>
      <p:sp>
        <p:nvSpPr>
          <p:cNvPr id="7" name="6 - TextBox"/>
          <p:cNvSpPr txBox="1"/>
          <p:nvPr/>
        </p:nvSpPr>
        <p:spPr>
          <a:xfrm>
            <a:off x="5508104" y="3356992"/>
            <a:ext cx="2808312" cy="954107"/>
          </a:xfrm>
          <a:prstGeom prst="rect">
            <a:avLst/>
          </a:prstGeom>
          <a:noFill/>
        </p:spPr>
        <p:txBody>
          <a:bodyPr wrap="square" rtlCol="0">
            <a:spAutoFit/>
          </a:bodyPr>
          <a:lstStyle/>
          <a:p>
            <a:r>
              <a:rPr lang="el-GR" sz="2800" dirty="0" smtClean="0"/>
              <a:t>Προδιαθεσικοί παράγοντες</a:t>
            </a:r>
            <a:endParaRPr lang="el-GR"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1" y="214313"/>
            <a:ext cx="9144000" cy="1462087"/>
          </a:xfrm>
        </p:spPr>
        <p:txBody>
          <a:bodyPr/>
          <a:lstStyle/>
          <a:p>
            <a:pPr algn="ctr"/>
            <a:r>
              <a:rPr lang="el-GR" dirty="0" err="1"/>
              <a:t>Οπισθοφαρυγγικό</a:t>
            </a:r>
            <a:r>
              <a:rPr lang="el-GR" dirty="0"/>
              <a:t> Απόστημα</a:t>
            </a:r>
          </a:p>
        </p:txBody>
      </p:sp>
      <p:pic>
        <p:nvPicPr>
          <p:cNvPr id="115717" name="Picture 5" descr="0128_Retropharyngeal_abscess"/>
          <p:cNvPicPr>
            <a:picLocks noChangeAspect="1" noChangeArrowheads="1"/>
          </p:cNvPicPr>
          <p:nvPr/>
        </p:nvPicPr>
        <p:blipFill>
          <a:blip r:embed="rId2" cstate="print"/>
          <a:srcRect/>
          <a:stretch>
            <a:fillRect/>
          </a:stretch>
        </p:blipFill>
        <p:spPr bwMode="auto">
          <a:xfrm>
            <a:off x="9540552" y="1484784"/>
            <a:ext cx="3800475" cy="4857750"/>
          </a:xfrm>
          <a:prstGeom prst="rect">
            <a:avLst/>
          </a:prstGeom>
          <a:noFill/>
        </p:spPr>
      </p:pic>
      <p:pic>
        <p:nvPicPr>
          <p:cNvPr id="316417" name="Picture 1"/>
          <p:cNvPicPr>
            <a:picLocks noChangeAspect="1" noChangeArrowheads="1"/>
          </p:cNvPicPr>
          <p:nvPr/>
        </p:nvPicPr>
        <p:blipFill>
          <a:blip r:embed="rId3" cstate="print"/>
          <a:srcRect/>
          <a:stretch>
            <a:fillRect/>
          </a:stretch>
        </p:blipFill>
        <p:spPr bwMode="auto">
          <a:xfrm>
            <a:off x="1403648" y="1700808"/>
            <a:ext cx="6353175" cy="4371975"/>
          </a:xfrm>
          <a:prstGeom prst="rect">
            <a:avLst/>
          </a:prstGeom>
          <a:noFill/>
          <a:ln w="9525">
            <a:noFill/>
            <a:miter lim="800000"/>
            <a:headEnd/>
            <a:tailEnd/>
          </a:ln>
        </p:spPr>
      </p:pic>
      <p:sp>
        <p:nvSpPr>
          <p:cNvPr id="5" name="4 - Ορθογώνιο"/>
          <p:cNvSpPr/>
          <p:nvPr/>
        </p:nvSpPr>
        <p:spPr>
          <a:xfrm>
            <a:off x="0" y="6488668"/>
            <a:ext cx="9144000" cy="369332"/>
          </a:xfrm>
          <a:prstGeom prst="rect">
            <a:avLst/>
          </a:prstGeom>
        </p:spPr>
        <p:txBody>
          <a:bodyPr wrap="square">
            <a:spAutoFit/>
          </a:bodyPr>
          <a:lstStyle/>
          <a:p>
            <a:r>
              <a:rPr lang="en-US" dirty="0" smtClean="0"/>
              <a:t>http://www.hawaii.edu/medicine/pediatrics/pemxray/pemxray.html).</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normAutofit fontScale="90000"/>
          </a:bodyPr>
          <a:lstStyle/>
          <a:p>
            <a:r>
              <a:rPr lang="el-GR" dirty="0" smtClean="0"/>
              <a:t>Το παιδί ΔΕΝ είναι μικρός ενήλικας…</a:t>
            </a:r>
            <a:endParaRPr lang="el-GR" dirty="0"/>
          </a:p>
        </p:txBody>
      </p:sp>
      <p:sp>
        <p:nvSpPr>
          <p:cNvPr id="4" name="3 - Ορθογώνιο"/>
          <p:cNvSpPr/>
          <p:nvPr/>
        </p:nvSpPr>
        <p:spPr>
          <a:xfrm>
            <a:off x="-4861048" y="1484784"/>
            <a:ext cx="4572000" cy="3693319"/>
          </a:xfrm>
          <a:prstGeom prst="rect">
            <a:avLst/>
          </a:prstGeom>
        </p:spPr>
        <p:txBody>
          <a:bodyPr>
            <a:spAutoFit/>
          </a:bodyPr>
          <a:lstStyle/>
          <a:p>
            <a:endParaRPr lang="el-GR" dirty="0" smtClean="0"/>
          </a:p>
          <a:p>
            <a:r>
              <a:rPr lang="en-US" dirty="0" smtClean="0"/>
              <a:t> Acute airway obstruction is much more common in infants and children than in adults because of their unique anatomic and physiologic features. Even in young patients with partial airway occlusion, symptoms can be severe and potentially life-threatening. Factors that predispose children to airway compromise include the orientation of their larynx, the narrow caliber of their trachea, and their weak </a:t>
            </a:r>
            <a:r>
              <a:rPr lang="en-US" dirty="0" err="1" smtClean="0"/>
              <a:t>intercostal</a:t>
            </a:r>
            <a:r>
              <a:rPr lang="en-US" dirty="0" smtClean="0"/>
              <a:t> muscles </a:t>
            </a:r>
            <a:endParaRPr lang="el-GR" dirty="0"/>
          </a:p>
        </p:txBody>
      </p:sp>
      <p:sp>
        <p:nvSpPr>
          <p:cNvPr id="5" name="4 - Ορθογώνιο"/>
          <p:cNvSpPr/>
          <p:nvPr/>
        </p:nvSpPr>
        <p:spPr>
          <a:xfrm>
            <a:off x="-5509120" y="4941168"/>
            <a:ext cx="4572000" cy="1200329"/>
          </a:xfrm>
          <a:prstGeom prst="rect">
            <a:avLst/>
          </a:prstGeom>
        </p:spPr>
        <p:txBody>
          <a:bodyPr>
            <a:spAutoFit/>
          </a:bodyPr>
          <a:lstStyle/>
          <a:p>
            <a:r>
              <a:rPr lang="en-US" dirty="0" err="1" smtClean="0"/>
              <a:t>Darras</a:t>
            </a:r>
            <a:r>
              <a:rPr lang="en-US" dirty="0" smtClean="0"/>
              <a:t> KE, </a:t>
            </a:r>
            <a:r>
              <a:rPr lang="en-US" dirty="0" err="1" smtClean="0"/>
              <a:t>Roston</a:t>
            </a:r>
            <a:r>
              <a:rPr lang="en-US" dirty="0" smtClean="0"/>
              <a:t> AT, </a:t>
            </a:r>
            <a:r>
              <a:rPr lang="en-US" dirty="0" err="1" smtClean="0"/>
              <a:t>Yewchuk</a:t>
            </a:r>
            <a:r>
              <a:rPr lang="en-US" dirty="0" smtClean="0"/>
              <a:t> LK. Imaging Acute Airway Obstruction in Infants and Children. </a:t>
            </a:r>
            <a:r>
              <a:rPr lang="en-US" dirty="0" err="1" smtClean="0"/>
              <a:t>RadioGraphics</a:t>
            </a:r>
            <a:r>
              <a:rPr lang="en-US" dirty="0" smtClean="0"/>
              <a:t>. 2015;</a:t>
            </a:r>
            <a:endParaRPr lang="el-GR" dirty="0"/>
          </a:p>
        </p:txBody>
      </p:sp>
      <p:pic>
        <p:nvPicPr>
          <p:cNvPr id="167938" name="Picture 2"/>
          <p:cNvPicPr>
            <a:picLocks noChangeAspect="1" noChangeArrowheads="1"/>
          </p:cNvPicPr>
          <p:nvPr/>
        </p:nvPicPr>
        <p:blipFill>
          <a:blip r:embed="rId3" cstate="print"/>
          <a:srcRect/>
          <a:stretch>
            <a:fillRect/>
          </a:stretch>
        </p:blipFill>
        <p:spPr bwMode="auto">
          <a:xfrm>
            <a:off x="1619672" y="1700808"/>
            <a:ext cx="6707434" cy="4125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56322" name="Picture 2"/>
          <p:cNvPicPr>
            <a:picLocks noChangeAspect="1" noChangeArrowheads="1"/>
          </p:cNvPicPr>
          <p:nvPr/>
        </p:nvPicPr>
        <p:blipFill>
          <a:blip r:embed="rId3" cstate="print"/>
          <a:srcRect/>
          <a:stretch>
            <a:fillRect/>
          </a:stretch>
        </p:blipFill>
        <p:spPr bwMode="auto">
          <a:xfrm>
            <a:off x="1" y="1533525"/>
            <a:ext cx="9144000" cy="5324475"/>
          </a:xfrm>
          <a:prstGeom prst="rect">
            <a:avLst/>
          </a:prstGeom>
          <a:noFill/>
          <a:ln w="9525">
            <a:noFill/>
            <a:miter lim="800000"/>
            <a:headEnd/>
            <a:tailEnd/>
          </a:ln>
        </p:spPr>
      </p:pic>
      <p:sp>
        <p:nvSpPr>
          <p:cNvPr id="5" name="4 - Ορθογώνιο"/>
          <p:cNvSpPr/>
          <p:nvPr/>
        </p:nvSpPr>
        <p:spPr>
          <a:xfrm>
            <a:off x="5292080" y="0"/>
            <a:ext cx="3851920" cy="369332"/>
          </a:xfrm>
          <a:prstGeom prst="rect">
            <a:avLst/>
          </a:prstGeom>
        </p:spPr>
        <p:txBody>
          <a:bodyPr wrap="square">
            <a:spAutoFit/>
          </a:bodyPr>
          <a:lstStyle/>
          <a:p>
            <a:r>
              <a:rPr lang="en-US" dirty="0" err="1" smtClean="0"/>
              <a:t>Darras</a:t>
            </a:r>
            <a:r>
              <a:rPr lang="en-US" dirty="0" smtClean="0"/>
              <a:t> K</a:t>
            </a:r>
            <a:r>
              <a:rPr lang="el-GR" dirty="0" smtClean="0"/>
              <a:t>Ε</a:t>
            </a:r>
            <a:r>
              <a:rPr lang="en-US" dirty="0" smtClean="0"/>
              <a:t> </a:t>
            </a:r>
            <a:r>
              <a:rPr lang="en-US" dirty="0" err="1" smtClean="0"/>
              <a:t>RadioGraphics</a:t>
            </a:r>
            <a:r>
              <a:rPr lang="en-US" dirty="0" smtClean="0"/>
              <a:t> 2015</a:t>
            </a:r>
            <a:endParaRPr lang="el-G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normAutofit/>
          </a:bodyPr>
          <a:lstStyle/>
          <a:p>
            <a:r>
              <a:rPr lang="el-GR" sz="3600" dirty="0" smtClean="0"/>
              <a:t>Λοιμώδης μονοπυρήνωση</a:t>
            </a:r>
            <a:endParaRPr lang="el-GR" sz="3600" dirty="0"/>
          </a:p>
        </p:txBody>
      </p:sp>
      <p:sp>
        <p:nvSpPr>
          <p:cNvPr id="473090" name="AutoShape 2" descr="ÎÏÎ¿ÏÎ­Î»ÎµÏÎ¼Î± ÎµÎ¹ÎºÏÎ½Î±Ï Î³Î¹Î± infectious mononucleo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73092" name="AutoShape 4" descr="ÎÏÎ¿ÏÎ­Î»ÎµÏÎ¼Î± ÎµÎ¹ÎºÏÎ½Î±Ï Î³Î¹Î± infectious mononucleo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73093" name="Picture 5" descr="C:\Users\user\Desktop\Ομιλίες\Παιδιατρικές ημέρες 2018\EBV.jpg"/>
          <p:cNvPicPr>
            <a:picLocks noChangeAspect="1" noChangeArrowheads="1"/>
          </p:cNvPicPr>
          <p:nvPr/>
        </p:nvPicPr>
        <p:blipFill>
          <a:blip r:embed="rId3" cstate="print"/>
          <a:srcRect/>
          <a:stretch>
            <a:fillRect/>
          </a:stretch>
        </p:blipFill>
        <p:spPr bwMode="auto">
          <a:xfrm>
            <a:off x="6300192" y="0"/>
            <a:ext cx="2843808" cy="1927122"/>
          </a:xfrm>
          <a:prstGeom prst="rect">
            <a:avLst/>
          </a:prstGeom>
          <a:noFill/>
        </p:spPr>
      </p:pic>
      <p:pic>
        <p:nvPicPr>
          <p:cNvPr id="473094" name="Picture 6" descr="C:\Users\user\Desktop\Ομιλίες\Παιδιατρικές ημέρες 2018\πλακάκι EBV.jpg"/>
          <p:cNvPicPr>
            <a:picLocks noChangeAspect="1" noChangeArrowheads="1"/>
          </p:cNvPicPr>
          <p:nvPr/>
        </p:nvPicPr>
        <p:blipFill>
          <a:blip r:embed="rId4" cstate="print"/>
          <a:srcRect/>
          <a:stretch>
            <a:fillRect/>
          </a:stretch>
        </p:blipFill>
        <p:spPr bwMode="auto">
          <a:xfrm>
            <a:off x="6372200" y="4771124"/>
            <a:ext cx="2771800" cy="2086876"/>
          </a:xfrm>
          <a:prstGeom prst="rect">
            <a:avLst/>
          </a:prstGeom>
          <a:noFill/>
        </p:spPr>
      </p:pic>
      <p:pic>
        <p:nvPicPr>
          <p:cNvPr id="473095" name="Picture 7" descr="C:\Users\user\Desktop\Ομιλίες\Παιδιατρικές ημέρες 2018\EBV symptoms.jpg"/>
          <p:cNvPicPr>
            <a:picLocks noChangeAspect="1" noChangeArrowheads="1"/>
          </p:cNvPicPr>
          <p:nvPr/>
        </p:nvPicPr>
        <p:blipFill>
          <a:blip r:embed="rId5" cstate="print"/>
          <a:srcRect/>
          <a:stretch>
            <a:fillRect/>
          </a:stretch>
        </p:blipFill>
        <p:spPr bwMode="auto">
          <a:xfrm>
            <a:off x="0" y="1476313"/>
            <a:ext cx="5652000" cy="5381687"/>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Diphtheria infection"/>
          <p:cNvPicPr>
            <a:picLocks noChangeAspect="1" noChangeArrowheads="1"/>
          </p:cNvPicPr>
          <p:nvPr/>
        </p:nvPicPr>
        <p:blipFill>
          <a:blip r:embed="rId2" cstate="print"/>
          <a:srcRect/>
          <a:stretch>
            <a:fillRect/>
          </a:stretch>
        </p:blipFill>
        <p:spPr bwMode="auto">
          <a:xfrm>
            <a:off x="0" y="2000249"/>
            <a:ext cx="9144000" cy="4857751"/>
          </a:xfrm>
          <a:prstGeom prst="rect">
            <a:avLst/>
          </a:prstGeom>
          <a:noFill/>
        </p:spPr>
      </p:pic>
      <p:sp>
        <p:nvSpPr>
          <p:cNvPr id="3" name="2 - Τίτλος"/>
          <p:cNvSpPr>
            <a:spLocks noGrp="1"/>
          </p:cNvSpPr>
          <p:nvPr>
            <p:ph type="title"/>
          </p:nvPr>
        </p:nvSpPr>
        <p:spPr/>
        <p:txBody>
          <a:bodyPr/>
          <a:lstStyle/>
          <a:p>
            <a:r>
              <a:rPr lang="el-GR" dirty="0" smtClean="0"/>
              <a:t>Διφθερίτιδα</a:t>
            </a:r>
            <a:endParaRPr lang="el-GR" dirty="0"/>
          </a:p>
        </p:txBody>
      </p:sp>
      <p:sp>
        <p:nvSpPr>
          <p:cNvPr id="4" name="3 - Θέση περιεχομένου"/>
          <p:cNvSpPr>
            <a:spLocks noGrp="1"/>
          </p:cNvSpPr>
          <p:nvPr>
            <p:ph idx="1"/>
          </p:nvPr>
        </p:nvSpPr>
        <p:spPr/>
        <p:txBody>
          <a:bodyPr/>
          <a:lstStyle/>
          <a:p>
            <a:endParaRPr lang="el-GR"/>
          </a:p>
        </p:txBody>
      </p:sp>
      <p:pic>
        <p:nvPicPr>
          <p:cNvPr id="389124" name="Picture 4" descr="Corynebacterium diphtheria"/>
          <p:cNvPicPr>
            <a:picLocks noChangeAspect="1" noChangeArrowheads="1"/>
          </p:cNvPicPr>
          <p:nvPr/>
        </p:nvPicPr>
        <p:blipFill>
          <a:blip r:embed="rId3" cstate="print"/>
          <a:srcRect/>
          <a:stretch>
            <a:fillRect/>
          </a:stretch>
        </p:blipFill>
        <p:spPr bwMode="auto">
          <a:xfrm>
            <a:off x="6193199" y="0"/>
            <a:ext cx="2950801" cy="19888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pPr algn="ctr"/>
            <a:r>
              <a:rPr lang="en-US" dirty="0" smtClean="0"/>
              <a:t>Bull neck</a:t>
            </a:r>
            <a:endParaRPr lang="el-GR" dirty="0"/>
          </a:p>
        </p:txBody>
      </p:sp>
      <p:pic>
        <p:nvPicPr>
          <p:cNvPr id="391170" name="Picture 2" descr="Diphtheria bull neck.5325 lores.jpg"/>
          <p:cNvPicPr>
            <a:picLocks noChangeAspect="1" noChangeArrowheads="1"/>
          </p:cNvPicPr>
          <p:nvPr/>
        </p:nvPicPr>
        <p:blipFill>
          <a:blip r:embed="rId2" cstate="print"/>
          <a:srcRect/>
          <a:stretch>
            <a:fillRect/>
          </a:stretch>
        </p:blipFill>
        <p:spPr bwMode="auto">
          <a:xfrm>
            <a:off x="2987824" y="2132856"/>
            <a:ext cx="2857500" cy="35433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dirty="0"/>
          </a:p>
        </p:txBody>
      </p:sp>
      <p:sp>
        <p:nvSpPr>
          <p:cNvPr id="3" name="2 - Τίτλος"/>
          <p:cNvSpPr>
            <a:spLocks noGrp="1"/>
          </p:cNvSpPr>
          <p:nvPr>
            <p:ph type="title"/>
          </p:nvPr>
        </p:nvSpPr>
        <p:spPr/>
        <p:txBody>
          <a:bodyPr/>
          <a:lstStyle/>
          <a:p>
            <a:pPr algn="ctr"/>
            <a:r>
              <a:rPr lang="el-GR" dirty="0" smtClean="0"/>
              <a:t>«Ο στραγγαλιστής άγγελος»</a:t>
            </a:r>
            <a:endParaRPr lang="el-GR" dirty="0"/>
          </a:p>
        </p:txBody>
      </p:sp>
      <p:pic>
        <p:nvPicPr>
          <p:cNvPr id="184322" name="Picture 2"/>
          <p:cNvPicPr>
            <a:picLocks noChangeAspect="1" noChangeArrowheads="1"/>
          </p:cNvPicPr>
          <p:nvPr/>
        </p:nvPicPr>
        <p:blipFill>
          <a:blip r:embed="rId2" cstate="print"/>
          <a:srcRect/>
          <a:stretch>
            <a:fillRect/>
          </a:stretch>
        </p:blipFill>
        <p:spPr bwMode="auto">
          <a:xfrm>
            <a:off x="3131840" y="1124744"/>
            <a:ext cx="3428734" cy="5085184"/>
          </a:xfrm>
          <a:prstGeom prst="rect">
            <a:avLst/>
          </a:prstGeom>
          <a:noFill/>
          <a:ln w="9525">
            <a:noFill/>
            <a:miter lim="800000"/>
            <a:headEnd/>
            <a:tailEnd/>
          </a:ln>
        </p:spPr>
      </p:pic>
      <p:sp>
        <p:nvSpPr>
          <p:cNvPr id="5" name="4 - Ορθογώνιο"/>
          <p:cNvSpPr/>
          <p:nvPr/>
        </p:nvSpPr>
        <p:spPr>
          <a:xfrm>
            <a:off x="3778896" y="6211669"/>
            <a:ext cx="5365104" cy="646331"/>
          </a:xfrm>
          <a:prstGeom prst="rect">
            <a:avLst/>
          </a:prstGeom>
        </p:spPr>
        <p:txBody>
          <a:bodyPr wrap="square">
            <a:spAutoFit/>
          </a:bodyPr>
          <a:lstStyle/>
          <a:p>
            <a:r>
              <a:rPr lang="en-US" dirty="0" err="1" smtClean="0"/>
              <a:t>Beh</a:t>
            </a:r>
            <a:r>
              <a:rPr lang="en-US" dirty="0" smtClean="0"/>
              <a:t> P, </a:t>
            </a:r>
            <a:r>
              <a:rPr lang="en-US" dirty="0" err="1" smtClean="0"/>
              <a:t>Byard</a:t>
            </a:r>
            <a:r>
              <a:rPr lang="en-US" dirty="0" smtClean="0"/>
              <a:t> RW. Forensic Science, Medicine, </a:t>
            </a:r>
            <a:endParaRPr lang="el-GR" dirty="0" smtClean="0"/>
          </a:p>
          <a:p>
            <a:r>
              <a:rPr lang="en-US" dirty="0" smtClean="0"/>
              <a:t>and Pathology 2015</a:t>
            </a:r>
            <a:endParaRPr lang="el-G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1" name="Picture 5" descr="boy-2"/>
          <p:cNvPicPr>
            <a:picLocks noChangeAspect="1" noChangeArrowheads="1"/>
          </p:cNvPicPr>
          <p:nvPr/>
        </p:nvPicPr>
        <p:blipFill>
          <a:blip r:embed="rId3" cstate="print"/>
          <a:srcRect/>
          <a:stretch>
            <a:fillRect/>
          </a:stretch>
        </p:blipFill>
        <p:spPr bwMode="auto">
          <a:xfrm>
            <a:off x="2484438" y="1844675"/>
            <a:ext cx="3430587" cy="4689475"/>
          </a:xfrm>
          <a:prstGeom prst="rect">
            <a:avLst/>
          </a:prstGeom>
          <a:noFill/>
        </p:spPr>
      </p:pic>
      <p:sp>
        <p:nvSpPr>
          <p:cNvPr id="224262" name="Rectangle 6"/>
          <p:cNvSpPr>
            <a:spLocks noGrp="1" noChangeArrowheads="1"/>
          </p:cNvSpPr>
          <p:nvPr>
            <p:ph type="title"/>
          </p:nvPr>
        </p:nvSpPr>
        <p:spPr/>
        <p:txBody>
          <a:bodyPr/>
          <a:lstStyle/>
          <a:p>
            <a:r>
              <a:rPr lang="el-GR"/>
              <a:t>Αναφυλαξία</a:t>
            </a:r>
          </a:p>
        </p:txBody>
      </p:sp>
      <p:pic>
        <p:nvPicPr>
          <p:cNvPr id="224264" name="Picture 8" descr="peanut%2520shell%2520and%2520none">
            <a:hlinkClick r:id="rId4"/>
          </p:cNvPr>
          <p:cNvPicPr>
            <a:picLocks noChangeAspect="1" noChangeArrowheads="1"/>
          </p:cNvPicPr>
          <p:nvPr/>
        </p:nvPicPr>
        <p:blipFill>
          <a:blip r:embed="rId5" cstate="print"/>
          <a:srcRect/>
          <a:stretch>
            <a:fillRect/>
          </a:stretch>
        </p:blipFill>
        <p:spPr bwMode="auto">
          <a:xfrm>
            <a:off x="7092950" y="620713"/>
            <a:ext cx="1047750" cy="714375"/>
          </a:xfrm>
          <a:prstGeom prst="rect">
            <a:avLst/>
          </a:prstGeom>
          <a:noFill/>
        </p:spPr>
      </p:pic>
      <p:pic>
        <p:nvPicPr>
          <p:cNvPr id="224266" name="Picture 10" descr="bee"/>
          <p:cNvPicPr>
            <a:picLocks noChangeAspect="1" noChangeArrowheads="1"/>
          </p:cNvPicPr>
          <p:nvPr/>
        </p:nvPicPr>
        <p:blipFill>
          <a:blip r:embed="rId6" cstate="print"/>
          <a:srcRect/>
          <a:stretch>
            <a:fillRect/>
          </a:stretch>
        </p:blipFill>
        <p:spPr bwMode="auto">
          <a:xfrm>
            <a:off x="6948488" y="3500438"/>
            <a:ext cx="1047750" cy="866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4262"/>
                                        </p:tgtEl>
                                        <p:attrNameLst>
                                          <p:attrName>style.visibility</p:attrName>
                                        </p:attrNameLst>
                                      </p:cBhvr>
                                      <p:to>
                                        <p:strVal val="visible"/>
                                      </p:to>
                                    </p:set>
                                    <p:animEffect transition="in" filter="checkerboard(across)">
                                      <p:cBhvr>
                                        <p:cTn id="7" dur="500"/>
                                        <p:tgtEl>
                                          <p:spTgt spid="2242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426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24266"/>
                                        </p:tgtEl>
                                        <p:attrNameLst>
                                          <p:attrName>style.visibility</p:attrName>
                                        </p:attrNameLst>
                                      </p:cBhvr>
                                      <p:to>
                                        <p:strVal val="visible"/>
                                      </p:to>
                                    </p:set>
                                    <p:anim calcmode="lin" valueType="num">
                                      <p:cBhvr additive="base">
                                        <p:cTn id="16" dur="500" fill="hold"/>
                                        <p:tgtEl>
                                          <p:spTgt spid="224266"/>
                                        </p:tgtEl>
                                        <p:attrNameLst>
                                          <p:attrName>ppt_x</p:attrName>
                                        </p:attrNameLst>
                                      </p:cBhvr>
                                      <p:tavLst>
                                        <p:tav tm="0">
                                          <p:val>
                                            <p:strVal val="#ppt_x"/>
                                          </p:val>
                                        </p:tav>
                                        <p:tav tm="100000">
                                          <p:val>
                                            <p:strVal val="#ppt_x"/>
                                          </p:val>
                                        </p:tav>
                                      </p:tavLst>
                                    </p:anim>
                                    <p:anim calcmode="lin" valueType="num">
                                      <p:cBhvr additive="base">
                                        <p:cTn id="17" dur="500" fill="hold"/>
                                        <p:tgtEl>
                                          <p:spTgt spid="224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l-GR"/>
              <a:t>Θεραπεία αναφυλαξίας</a:t>
            </a:r>
          </a:p>
        </p:txBody>
      </p:sp>
      <p:sp>
        <p:nvSpPr>
          <p:cNvPr id="113667" name="Rectangle 3"/>
          <p:cNvSpPr>
            <a:spLocks noGrp="1" noChangeArrowheads="1"/>
          </p:cNvSpPr>
          <p:nvPr>
            <p:ph type="body" idx="1"/>
          </p:nvPr>
        </p:nvSpPr>
        <p:spPr/>
        <p:txBody>
          <a:bodyPr/>
          <a:lstStyle/>
          <a:p>
            <a:r>
              <a:rPr lang="en-US"/>
              <a:t>ABC</a:t>
            </a:r>
          </a:p>
          <a:p>
            <a:r>
              <a:rPr lang="el-GR"/>
              <a:t>Επινεφρίνη </a:t>
            </a:r>
            <a:r>
              <a:rPr lang="en-US"/>
              <a:t>im</a:t>
            </a:r>
            <a:endParaRPr lang="el-GR"/>
          </a:p>
        </p:txBody>
      </p:sp>
      <p:pic>
        <p:nvPicPr>
          <p:cNvPr id="113669" name="Picture 5" descr="photo1_anaphylaxis"/>
          <p:cNvPicPr>
            <a:picLocks noChangeAspect="1" noChangeArrowheads="1"/>
          </p:cNvPicPr>
          <p:nvPr/>
        </p:nvPicPr>
        <p:blipFill>
          <a:blip r:embed="rId2" cstate="print"/>
          <a:srcRect/>
          <a:stretch>
            <a:fillRect/>
          </a:stretch>
        </p:blipFill>
        <p:spPr bwMode="auto">
          <a:xfrm>
            <a:off x="7235825" y="4437063"/>
            <a:ext cx="1628775" cy="1619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dirty="0" smtClean="0"/>
              <a:t>έλλειψη του αναστολέα της C1-εστεράσης</a:t>
            </a:r>
            <a:endParaRPr lang="en-US" dirty="0" smtClean="0"/>
          </a:p>
          <a:p>
            <a:endParaRPr lang="el-GR" dirty="0"/>
          </a:p>
        </p:txBody>
      </p:sp>
      <p:sp>
        <p:nvSpPr>
          <p:cNvPr id="3" name="2 - Τίτλος"/>
          <p:cNvSpPr>
            <a:spLocks noGrp="1"/>
          </p:cNvSpPr>
          <p:nvPr>
            <p:ph type="title"/>
          </p:nvPr>
        </p:nvSpPr>
        <p:spPr/>
        <p:txBody>
          <a:bodyPr/>
          <a:lstStyle/>
          <a:p>
            <a:r>
              <a:rPr lang="el-GR" dirty="0" smtClean="0"/>
              <a:t>Κληρονομικό </a:t>
            </a:r>
            <a:r>
              <a:rPr lang="el-GR" dirty="0" err="1" smtClean="0"/>
              <a:t>αγγειοοίδημα</a:t>
            </a:r>
            <a:endParaRPr lang="el-GR" dirty="0"/>
          </a:p>
        </p:txBody>
      </p:sp>
      <p:pic>
        <p:nvPicPr>
          <p:cNvPr id="405510" name="Picture 6" descr="gynaika6.jpg"/>
          <p:cNvPicPr>
            <a:picLocks noChangeAspect="1" noChangeArrowheads="1"/>
          </p:cNvPicPr>
          <p:nvPr/>
        </p:nvPicPr>
        <p:blipFill>
          <a:blip r:embed="rId3" cstate="print"/>
          <a:srcRect/>
          <a:stretch>
            <a:fillRect/>
          </a:stretch>
        </p:blipFill>
        <p:spPr bwMode="auto">
          <a:xfrm>
            <a:off x="2195736" y="2276872"/>
            <a:ext cx="4572000" cy="3973457"/>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dirty="0" smtClean="0"/>
              <a:t>Τραυματισμοί</a:t>
            </a:r>
          </a:p>
          <a:p>
            <a:r>
              <a:rPr lang="el-GR" dirty="0" smtClean="0"/>
              <a:t>Εξαγωγή δοντιών</a:t>
            </a:r>
          </a:p>
          <a:p>
            <a:r>
              <a:rPr lang="el-GR" dirty="0" smtClean="0"/>
              <a:t>Χειρουργικές παθήσεις</a:t>
            </a:r>
          </a:p>
          <a:p>
            <a:r>
              <a:rPr lang="en-US" dirty="0" smtClean="0"/>
              <a:t>Stress</a:t>
            </a:r>
          </a:p>
          <a:p>
            <a:r>
              <a:rPr lang="el-GR" dirty="0" smtClean="0"/>
              <a:t>Έμμηνος ρύση</a:t>
            </a:r>
          </a:p>
          <a:p>
            <a:r>
              <a:rPr lang="el-GR" dirty="0" smtClean="0"/>
              <a:t>Φάρμακα</a:t>
            </a:r>
          </a:p>
          <a:p>
            <a:r>
              <a:rPr lang="el-GR" dirty="0" smtClean="0"/>
              <a:t>Λοιμώξεις</a:t>
            </a:r>
            <a:endParaRPr lang="el-GR" dirty="0"/>
          </a:p>
        </p:txBody>
      </p:sp>
      <p:sp>
        <p:nvSpPr>
          <p:cNvPr id="3" name="2 - Τίτλος"/>
          <p:cNvSpPr>
            <a:spLocks noGrp="1"/>
          </p:cNvSpPr>
          <p:nvPr>
            <p:ph type="title"/>
          </p:nvPr>
        </p:nvSpPr>
        <p:spPr/>
        <p:txBody>
          <a:bodyPr>
            <a:normAutofit fontScale="90000"/>
          </a:bodyPr>
          <a:lstStyle/>
          <a:p>
            <a:r>
              <a:rPr lang="el-GR" dirty="0" smtClean="0"/>
              <a:t>Εκλυτικά αίτια κληρονομικού </a:t>
            </a:r>
            <a:r>
              <a:rPr lang="el-GR" dirty="0" err="1" smtClean="0"/>
              <a:t>αγγειοοιδήματος</a:t>
            </a:r>
            <a:endParaRPr lang="el-GR" dirty="0"/>
          </a:p>
        </p:txBody>
      </p:sp>
      <p:pic>
        <p:nvPicPr>
          <p:cNvPr id="410626" name="Picture 2"/>
          <p:cNvPicPr>
            <a:picLocks noChangeAspect="1" noChangeArrowheads="1"/>
          </p:cNvPicPr>
          <p:nvPr/>
        </p:nvPicPr>
        <p:blipFill>
          <a:blip r:embed="rId3" cstate="print"/>
          <a:srcRect/>
          <a:stretch>
            <a:fillRect/>
          </a:stretch>
        </p:blipFill>
        <p:spPr bwMode="auto">
          <a:xfrm>
            <a:off x="-4968552" y="2132856"/>
            <a:ext cx="4968552" cy="2777520"/>
          </a:xfrm>
          <a:prstGeom prst="rect">
            <a:avLst/>
          </a:prstGeom>
          <a:noFill/>
          <a:ln w="9525">
            <a:noFill/>
            <a:miter lim="800000"/>
            <a:headEnd/>
            <a:tailEnd/>
          </a:ln>
        </p:spPr>
      </p:pic>
      <p:pic>
        <p:nvPicPr>
          <p:cNvPr id="5" name="Picture 2" descr="Αποτέλεσμα εικόνας για κληρονομικό αγγειοοίδημα"/>
          <p:cNvPicPr>
            <a:picLocks noChangeAspect="1" noChangeArrowheads="1"/>
          </p:cNvPicPr>
          <p:nvPr/>
        </p:nvPicPr>
        <p:blipFill>
          <a:blip r:embed="rId4" cstate="print"/>
          <a:srcRect/>
          <a:stretch>
            <a:fillRect/>
          </a:stretch>
        </p:blipFill>
        <p:spPr bwMode="auto">
          <a:xfrm>
            <a:off x="3733800" y="3838575"/>
            <a:ext cx="5410200" cy="3019425"/>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411650" name="Picture 2"/>
          <p:cNvPicPr>
            <a:picLocks noChangeAspect="1" noChangeArrowheads="1"/>
          </p:cNvPicPr>
          <p:nvPr/>
        </p:nvPicPr>
        <p:blipFill>
          <a:blip r:embed="rId2" cstate="print"/>
          <a:srcRect/>
          <a:stretch>
            <a:fillRect/>
          </a:stretch>
        </p:blipFill>
        <p:spPr bwMode="auto">
          <a:xfrm>
            <a:off x="1" y="14288"/>
            <a:ext cx="9144000" cy="6829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50178" name="Picture 2"/>
          <p:cNvPicPr>
            <a:picLocks noChangeAspect="1" noChangeArrowheads="1"/>
          </p:cNvPicPr>
          <p:nvPr/>
        </p:nvPicPr>
        <p:blipFill>
          <a:blip r:embed="rId3" cstate="print"/>
          <a:srcRect/>
          <a:stretch>
            <a:fillRect/>
          </a:stretch>
        </p:blipFill>
        <p:spPr bwMode="auto">
          <a:xfrm>
            <a:off x="1115616" y="971550"/>
            <a:ext cx="6696075" cy="588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sz="2400" dirty="0" smtClean="0">
                <a:solidFill>
                  <a:srgbClr val="FF0000"/>
                </a:solidFill>
                <a:effectLst>
                  <a:outerShdw blurRad="38100" dist="38100" dir="2700000" algn="tl">
                    <a:srgbClr val="C0C0C0"/>
                  </a:outerShdw>
                </a:effectLst>
              </a:rPr>
              <a:t>εξασφάλιση αεραγωγού χωρίς καθυστέρηση</a:t>
            </a:r>
          </a:p>
          <a:p>
            <a:pPr>
              <a:buFontTx/>
              <a:buChar char="•"/>
            </a:pPr>
            <a:r>
              <a:rPr lang="el-GR" sz="2400" dirty="0" smtClean="0"/>
              <a:t>Ιστορικό έκθεσης </a:t>
            </a:r>
          </a:p>
          <a:p>
            <a:pPr>
              <a:buFontTx/>
              <a:buChar char="•"/>
            </a:pPr>
            <a:r>
              <a:rPr lang="el-GR" sz="2400" dirty="0" smtClean="0"/>
              <a:t>Εναπόθεση καπνού</a:t>
            </a:r>
            <a:endParaRPr lang="en-US" sz="2400" dirty="0" smtClean="0"/>
          </a:p>
          <a:p>
            <a:pPr>
              <a:buFontTx/>
              <a:buChar char="•"/>
            </a:pPr>
            <a:r>
              <a:rPr lang="el-GR" sz="2400" dirty="0" smtClean="0"/>
              <a:t>Απόχρεμψη με πρόσμιξη αιθάλης</a:t>
            </a:r>
          </a:p>
          <a:p>
            <a:endParaRPr lang="el-GR" sz="2400" dirty="0" smtClean="0">
              <a:solidFill>
                <a:srgbClr val="FF0000"/>
              </a:solidFill>
              <a:effectLst>
                <a:outerShdw blurRad="38100" dist="38100" dir="2700000" algn="tl">
                  <a:srgbClr val="C0C0C0"/>
                </a:outerShdw>
              </a:effectLst>
            </a:endParaRPr>
          </a:p>
          <a:p>
            <a:endParaRPr lang="el-GR" dirty="0"/>
          </a:p>
        </p:txBody>
      </p:sp>
      <p:sp>
        <p:nvSpPr>
          <p:cNvPr id="3" name="2 - Τίτλος"/>
          <p:cNvSpPr>
            <a:spLocks noGrp="1"/>
          </p:cNvSpPr>
          <p:nvPr>
            <p:ph type="title"/>
          </p:nvPr>
        </p:nvSpPr>
        <p:spPr/>
        <p:txBody>
          <a:bodyPr/>
          <a:lstStyle/>
          <a:p>
            <a:pPr algn="ctr"/>
            <a:r>
              <a:rPr lang="el-GR" dirty="0" smtClean="0"/>
              <a:t>Εγκαύματα</a:t>
            </a:r>
            <a:endParaRPr lang="el-GR" dirty="0"/>
          </a:p>
        </p:txBody>
      </p:sp>
      <p:pic>
        <p:nvPicPr>
          <p:cNvPr id="352258" name="Picture 2"/>
          <p:cNvPicPr>
            <a:picLocks noChangeAspect="1" noChangeArrowheads="1"/>
          </p:cNvPicPr>
          <p:nvPr/>
        </p:nvPicPr>
        <p:blipFill>
          <a:blip r:embed="rId3" cstate="print"/>
          <a:srcRect/>
          <a:stretch>
            <a:fillRect/>
          </a:stretch>
        </p:blipFill>
        <p:spPr bwMode="auto">
          <a:xfrm>
            <a:off x="0" y="4181475"/>
            <a:ext cx="9144000" cy="2676525"/>
          </a:xfrm>
          <a:prstGeom prst="rect">
            <a:avLst/>
          </a:prstGeom>
          <a:noFill/>
          <a:ln w="9525">
            <a:noFill/>
            <a:miter lim="800000"/>
            <a:headEnd/>
            <a:tailEnd/>
          </a:ln>
        </p:spPr>
      </p:pic>
      <p:sp>
        <p:nvSpPr>
          <p:cNvPr id="5" name="4 - Ορθογώνιο"/>
          <p:cNvSpPr/>
          <p:nvPr/>
        </p:nvSpPr>
        <p:spPr>
          <a:xfrm>
            <a:off x="4211960" y="6488668"/>
            <a:ext cx="4932040" cy="369332"/>
          </a:xfrm>
          <a:prstGeom prst="rect">
            <a:avLst/>
          </a:prstGeom>
        </p:spPr>
        <p:txBody>
          <a:bodyPr wrap="square">
            <a:spAutoFit/>
          </a:bodyPr>
          <a:lstStyle/>
          <a:p>
            <a:r>
              <a:rPr lang="en-US" sz="1400" dirty="0" smtClean="0"/>
              <a:t>Hyland EJ</a:t>
            </a:r>
            <a:r>
              <a:rPr lang="el-GR" sz="1400" dirty="0" smtClean="0"/>
              <a:t> </a:t>
            </a:r>
            <a:r>
              <a:rPr lang="en-US" sz="1400" dirty="0" smtClean="0"/>
              <a:t> Journal of paediatrics and child health 201</a:t>
            </a:r>
            <a:r>
              <a:rPr lang="en-US" dirty="0" smtClean="0"/>
              <a:t>5</a:t>
            </a:r>
            <a:endParaRPr lang="el-GR" dirty="0"/>
          </a:p>
        </p:txBody>
      </p:sp>
      <p:pic>
        <p:nvPicPr>
          <p:cNvPr id="352262" name="Picture 6" descr="Αποτέλεσμα εικόνας για skin burn child"/>
          <p:cNvPicPr>
            <a:picLocks noChangeAspect="1" noChangeArrowheads="1"/>
          </p:cNvPicPr>
          <p:nvPr/>
        </p:nvPicPr>
        <p:blipFill>
          <a:blip r:embed="rId4" cstate="print"/>
          <a:srcRect r="50000"/>
          <a:stretch>
            <a:fillRect/>
          </a:stretch>
        </p:blipFill>
        <p:spPr bwMode="auto">
          <a:xfrm>
            <a:off x="7559824" y="2060848"/>
            <a:ext cx="1584176" cy="1890033"/>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pPr algn="ctr"/>
            <a:r>
              <a:rPr lang="en-US" dirty="0" smtClean="0"/>
              <a:t>Vocal Cord dysfunction</a:t>
            </a:r>
            <a:endParaRPr lang="el-GR" dirty="0"/>
          </a:p>
        </p:txBody>
      </p:sp>
      <p:pic>
        <p:nvPicPr>
          <p:cNvPr id="4" name="Picture 2" descr="Αποτέλεσμα εικόνας για vocal cord dysfunction spirometry"/>
          <p:cNvPicPr>
            <a:picLocks noChangeAspect="1" noChangeArrowheads="1"/>
          </p:cNvPicPr>
          <p:nvPr/>
        </p:nvPicPr>
        <p:blipFill>
          <a:blip r:embed="rId3" cstate="print"/>
          <a:srcRect/>
          <a:stretch>
            <a:fillRect/>
          </a:stretch>
        </p:blipFill>
        <p:spPr bwMode="auto">
          <a:xfrm>
            <a:off x="1187624" y="2060848"/>
            <a:ext cx="6762750" cy="3724276"/>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VCD</a:t>
            </a:r>
            <a:endParaRPr lang="el-GR" dirty="0"/>
          </a:p>
        </p:txBody>
      </p:sp>
      <p:sp>
        <p:nvSpPr>
          <p:cNvPr id="3" name="2 - Θέση περιεχομένου"/>
          <p:cNvSpPr>
            <a:spLocks noGrp="1"/>
          </p:cNvSpPr>
          <p:nvPr>
            <p:ph idx="1"/>
          </p:nvPr>
        </p:nvSpPr>
        <p:spPr/>
        <p:txBody>
          <a:bodyPr/>
          <a:lstStyle/>
          <a:p>
            <a:r>
              <a:rPr lang="en-US" dirty="0" err="1" smtClean="0"/>
              <a:t>Spirometry</a:t>
            </a:r>
            <a:endParaRPr lang="en-US" dirty="0" smtClean="0"/>
          </a:p>
          <a:p>
            <a:r>
              <a:rPr lang="en-US" dirty="0" smtClean="0"/>
              <a:t>video</a:t>
            </a:r>
            <a:endParaRPr lang="el-GR" dirty="0"/>
          </a:p>
        </p:txBody>
      </p:sp>
      <p:pic>
        <p:nvPicPr>
          <p:cNvPr id="2054" name="Picture 6" descr="http://img.medscapestatic.com/pi/meds/ckb/48/34648.png"/>
          <p:cNvPicPr>
            <a:picLocks noChangeAspect="1" noChangeArrowheads="1"/>
          </p:cNvPicPr>
          <p:nvPr/>
        </p:nvPicPr>
        <p:blipFill>
          <a:blip r:embed="rId3" cstate="print"/>
          <a:srcRect/>
          <a:stretch>
            <a:fillRect/>
          </a:stretch>
        </p:blipFill>
        <p:spPr bwMode="auto">
          <a:xfrm>
            <a:off x="0" y="0"/>
            <a:ext cx="9452066" cy="68580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 name="Picture 8" descr="http://img.medscapestatic.com/pi/meds/ckb/47/34647.png"/>
          <p:cNvPicPr>
            <a:picLocks noChangeAspect="1" noChangeArrowheads="1"/>
          </p:cNvPicPr>
          <p:nvPr/>
        </p:nvPicPr>
        <p:blipFill>
          <a:blip r:embed="rId3" cstate="print"/>
          <a:srcRect b="22905"/>
          <a:stretch>
            <a:fillRect/>
          </a:stretch>
        </p:blipFill>
        <p:spPr bwMode="auto">
          <a:xfrm>
            <a:off x="0" y="-603448"/>
            <a:ext cx="9144000" cy="4697760"/>
          </a:xfrm>
          <a:prstGeom prst="rect">
            <a:avLst/>
          </a:prstGeom>
          <a:noFill/>
        </p:spPr>
      </p:pic>
      <p:pic>
        <p:nvPicPr>
          <p:cNvPr id="5" name="Picture 8" descr="http://img.medscapestatic.com/pi/meds/ckb/47/34647.png"/>
          <p:cNvPicPr>
            <a:picLocks noChangeAspect="1" noChangeArrowheads="1"/>
          </p:cNvPicPr>
          <p:nvPr/>
        </p:nvPicPr>
        <p:blipFill>
          <a:blip r:embed="rId3" cstate="print"/>
          <a:srcRect t="76225"/>
          <a:stretch>
            <a:fillRect/>
          </a:stretch>
        </p:blipFill>
        <p:spPr bwMode="auto">
          <a:xfrm>
            <a:off x="-9685584" y="6309320"/>
            <a:ext cx="9144000" cy="1967906"/>
          </a:xfrm>
          <a:prstGeom prst="rect">
            <a:avLst/>
          </a:prstGeom>
          <a:noFill/>
        </p:spPr>
      </p:pic>
      <p:pic>
        <p:nvPicPr>
          <p:cNvPr id="6" name="Picture 2" descr="Αποτέλεσμα εικόνας για vocal cord dysfunction spirometry"/>
          <p:cNvPicPr>
            <a:picLocks noChangeAspect="1" noChangeArrowheads="1"/>
          </p:cNvPicPr>
          <p:nvPr/>
        </p:nvPicPr>
        <p:blipFill>
          <a:blip r:embed="rId4" cstate="print"/>
          <a:srcRect/>
          <a:stretch>
            <a:fillRect/>
          </a:stretch>
        </p:blipFill>
        <p:spPr bwMode="auto">
          <a:xfrm>
            <a:off x="0" y="3933056"/>
            <a:ext cx="9144000" cy="3724276"/>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1378" name="Picture 2"/>
          <p:cNvPicPr>
            <a:picLocks noChangeAspect="1" noChangeArrowheads="1"/>
          </p:cNvPicPr>
          <p:nvPr/>
        </p:nvPicPr>
        <p:blipFill>
          <a:blip r:embed="rId2" cstate="print"/>
          <a:srcRect/>
          <a:stretch>
            <a:fillRect/>
          </a:stretch>
        </p:blipFill>
        <p:spPr bwMode="auto">
          <a:xfrm>
            <a:off x="0" y="-92675"/>
            <a:ext cx="9144000" cy="704335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ΕΙΒ </a:t>
            </a:r>
            <a:r>
              <a:rPr lang="en-US" dirty="0" smtClean="0"/>
              <a:t>Vs EIIS</a:t>
            </a:r>
            <a:r>
              <a:rPr lang="el-GR" dirty="0" smtClean="0"/>
              <a:t> </a:t>
            </a:r>
            <a:r>
              <a:rPr lang="en-US" dirty="0" smtClean="0"/>
              <a:t> </a:t>
            </a:r>
            <a:endParaRPr lang="el-GR" dirty="0"/>
          </a:p>
        </p:txBody>
      </p:sp>
      <p:sp>
        <p:nvSpPr>
          <p:cNvPr id="3" name="2 - Θέση περιεχομένου"/>
          <p:cNvSpPr>
            <a:spLocks noGrp="1"/>
          </p:cNvSpPr>
          <p:nvPr>
            <p:ph idx="1"/>
          </p:nvPr>
        </p:nvSpPr>
        <p:spPr/>
        <p:txBody>
          <a:bodyPr/>
          <a:lstStyle/>
          <a:p>
            <a:endParaRPr lang="el-GR"/>
          </a:p>
        </p:txBody>
      </p:sp>
      <p:pic>
        <p:nvPicPr>
          <p:cNvPr id="114690" name="Picture 2"/>
          <p:cNvPicPr>
            <a:picLocks noChangeAspect="1" noChangeArrowheads="1"/>
          </p:cNvPicPr>
          <p:nvPr/>
        </p:nvPicPr>
        <p:blipFill>
          <a:blip r:embed="rId2" cstate="print"/>
          <a:srcRect t="5433"/>
          <a:stretch>
            <a:fillRect/>
          </a:stretch>
        </p:blipFill>
        <p:spPr bwMode="auto">
          <a:xfrm>
            <a:off x="0" y="1124744"/>
            <a:ext cx="9144000" cy="5733256"/>
          </a:xfrm>
          <a:prstGeom prst="rect">
            <a:avLst/>
          </a:prstGeom>
          <a:noFill/>
          <a:ln w="9525">
            <a:noFill/>
            <a:miter lim="800000"/>
            <a:headEnd/>
            <a:tailEnd/>
          </a:ln>
        </p:spPr>
      </p:pic>
      <p:sp>
        <p:nvSpPr>
          <p:cNvPr id="6" name="5 - Ορθογώνιο"/>
          <p:cNvSpPr/>
          <p:nvPr/>
        </p:nvSpPr>
        <p:spPr>
          <a:xfrm>
            <a:off x="1763688" y="1124744"/>
            <a:ext cx="6858000" cy="369332"/>
          </a:xfrm>
          <a:prstGeom prst="rect">
            <a:avLst/>
          </a:prstGeom>
        </p:spPr>
        <p:txBody>
          <a:bodyPr wrap="square">
            <a:spAutoFit/>
          </a:bodyPr>
          <a:lstStyle/>
          <a:p>
            <a:r>
              <a:rPr lang="en-US" dirty="0" err="1" smtClean="0">
                <a:solidFill>
                  <a:srgbClr val="FF0000"/>
                </a:solidFill>
              </a:rPr>
              <a:t>Roksund</a:t>
            </a:r>
            <a:r>
              <a:rPr lang="en-US" dirty="0" smtClean="0">
                <a:solidFill>
                  <a:srgbClr val="FF0000"/>
                </a:solidFill>
              </a:rPr>
              <a:t> OD Paediatric respiratory reviews 2016</a:t>
            </a:r>
            <a:endParaRPr lang="el-GR" dirty="0">
              <a:solidFill>
                <a:srgbClr val="FF00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l-GR"/>
              <a:t>Εισρόφηση ξένου σώματος</a:t>
            </a:r>
          </a:p>
        </p:txBody>
      </p:sp>
      <p:sp>
        <p:nvSpPr>
          <p:cNvPr id="111619" name="Rectangle 3"/>
          <p:cNvSpPr>
            <a:spLocks noGrp="1" noChangeArrowheads="1"/>
          </p:cNvSpPr>
          <p:nvPr>
            <p:ph type="body" idx="1"/>
          </p:nvPr>
        </p:nvSpPr>
        <p:spPr/>
        <p:txBody>
          <a:bodyPr/>
          <a:lstStyle/>
          <a:p>
            <a:r>
              <a:rPr lang="el-GR"/>
              <a:t>&lt;4 ετών</a:t>
            </a:r>
          </a:p>
          <a:p>
            <a:r>
              <a:rPr lang="el-GR"/>
              <a:t>Λάρυγγας…..βρόγχοι</a:t>
            </a:r>
          </a:p>
          <a:p>
            <a:r>
              <a:rPr lang="el-GR"/>
              <a:t>Αιφνίδια έναρξη συμπτωμάτων</a:t>
            </a:r>
          </a:p>
          <a:p>
            <a:r>
              <a:rPr lang="el-GR"/>
              <a:t>Η κλινική εικόνα ποικίλλει ανάλογα με τη θέση ενσφήνωσης και το χρόνο παραμονής</a:t>
            </a:r>
          </a:p>
          <a:p>
            <a:r>
              <a:rPr lang="el-GR"/>
              <a:t>Βρογχοσκόπηση</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88420" name="Picture 4"/>
          <p:cNvPicPr>
            <a:picLocks noChangeAspect="1" noChangeArrowheads="1"/>
          </p:cNvPicPr>
          <p:nvPr/>
        </p:nvPicPr>
        <p:blipFill>
          <a:blip r:embed="rId4" cstate="print"/>
          <a:srcRect/>
          <a:stretch>
            <a:fillRect/>
          </a:stretch>
        </p:blipFill>
        <p:spPr bwMode="auto">
          <a:xfrm>
            <a:off x="269875" y="908050"/>
            <a:ext cx="3184525" cy="2936875"/>
          </a:xfrm>
          <a:prstGeom prst="rect">
            <a:avLst/>
          </a:prstGeom>
          <a:noFill/>
          <a:ln w="9525">
            <a:noFill/>
            <a:miter lim="800000"/>
            <a:headEnd/>
            <a:tailEnd/>
          </a:ln>
        </p:spPr>
      </p:pic>
      <p:pic>
        <p:nvPicPr>
          <p:cNvPr id="188421" name="Picture 5" descr="Sunflower_Seeds[1]"/>
          <p:cNvPicPr>
            <a:picLocks noChangeAspect="1" noChangeArrowheads="1"/>
          </p:cNvPicPr>
          <p:nvPr/>
        </p:nvPicPr>
        <p:blipFill>
          <a:blip r:embed="rId5" cstate="print"/>
          <a:srcRect/>
          <a:stretch>
            <a:fillRect/>
          </a:stretch>
        </p:blipFill>
        <p:spPr bwMode="auto">
          <a:xfrm>
            <a:off x="5849938" y="908050"/>
            <a:ext cx="3024187" cy="2787650"/>
          </a:xfrm>
          <a:prstGeom prst="rect">
            <a:avLst/>
          </a:prstGeom>
          <a:noFill/>
          <a:ln w="9525">
            <a:noFill/>
            <a:miter lim="800000"/>
            <a:headEnd/>
            <a:tailEnd/>
          </a:ln>
        </p:spPr>
      </p:pic>
      <p:graphicFrame>
        <p:nvGraphicFramePr>
          <p:cNvPr id="188422" name="Object 6"/>
          <p:cNvGraphicFramePr>
            <a:graphicFrameLocks noChangeAspect="1"/>
          </p:cNvGraphicFramePr>
          <p:nvPr/>
        </p:nvGraphicFramePr>
        <p:xfrm>
          <a:off x="6402388" y="4578350"/>
          <a:ext cx="2471737" cy="2279650"/>
        </p:xfrm>
        <a:graphic>
          <a:graphicData uri="http://schemas.openxmlformats.org/presentationml/2006/ole">
            <mc:AlternateContent xmlns:mc="http://schemas.openxmlformats.org/markup-compatibility/2006">
              <mc:Choice xmlns:v="urn:schemas-microsoft-com:vml" Requires="v">
                <p:oleObj spid="_x0000_s386052" name="Photo Editor Photo" r:id="rId6" imgW="3390476" imgH="3390476" progId="">
                  <p:embed/>
                </p:oleObj>
              </mc:Choice>
              <mc:Fallback>
                <p:oleObj name="Photo Editor Photo" r:id="rId6" imgW="3390476" imgH="3390476"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2388" y="4578350"/>
                        <a:ext cx="247173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8423" name="Picture 7"/>
          <p:cNvPicPr>
            <a:picLocks noChangeAspect="1" noChangeArrowheads="1"/>
          </p:cNvPicPr>
          <p:nvPr/>
        </p:nvPicPr>
        <p:blipFill>
          <a:blip r:embed="rId8" cstate="print"/>
          <a:srcRect/>
          <a:stretch>
            <a:fillRect/>
          </a:stretch>
        </p:blipFill>
        <p:spPr bwMode="auto">
          <a:xfrm>
            <a:off x="269875" y="3883025"/>
            <a:ext cx="2576513" cy="2974975"/>
          </a:xfrm>
          <a:prstGeom prst="rect">
            <a:avLst/>
          </a:prstGeom>
          <a:noFill/>
          <a:ln w="9525">
            <a:noFill/>
            <a:miter lim="800000"/>
            <a:headEnd/>
            <a:tailEnd/>
          </a:ln>
        </p:spPr>
      </p:pic>
      <p:pic>
        <p:nvPicPr>
          <p:cNvPr id="188424" name="Picture 8" descr="610x[1]"/>
          <p:cNvPicPr>
            <a:picLocks noChangeAspect="1" noChangeArrowheads="1"/>
          </p:cNvPicPr>
          <p:nvPr/>
        </p:nvPicPr>
        <p:blipFill>
          <a:blip r:embed="rId9" cstate="print"/>
          <a:srcRect/>
          <a:stretch>
            <a:fillRect/>
          </a:stretch>
        </p:blipFill>
        <p:spPr bwMode="auto">
          <a:xfrm>
            <a:off x="2990850" y="4730750"/>
            <a:ext cx="3162300" cy="2127250"/>
          </a:xfrm>
          <a:prstGeom prst="rect">
            <a:avLst/>
          </a:prstGeom>
          <a:noFill/>
          <a:ln w="9525">
            <a:noFill/>
            <a:miter lim="800000"/>
            <a:headEnd/>
            <a:tailEnd/>
          </a:ln>
        </p:spPr>
      </p:pic>
      <p:pic>
        <p:nvPicPr>
          <p:cNvPr id="188425" name="Picture 9" descr="CHA-08-BIG[1]"/>
          <p:cNvPicPr>
            <a:picLocks noChangeAspect="1" noChangeArrowheads="1"/>
          </p:cNvPicPr>
          <p:nvPr/>
        </p:nvPicPr>
        <p:blipFill>
          <a:blip r:embed="rId10" cstate="print"/>
          <a:srcRect/>
          <a:stretch>
            <a:fillRect/>
          </a:stretch>
        </p:blipFill>
        <p:spPr bwMode="auto">
          <a:xfrm>
            <a:off x="3317875" y="2570163"/>
            <a:ext cx="2508250" cy="2128837"/>
          </a:xfrm>
          <a:prstGeom prst="rect">
            <a:avLst/>
          </a:prstGeom>
          <a:noFill/>
          <a:ln w="9525">
            <a:noFill/>
            <a:miter lim="800000"/>
            <a:headEnd/>
            <a:tailEnd/>
          </a:ln>
        </p:spPr>
      </p:pic>
      <p:pic>
        <p:nvPicPr>
          <p:cNvPr id="188426" name="Picture 10" descr="50dpxbackBIG[1]"/>
          <p:cNvPicPr>
            <a:picLocks noChangeAspect="1" noChangeArrowheads="1"/>
          </p:cNvPicPr>
          <p:nvPr/>
        </p:nvPicPr>
        <p:blipFill>
          <a:blip r:embed="rId11" cstate="print"/>
          <a:srcRect/>
          <a:stretch>
            <a:fillRect/>
          </a:stretch>
        </p:blipFill>
        <p:spPr bwMode="auto">
          <a:xfrm>
            <a:off x="3497263" y="908050"/>
            <a:ext cx="2151062" cy="1811338"/>
          </a:xfrm>
          <a:prstGeom prst="rect">
            <a:avLst/>
          </a:prstGeom>
          <a:noFill/>
          <a:ln w="9525">
            <a:noFill/>
            <a:miter lim="800000"/>
            <a:headEnd/>
            <a:tailEnd/>
          </a:ln>
        </p:spPr>
      </p:pic>
      <p:sp>
        <p:nvSpPr>
          <p:cNvPr id="1033" name="Rectangle 12"/>
          <p:cNvSpPr>
            <a:spLocks noGrp="1" noChangeArrowheads="1"/>
          </p:cNvSpPr>
          <p:nvPr>
            <p:ph type="title"/>
          </p:nvPr>
        </p:nvSpPr>
        <p:spPr>
          <a:xfrm>
            <a:off x="457200" y="122238"/>
            <a:ext cx="7543800" cy="642937"/>
          </a:xfrm>
        </p:spPr>
        <p:txBody>
          <a:bodyPr/>
          <a:lstStyle/>
          <a:p>
            <a:pPr eaLnBrk="1" hangingPunct="1">
              <a:defRPr/>
            </a:pPr>
            <a:r>
              <a:rPr lang="el-GR" sz="3600" dirty="0" smtClean="0">
                <a:solidFill>
                  <a:srgbClr val="FF0000"/>
                </a:solidFill>
              </a:rPr>
              <a:t>Ξένα σώματα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4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4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4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4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4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8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183298" name="Picture 2"/>
          <p:cNvPicPr>
            <a:picLocks noChangeAspect="1" noChangeArrowheads="1"/>
          </p:cNvPicPr>
          <p:nvPr/>
        </p:nvPicPr>
        <p:blipFill>
          <a:blip r:embed="rId2" cstate="print"/>
          <a:srcRect/>
          <a:stretch>
            <a:fillRect/>
          </a:stretch>
        </p:blipFill>
        <p:spPr bwMode="auto">
          <a:xfrm>
            <a:off x="276225" y="1847850"/>
            <a:ext cx="8591550" cy="316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sp>
        <p:nvSpPr>
          <p:cNvPr id="5" name="4 - Ορθογώνιο"/>
          <p:cNvSpPr/>
          <p:nvPr/>
        </p:nvSpPr>
        <p:spPr>
          <a:xfrm>
            <a:off x="5292080" y="0"/>
            <a:ext cx="3851920" cy="369332"/>
          </a:xfrm>
          <a:prstGeom prst="rect">
            <a:avLst/>
          </a:prstGeom>
        </p:spPr>
        <p:txBody>
          <a:bodyPr wrap="square">
            <a:spAutoFit/>
          </a:bodyPr>
          <a:lstStyle/>
          <a:p>
            <a:r>
              <a:rPr lang="en-US" dirty="0" err="1" smtClean="0"/>
              <a:t>Darras</a:t>
            </a:r>
            <a:r>
              <a:rPr lang="en-US" dirty="0" smtClean="0"/>
              <a:t> K</a:t>
            </a:r>
            <a:r>
              <a:rPr lang="el-GR" dirty="0" smtClean="0"/>
              <a:t>Ε</a:t>
            </a:r>
            <a:r>
              <a:rPr lang="en-US" dirty="0" smtClean="0"/>
              <a:t> </a:t>
            </a:r>
            <a:r>
              <a:rPr lang="en-US" dirty="0" err="1" smtClean="0"/>
              <a:t>RadioGraphics</a:t>
            </a:r>
            <a:r>
              <a:rPr lang="en-US" dirty="0" smtClean="0"/>
              <a:t> 2015</a:t>
            </a:r>
            <a:endParaRPr lang="el-GR" dirty="0"/>
          </a:p>
        </p:txBody>
      </p:sp>
      <p:pic>
        <p:nvPicPr>
          <p:cNvPr id="57346" name="Picture 2"/>
          <p:cNvPicPr>
            <a:picLocks noChangeAspect="1" noChangeArrowheads="1"/>
          </p:cNvPicPr>
          <p:nvPr/>
        </p:nvPicPr>
        <p:blipFill>
          <a:blip r:embed="rId3" cstate="print"/>
          <a:srcRect/>
          <a:stretch>
            <a:fillRect/>
          </a:stretch>
        </p:blipFill>
        <p:spPr bwMode="auto">
          <a:xfrm>
            <a:off x="2051720" y="1219200"/>
            <a:ext cx="507682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51202" name="Picture 2"/>
          <p:cNvPicPr>
            <a:picLocks noChangeAspect="1" noChangeArrowheads="1"/>
          </p:cNvPicPr>
          <p:nvPr/>
        </p:nvPicPr>
        <p:blipFill>
          <a:blip r:embed="rId3" cstate="print"/>
          <a:srcRect/>
          <a:stretch>
            <a:fillRect/>
          </a:stretch>
        </p:blipFill>
        <p:spPr bwMode="auto">
          <a:xfrm>
            <a:off x="1835696" y="1447800"/>
            <a:ext cx="523875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sp>
        <p:nvSpPr>
          <p:cNvPr id="5" name="4 - Ορθογώνιο"/>
          <p:cNvSpPr/>
          <p:nvPr/>
        </p:nvSpPr>
        <p:spPr>
          <a:xfrm>
            <a:off x="5292080" y="0"/>
            <a:ext cx="3851920" cy="369332"/>
          </a:xfrm>
          <a:prstGeom prst="rect">
            <a:avLst/>
          </a:prstGeom>
        </p:spPr>
        <p:txBody>
          <a:bodyPr wrap="square">
            <a:spAutoFit/>
          </a:bodyPr>
          <a:lstStyle/>
          <a:p>
            <a:r>
              <a:rPr lang="en-US" dirty="0" err="1" smtClean="0"/>
              <a:t>Darras</a:t>
            </a:r>
            <a:r>
              <a:rPr lang="en-US" dirty="0" smtClean="0"/>
              <a:t> K</a:t>
            </a:r>
            <a:r>
              <a:rPr lang="el-GR" dirty="0" smtClean="0"/>
              <a:t>Ε</a:t>
            </a:r>
            <a:r>
              <a:rPr lang="en-US" dirty="0" smtClean="0"/>
              <a:t> </a:t>
            </a:r>
            <a:r>
              <a:rPr lang="en-US" dirty="0" err="1" smtClean="0"/>
              <a:t>RadioGraphics</a:t>
            </a:r>
            <a:r>
              <a:rPr lang="en-US" dirty="0" smtClean="0"/>
              <a:t> 2015</a:t>
            </a:r>
            <a:endParaRPr lang="el-GR" dirty="0"/>
          </a:p>
        </p:txBody>
      </p:sp>
      <p:pic>
        <p:nvPicPr>
          <p:cNvPr id="58370" name="Picture 2"/>
          <p:cNvPicPr>
            <a:picLocks noChangeAspect="1" noChangeArrowheads="1"/>
          </p:cNvPicPr>
          <p:nvPr/>
        </p:nvPicPr>
        <p:blipFill>
          <a:blip r:embed="rId3" cstate="print"/>
          <a:srcRect/>
          <a:stretch>
            <a:fillRect/>
          </a:stretch>
        </p:blipFill>
        <p:spPr bwMode="auto">
          <a:xfrm>
            <a:off x="2267744" y="1772816"/>
            <a:ext cx="4305300" cy="437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r>
              <a:rPr lang="el-GR" dirty="0" smtClean="0"/>
              <a:t>Ξένο σώμα στον οισοφάγο</a:t>
            </a:r>
            <a:endParaRPr lang="el-GR" dirty="0"/>
          </a:p>
        </p:txBody>
      </p:sp>
      <p:sp>
        <p:nvSpPr>
          <p:cNvPr id="5" name="4 - Ορθογώνιο"/>
          <p:cNvSpPr/>
          <p:nvPr/>
        </p:nvSpPr>
        <p:spPr>
          <a:xfrm>
            <a:off x="5292080" y="0"/>
            <a:ext cx="3851920" cy="369332"/>
          </a:xfrm>
          <a:prstGeom prst="rect">
            <a:avLst/>
          </a:prstGeom>
        </p:spPr>
        <p:txBody>
          <a:bodyPr wrap="square">
            <a:spAutoFit/>
          </a:bodyPr>
          <a:lstStyle/>
          <a:p>
            <a:r>
              <a:rPr lang="en-US" dirty="0" err="1" smtClean="0"/>
              <a:t>Darras</a:t>
            </a:r>
            <a:r>
              <a:rPr lang="en-US" dirty="0" smtClean="0"/>
              <a:t> K</a:t>
            </a:r>
            <a:r>
              <a:rPr lang="el-GR" dirty="0" smtClean="0"/>
              <a:t>Ε</a:t>
            </a:r>
            <a:r>
              <a:rPr lang="en-US" dirty="0" smtClean="0"/>
              <a:t> </a:t>
            </a:r>
            <a:r>
              <a:rPr lang="en-US" dirty="0" err="1" smtClean="0"/>
              <a:t>RadioGraphics</a:t>
            </a:r>
            <a:r>
              <a:rPr lang="en-US" dirty="0" smtClean="0"/>
              <a:t> 2015</a:t>
            </a:r>
            <a:endParaRPr lang="el-GR" dirty="0"/>
          </a:p>
        </p:txBody>
      </p:sp>
      <p:pic>
        <p:nvPicPr>
          <p:cNvPr id="59394" name="Picture 2"/>
          <p:cNvPicPr>
            <a:picLocks noChangeAspect="1" noChangeArrowheads="1"/>
          </p:cNvPicPr>
          <p:nvPr/>
        </p:nvPicPr>
        <p:blipFill>
          <a:blip r:embed="rId3" cstate="print"/>
          <a:srcRect/>
          <a:stretch>
            <a:fillRect/>
          </a:stretch>
        </p:blipFill>
        <p:spPr bwMode="auto">
          <a:xfrm>
            <a:off x="71438" y="1181100"/>
            <a:ext cx="900112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227" name="Object 3"/>
          <p:cNvGraphicFramePr>
            <a:graphicFrameLocks noChangeAspect="1"/>
          </p:cNvGraphicFramePr>
          <p:nvPr/>
        </p:nvGraphicFramePr>
        <p:xfrm>
          <a:off x="4318000" y="3086100"/>
          <a:ext cx="508000" cy="685800"/>
        </p:xfrm>
        <a:graphic>
          <a:graphicData uri="http://schemas.openxmlformats.org/presentationml/2006/ole">
            <mc:AlternateContent xmlns:mc="http://schemas.openxmlformats.org/markup-compatibility/2006">
              <mc:Choice xmlns:v="urn:schemas-microsoft-com:vml" Requires="v">
                <p:oleObj spid="_x0000_s180231" name="Αντικείμενο κελύφους συσκευασίας" showAsIcon="1" r:id="rId3" imgW="507960" imgH="685800" progId="Package">
                  <p:embed/>
                </p:oleObj>
              </mc:Choice>
              <mc:Fallback>
                <p:oleObj name="Αντικείμενο κελύφους συσκευασίας" showAsIcon="1" r:id="rId3" imgW="507960" imgH="685800" progId="Package">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3086100"/>
                        <a:ext cx="508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3 - Τίτλος"/>
          <p:cNvSpPr>
            <a:spLocks noGrp="1"/>
          </p:cNvSpPr>
          <p:nvPr>
            <p:ph type="title"/>
          </p:nvPr>
        </p:nvSpPr>
        <p:spPr/>
        <p:txBody>
          <a:bodyPr/>
          <a:lstStyle/>
          <a:p>
            <a:endParaRPr lang="el-GR"/>
          </a:p>
        </p:txBody>
      </p:sp>
      <p:sp>
        <p:nvSpPr>
          <p:cNvPr id="5" name="4 - Θέση περιεχομένου"/>
          <p:cNvSpPr>
            <a:spLocks noGrp="1"/>
          </p:cNvSpPr>
          <p:nvPr>
            <p:ph idx="1"/>
          </p:nvPr>
        </p:nvSpPr>
        <p:spPr/>
        <p:txBody>
          <a:bodyPr/>
          <a:lstStyle/>
          <a:p>
            <a:endParaRPr lang="el-GR"/>
          </a:p>
        </p:txBody>
      </p:sp>
      <p:graphicFrame>
        <p:nvGraphicFramePr>
          <p:cNvPr id="180228" name="Object 4"/>
          <p:cNvGraphicFramePr>
            <a:graphicFrameLocks noChangeAspect="1"/>
          </p:cNvGraphicFramePr>
          <p:nvPr>
            <p:extLst>
              <p:ext uri="{D42A27DB-BD31-4B8C-83A1-F6EECF244321}">
                <p14:modId xmlns:p14="http://schemas.microsoft.com/office/powerpoint/2010/main" val="1913816014"/>
              </p:ext>
            </p:extLst>
          </p:nvPr>
        </p:nvGraphicFramePr>
        <p:xfrm>
          <a:off x="2195736" y="2852936"/>
          <a:ext cx="4392488" cy="2952328"/>
        </p:xfrm>
        <a:graphic>
          <a:graphicData uri="http://schemas.openxmlformats.org/presentationml/2006/ole">
            <mc:AlternateContent xmlns:mc="http://schemas.openxmlformats.org/markup-compatibility/2006">
              <mc:Choice xmlns:v="urn:schemas-microsoft-com:vml" Requires="v">
                <p:oleObj spid="_x0000_s180232" name="Αντικείμενο κελύφους συσκευασίας" showAsIcon="1" r:id="rId5" imgW="507960" imgH="685800" progId="Package">
                  <p:embed/>
                </p:oleObj>
              </mc:Choice>
              <mc:Fallback>
                <p:oleObj name="Αντικείμενο κελύφους συσκευασίας" showAsIcon="1" r:id="rId5" imgW="507960" imgH="685800" progId="Package">
                  <p:embed/>
                  <p:pic>
                    <p:nvPicPr>
                      <p:cNvPr id="0" name="Picture 4"/>
                      <p:cNvPicPr>
                        <a:picLocks noChangeAspect="1" noChangeArrowheads="1"/>
                      </p:cNvPicPr>
                      <p:nvPr/>
                    </p:nvPicPr>
                    <p:blipFill>
                      <a:blip r:embed="rId6"/>
                      <a:srcRect/>
                      <a:stretch>
                        <a:fillRect/>
                      </a:stretch>
                    </p:blipFill>
                    <p:spPr bwMode="auto">
                      <a:xfrm>
                        <a:off x="2195736" y="2852936"/>
                        <a:ext cx="439248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1143000"/>
          </a:xfrm>
        </p:spPr>
        <p:txBody>
          <a:bodyPr>
            <a:normAutofit fontScale="90000"/>
          </a:bodyPr>
          <a:lstStyle/>
          <a:p>
            <a:r>
              <a:rPr lang="el-GR" sz="3600" dirty="0" smtClean="0"/>
              <a:t>Επείγουσα αντιμετώπιση </a:t>
            </a:r>
            <a:r>
              <a:rPr lang="el-GR" sz="3600" dirty="0"/>
              <a:t>ξένου σώματος (Ξ.Σ.) στο λάρυγγα</a:t>
            </a:r>
            <a:endParaRPr lang="en-US" sz="3600" dirty="0"/>
          </a:p>
        </p:txBody>
      </p:sp>
      <p:sp>
        <p:nvSpPr>
          <p:cNvPr id="81923" name="Rectangle 3"/>
          <p:cNvSpPr>
            <a:spLocks noGrp="1" noChangeArrowheads="1"/>
          </p:cNvSpPr>
          <p:nvPr>
            <p:ph type="body" sz="half" idx="1"/>
          </p:nvPr>
        </p:nvSpPr>
        <p:spPr>
          <a:xfrm>
            <a:off x="0" y="1340768"/>
            <a:ext cx="5616624" cy="4953000"/>
          </a:xfrm>
        </p:spPr>
        <p:txBody>
          <a:bodyPr>
            <a:normAutofit/>
          </a:bodyPr>
          <a:lstStyle/>
          <a:p>
            <a:pPr>
              <a:lnSpc>
                <a:spcPct val="90000"/>
              </a:lnSpc>
            </a:pPr>
            <a:r>
              <a:rPr lang="el-GR" sz="2800" dirty="0"/>
              <a:t>Ζητήστε επείγουσα βοήθεια για αναισθησία και αφαίρεση του Ξ.Σ.</a:t>
            </a:r>
          </a:p>
          <a:p>
            <a:pPr>
              <a:lnSpc>
                <a:spcPct val="90000"/>
              </a:lnSpc>
              <a:buFont typeface="Wingdings" pitchFamily="2" charset="2"/>
              <a:buNone/>
            </a:pPr>
            <a:endParaRPr lang="el-GR" sz="2800" dirty="0"/>
          </a:p>
          <a:p>
            <a:pPr>
              <a:lnSpc>
                <a:spcPct val="90000"/>
              </a:lnSpc>
            </a:pPr>
            <a:r>
              <a:rPr lang="el-GR" sz="2800" dirty="0"/>
              <a:t>Αλγόριθμος αντιμετώπισης πνιγμονής</a:t>
            </a:r>
          </a:p>
          <a:p>
            <a:pPr>
              <a:lnSpc>
                <a:spcPct val="90000"/>
              </a:lnSpc>
              <a:buFont typeface="Wingdings" pitchFamily="2" charset="2"/>
              <a:buNone/>
            </a:pPr>
            <a:endParaRPr lang="en-US" sz="2800" dirty="0"/>
          </a:p>
          <a:p>
            <a:pPr>
              <a:lnSpc>
                <a:spcPct val="90000"/>
              </a:lnSpc>
            </a:pPr>
            <a:r>
              <a:rPr lang="el-GR" sz="2800" dirty="0"/>
              <a:t>Άμεση λαρυγγοσκόπηση</a:t>
            </a:r>
          </a:p>
          <a:p>
            <a:pPr>
              <a:lnSpc>
                <a:spcPct val="90000"/>
              </a:lnSpc>
              <a:buFont typeface="Wingdings" pitchFamily="2" charset="2"/>
              <a:buNone/>
            </a:pPr>
            <a:endParaRPr lang="el-GR" sz="2800" dirty="0"/>
          </a:p>
          <a:p>
            <a:pPr>
              <a:lnSpc>
                <a:spcPct val="90000"/>
              </a:lnSpc>
            </a:pPr>
            <a:r>
              <a:rPr lang="el-GR" sz="2800" dirty="0" err="1"/>
              <a:t>Κρικοθυρεοειδοτομή</a:t>
            </a:r>
            <a:r>
              <a:rPr lang="en-US" sz="2800" dirty="0"/>
              <a:t>/</a:t>
            </a:r>
          </a:p>
          <a:p>
            <a:pPr>
              <a:lnSpc>
                <a:spcPct val="90000"/>
              </a:lnSpc>
              <a:buFont typeface="Wingdings" pitchFamily="2" charset="2"/>
              <a:buNone/>
            </a:pPr>
            <a:r>
              <a:rPr lang="en-US" sz="2800" dirty="0"/>
              <a:t>	</a:t>
            </a:r>
            <a:r>
              <a:rPr lang="el-GR" sz="2800" dirty="0"/>
              <a:t>χειρουργικός αεραγωγός</a:t>
            </a:r>
            <a:endParaRPr lang="en-US" sz="2800" dirty="0"/>
          </a:p>
          <a:p>
            <a:pPr>
              <a:lnSpc>
                <a:spcPct val="120000"/>
              </a:lnSpc>
              <a:buFont typeface="Wingdings" pitchFamily="2" charset="2"/>
              <a:buNone/>
            </a:pPr>
            <a:endParaRPr lang="en-US" sz="2800" dirty="0"/>
          </a:p>
        </p:txBody>
      </p:sp>
      <p:pic>
        <p:nvPicPr>
          <p:cNvPr id="81924" name="Picture 4" descr="APLS 7"/>
          <p:cNvPicPr>
            <a:picLocks noChangeAspect="1" noChangeArrowheads="1"/>
          </p:cNvPicPr>
          <p:nvPr/>
        </p:nvPicPr>
        <p:blipFill>
          <a:blip r:embed="rId3" cstate="print"/>
          <a:srcRect l="41306" t="5142" r="7063" b="15158"/>
          <a:stretch>
            <a:fillRect/>
          </a:stretch>
        </p:blipFill>
        <p:spPr bwMode="auto">
          <a:xfrm>
            <a:off x="6019800" y="2057400"/>
            <a:ext cx="3124200" cy="3886200"/>
          </a:xfrm>
          <a:prstGeom prst="rect">
            <a:avLst/>
          </a:prstGeom>
          <a:noFill/>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90500" y="1484313"/>
            <a:ext cx="8763000" cy="5143500"/>
            <a:chOff x="792" y="1080"/>
            <a:chExt cx="5520" cy="3240"/>
          </a:xfrm>
        </p:grpSpPr>
        <p:sp>
          <p:nvSpPr>
            <p:cNvPr id="204805" name="Text Box 5"/>
            <p:cNvSpPr txBox="1">
              <a:spLocks noChangeArrowheads="1"/>
            </p:cNvSpPr>
            <p:nvPr/>
          </p:nvSpPr>
          <p:spPr bwMode="auto">
            <a:xfrm>
              <a:off x="3672" y="1080"/>
              <a:ext cx="864" cy="504"/>
            </a:xfrm>
            <a:prstGeom prst="rect">
              <a:avLst/>
            </a:prstGeom>
            <a:solidFill>
              <a:schemeClr val="bg1"/>
            </a:solidFill>
            <a:ln w="9525">
              <a:solidFill>
                <a:schemeClr val="tx1"/>
              </a:solidFill>
              <a:miter lim="800000"/>
              <a:headEnd/>
              <a:tailEnd/>
            </a:ln>
          </p:spPr>
          <p:txBody>
            <a:bodyPr/>
            <a:lstStyle/>
            <a:p>
              <a:endParaRPr lang="el-GR">
                <a:solidFill>
                  <a:srgbClr val="FFFFFF"/>
                </a:solidFill>
                <a:latin typeface="Comic Sans MS" pitchFamily="66" charset="0"/>
              </a:endParaRPr>
            </a:p>
            <a:p>
              <a:r>
                <a:rPr lang="el-GR">
                  <a:solidFill>
                    <a:schemeClr val="bg2"/>
                  </a:solidFill>
                  <a:latin typeface="Comic Sans MS" pitchFamily="66" charset="0"/>
                </a:rPr>
                <a:t>Εκτίμησε</a:t>
              </a:r>
              <a:endParaRPr lang="el-GR">
                <a:solidFill>
                  <a:schemeClr val="bg2"/>
                </a:solidFill>
              </a:endParaRPr>
            </a:p>
          </p:txBody>
        </p:sp>
        <p:sp>
          <p:nvSpPr>
            <p:cNvPr id="204806" name="Text Box 6"/>
            <p:cNvSpPr txBox="1">
              <a:spLocks noChangeArrowheads="1"/>
            </p:cNvSpPr>
            <p:nvPr/>
          </p:nvSpPr>
          <p:spPr bwMode="auto">
            <a:xfrm>
              <a:off x="1752" y="1584"/>
              <a:ext cx="1488" cy="432"/>
            </a:xfrm>
            <a:prstGeom prst="rect">
              <a:avLst/>
            </a:prstGeom>
            <a:solidFill>
              <a:schemeClr val="bg1"/>
            </a:solidFill>
            <a:ln w="9525">
              <a:solidFill>
                <a:schemeClr val="tx1"/>
              </a:solidFill>
              <a:miter lim="800000"/>
              <a:headEnd/>
              <a:tailEnd/>
            </a:ln>
          </p:spPr>
          <p:txBody>
            <a:bodyPr/>
            <a:lstStyle/>
            <a:p>
              <a:r>
                <a:rPr lang="el-GR">
                  <a:solidFill>
                    <a:schemeClr val="bg2"/>
                  </a:solidFill>
                  <a:latin typeface="Arial" charset="0"/>
                </a:rPr>
                <a:t>Μη αποτελεσματικός</a:t>
              </a:r>
            </a:p>
            <a:p>
              <a:r>
                <a:rPr lang="el-GR">
                  <a:solidFill>
                    <a:schemeClr val="bg2"/>
                  </a:solidFill>
                  <a:latin typeface="Comic Sans MS" pitchFamily="66" charset="0"/>
                </a:rPr>
                <a:t>βήχας</a:t>
              </a:r>
              <a:endParaRPr lang="el-GR">
                <a:solidFill>
                  <a:schemeClr val="bg2"/>
                </a:solidFill>
              </a:endParaRPr>
            </a:p>
          </p:txBody>
        </p:sp>
        <p:sp>
          <p:nvSpPr>
            <p:cNvPr id="204807" name="Text Box 7"/>
            <p:cNvSpPr txBox="1">
              <a:spLocks noChangeArrowheads="1"/>
            </p:cNvSpPr>
            <p:nvPr/>
          </p:nvSpPr>
          <p:spPr bwMode="auto">
            <a:xfrm>
              <a:off x="4920" y="1584"/>
              <a:ext cx="1296" cy="432"/>
            </a:xfrm>
            <a:prstGeom prst="rect">
              <a:avLst/>
            </a:prstGeom>
            <a:solidFill>
              <a:schemeClr val="bg1"/>
            </a:solidFill>
            <a:ln w="9525">
              <a:solidFill>
                <a:schemeClr val="tx1"/>
              </a:solidFill>
              <a:miter lim="800000"/>
              <a:headEnd/>
              <a:tailEnd/>
            </a:ln>
          </p:spPr>
          <p:txBody>
            <a:bodyPr/>
            <a:lstStyle/>
            <a:p>
              <a:r>
                <a:rPr lang="el-GR">
                  <a:solidFill>
                    <a:schemeClr val="bg2"/>
                  </a:solidFill>
                  <a:latin typeface="Comic Sans MS" pitchFamily="66" charset="0"/>
                </a:rPr>
                <a:t>Αποτελεσματικός</a:t>
              </a:r>
            </a:p>
            <a:p>
              <a:r>
                <a:rPr lang="el-GR">
                  <a:solidFill>
                    <a:schemeClr val="bg2"/>
                  </a:solidFill>
                  <a:latin typeface="Comic Sans MS" pitchFamily="66" charset="0"/>
                </a:rPr>
                <a:t>βήχας</a:t>
              </a:r>
            </a:p>
          </p:txBody>
        </p:sp>
        <p:sp>
          <p:nvSpPr>
            <p:cNvPr id="204808" name="Text Box 8"/>
            <p:cNvSpPr txBox="1">
              <a:spLocks noChangeArrowheads="1"/>
            </p:cNvSpPr>
            <p:nvPr/>
          </p:nvSpPr>
          <p:spPr bwMode="auto">
            <a:xfrm>
              <a:off x="1032" y="2160"/>
              <a:ext cx="1008" cy="240"/>
            </a:xfrm>
            <a:prstGeom prst="rect">
              <a:avLst/>
            </a:prstGeom>
            <a:solidFill>
              <a:srgbClr val="FFCC00"/>
            </a:solidFill>
            <a:ln w="9525">
              <a:solidFill>
                <a:schemeClr val="tx1"/>
              </a:solidFill>
              <a:miter lim="800000"/>
              <a:headEnd/>
              <a:tailEnd/>
            </a:ln>
          </p:spPr>
          <p:txBody>
            <a:bodyPr/>
            <a:lstStyle/>
            <a:p>
              <a:r>
                <a:rPr lang="el-GR">
                  <a:solidFill>
                    <a:schemeClr val="bg2"/>
                  </a:solidFill>
                  <a:latin typeface="Comic Sans MS" pitchFamily="66" charset="0"/>
                </a:rPr>
                <a:t>Με συνείδηση</a:t>
              </a:r>
            </a:p>
          </p:txBody>
        </p:sp>
        <p:sp>
          <p:nvSpPr>
            <p:cNvPr id="204809" name="Text Box 9"/>
            <p:cNvSpPr txBox="1">
              <a:spLocks noChangeArrowheads="1"/>
            </p:cNvSpPr>
            <p:nvPr/>
          </p:nvSpPr>
          <p:spPr bwMode="auto">
            <a:xfrm>
              <a:off x="1032" y="2544"/>
              <a:ext cx="1008" cy="384"/>
            </a:xfrm>
            <a:prstGeom prst="rect">
              <a:avLst/>
            </a:prstGeom>
            <a:solidFill>
              <a:srgbClr val="FF0000"/>
            </a:solidFill>
            <a:ln w="9525">
              <a:solidFill>
                <a:schemeClr val="tx1"/>
              </a:solidFill>
              <a:miter lim="800000"/>
              <a:headEnd/>
              <a:tailEnd/>
            </a:ln>
          </p:spPr>
          <p:txBody>
            <a:bodyPr/>
            <a:lstStyle/>
            <a:p>
              <a:r>
                <a:rPr lang="el-GR">
                  <a:latin typeface="Comic Sans MS" pitchFamily="66" charset="0"/>
                </a:rPr>
                <a:t>5 πλήξεις </a:t>
              </a:r>
            </a:p>
            <a:p>
              <a:r>
                <a:rPr lang="el-GR">
                  <a:latin typeface="Comic Sans MS" pitchFamily="66" charset="0"/>
                </a:rPr>
                <a:t>πλάτης</a:t>
              </a:r>
              <a:endParaRPr lang="el-GR"/>
            </a:p>
          </p:txBody>
        </p:sp>
        <p:sp>
          <p:nvSpPr>
            <p:cNvPr id="204810" name="Text Box 10"/>
            <p:cNvSpPr txBox="1">
              <a:spLocks noChangeArrowheads="1"/>
            </p:cNvSpPr>
            <p:nvPr/>
          </p:nvSpPr>
          <p:spPr bwMode="auto">
            <a:xfrm>
              <a:off x="1032" y="3120"/>
              <a:ext cx="1008" cy="408"/>
            </a:xfrm>
            <a:prstGeom prst="rect">
              <a:avLst/>
            </a:prstGeom>
            <a:solidFill>
              <a:srgbClr val="FF0000"/>
            </a:solidFill>
            <a:ln w="9525">
              <a:solidFill>
                <a:schemeClr val="tx1"/>
              </a:solidFill>
              <a:miter lim="800000"/>
              <a:headEnd/>
              <a:tailEnd/>
            </a:ln>
          </p:spPr>
          <p:txBody>
            <a:bodyPr/>
            <a:lstStyle/>
            <a:p>
              <a:r>
                <a:rPr lang="el-GR">
                  <a:latin typeface="Comic Sans MS" pitchFamily="66" charset="0"/>
                </a:rPr>
                <a:t>5 ώσεις </a:t>
              </a:r>
            </a:p>
            <a:p>
              <a:r>
                <a:rPr lang="el-GR">
                  <a:latin typeface="Comic Sans MS" pitchFamily="66" charset="0"/>
                </a:rPr>
                <a:t>θωρ/κοιλ</a:t>
              </a:r>
            </a:p>
          </p:txBody>
        </p:sp>
        <p:sp>
          <p:nvSpPr>
            <p:cNvPr id="204811" name="Text Box 11"/>
            <p:cNvSpPr txBox="1">
              <a:spLocks noChangeArrowheads="1"/>
            </p:cNvSpPr>
            <p:nvPr/>
          </p:nvSpPr>
          <p:spPr bwMode="auto">
            <a:xfrm>
              <a:off x="1032" y="3744"/>
              <a:ext cx="1008" cy="504"/>
            </a:xfrm>
            <a:prstGeom prst="rect">
              <a:avLst/>
            </a:prstGeom>
            <a:solidFill>
              <a:srgbClr val="FF0000"/>
            </a:solidFill>
            <a:ln w="9525">
              <a:solidFill>
                <a:schemeClr val="tx1"/>
              </a:solidFill>
              <a:miter lim="800000"/>
              <a:headEnd/>
              <a:tailEnd/>
            </a:ln>
          </p:spPr>
          <p:txBody>
            <a:bodyPr/>
            <a:lstStyle/>
            <a:p>
              <a:r>
                <a:rPr lang="el-GR">
                  <a:latin typeface="Comic Sans MS" pitchFamily="66" charset="0"/>
                </a:rPr>
                <a:t>Εκτίμηση και </a:t>
              </a:r>
            </a:p>
            <a:p>
              <a:r>
                <a:rPr lang="el-GR">
                  <a:latin typeface="Comic Sans MS" pitchFamily="66" charset="0"/>
                </a:rPr>
                <a:t>επανάληψη</a:t>
              </a:r>
              <a:endParaRPr lang="el-GR"/>
            </a:p>
          </p:txBody>
        </p:sp>
        <p:sp>
          <p:nvSpPr>
            <p:cNvPr id="204812" name="Text Box 12"/>
            <p:cNvSpPr txBox="1">
              <a:spLocks noChangeArrowheads="1"/>
            </p:cNvSpPr>
            <p:nvPr/>
          </p:nvSpPr>
          <p:spPr bwMode="auto">
            <a:xfrm>
              <a:off x="2952" y="2160"/>
              <a:ext cx="1248" cy="240"/>
            </a:xfrm>
            <a:prstGeom prst="rect">
              <a:avLst/>
            </a:prstGeom>
            <a:solidFill>
              <a:srgbClr val="FFCC00"/>
            </a:solidFill>
            <a:ln w="9525">
              <a:solidFill>
                <a:schemeClr val="tx1"/>
              </a:solidFill>
              <a:miter lim="800000"/>
              <a:headEnd/>
              <a:tailEnd/>
            </a:ln>
          </p:spPr>
          <p:txBody>
            <a:bodyPr/>
            <a:lstStyle/>
            <a:p>
              <a:r>
                <a:rPr lang="el-GR">
                  <a:solidFill>
                    <a:schemeClr val="bg2"/>
                  </a:solidFill>
                  <a:latin typeface="Comic Sans MS" pitchFamily="66" charset="0"/>
                </a:rPr>
                <a:t>Χωρίς συνείδηση</a:t>
              </a:r>
            </a:p>
          </p:txBody>
        </p:sp>
        <p:sp>
          <p:nvSpPr>
            <p:cNvPr id="204813" name="Text Box 13"/>
            <p:cNvSpPr txBox="1">
              <a:spLocks noChangeArrowheads="1"/>
            </p:cNvSpPr>
            <p:nvPr/>
          </p:nvSpPr>
          <p:spPr bwMode="auto">
            <a:xfrm>
              <a:off x="3096" y="2544"/>
              <a:ext cx="1008" cy="384"/>
            </a:xfrm>
            <a:prstGeom prst="rect">
              <a:avLst/>
            </a:prstGeom>
            <a:solidFill>
              <a:srgbClr val="FF0000"/>
            </a:solidFill>
            <a:ln w="9525">
              <a:solidFill>
                <a:schemeClr val="tx1"/>
              </a:solidFill>
              <a:miter lim="800000"/>
              <a:headEnd/>
              <a:tailEnd/>
            </a:ln>
          </p:spPr>
          <p:txBody>
            <a:bodyPr/>
            <a:lstStyle/>
            <a:p>
              <a:r>
                <a:rPr lang="el-GR">
                  <a:latin typeface="Comic Sans MS" pitchFamily="66" charset="0"/>
                </a:rPr>
                <a:t>Διάνοιξη αεραγωγού</a:t>
              </a:r>
              <a:endParaRPr lang="el-GR"/>
            </a:p>
          </p:txBody>
        </p:sp>
        <p:sp>
          <p:nvSpPr>
            <p:cNvPr id="204814" name="Text Box 14"/>
            <p:cNvSpPr txBox="1">
              <a:spLocks noChangeArrowheads="1"/>
            </p:cNvSpPr>
            <p:nvPr/>
          </p:nvSpPr>
          <p:spPr bwMode="auto">
            <a:xfrm>
              <a:off x="3096" y="3168"/>
              <a:ext cx="1008" cy="408"/>
            </a:xfrm>
            <a:prstGeom prst="rect">
              <a:avLst/>
            </a:prstGeom>
            <a:solidFill>
              <a:srgbClr val="FF0000"/>
            </a:solidFill>
            <a:ln w="9525">
              <a:solidFill>
                <a:schemeClr val="tx1"/>
              </a:solidFill>
              <a:miter lim="800000"/>
              <a:headEnd/>
              <a:tailEnd/>
            </a:ln>
          </p:spPr>
          <p:txBody>
            <a:bodyPr/>
            <a:lstStyle/>
            <a:p>
              <a:r>
                <a:rPr lang="el-GR">
                  <a:latin typeface="Comic Sans MS" pitchFamily="66" charset="0"/>
                </a:rPr>
                <a:t>5 εμφυσήσεις</a:t>
              </a:r>
            </a:p>
            <a:p>
              <a:r>
                <a:rPr lang="el-GR">
                  <a:latin typeface="Comic Sans MS" pitchFamily="66" charset="0"/>
                </a:rPr>
                <a:t>διάσωσης</a:t>
              </a:r>
            </a:p>
          </p:txBody>
        </p:sp>
        <p:sp>
          <p:nvSpPr>
            <p:cNvPr id="204815" name="Text Box 15"/>
            <p:cNvSpPr txBox="1">
              <a:spLocks noChangeArrowheads="1"/>
            </p:cNvSpPr>
            <p:nvPr/>
          </p:nvSpPr>
          <p:spPr bwMode="auto">
            <a:xfrm>
              <a:off x="3096" y="3744"/>
              <a:ext cx="1008" cy="576"/>
            </a:xfrm>
            <a:prstGeom prst="rect">
              <a:avLst/>
            </a:prstGeom>
            <a:solidFill>
              <a:srgbClr val="FF0000"/>
            </a:solidFill>
            <a:ln w="9525">
              <a:solidFill>
                <a:schemeClr val="tx1"/>
              </a:solidFill>
              <a:miter lim="800000"/>
              <a:headEnd/>
              <a:tailEnd/>
            </a:ln>
          </p:spPr>
          <p:txBody>
            <a:bodyPr/>
            <a:lstStyle/>
            <a:p>
              <a:r>
                <a:rPr lang="el-GR">
                  <a:latin typeface="Comic Sans MS" pitchFamily="66" charset="0"/>
                </a:rPr>
                <a:t>ΚΑΡΠΑ 15</a:t>
              </a:r>
              <a:r>
                <a:rPr lang="en-US">
                  <a:latin typeface="Comic Sans MS" pitchFamily="66" charset="0"/>
                </a:rPr>
                <a:t>:</a:t>
              </a:r>
              <a:r>
                <a:rPr lang="el-GR">
                  <a:latin typeface="Comic Sans MS" pitchFamily="66" charset="0"/>
                </a:rPr>
                <a:t>2</a:t>
              </a:r>
            </a:p>
            <a:p>
              <a:r>
                <a:rPr lang="el-GR">
                  <a:latin typeface="Comic Sans MS" pitchFamily="66" charset="0"/>
                </a:rPr>
                <a:t>Έλεγχος για </a:t>
              </a:r>
            </a:p>
            <a:p>
              <a:r>
                <a:rPr lang="el-GR">
                  <a:latin typeface="Comic Sans MS" pitchFamily="66" charset="0"/>
                </a:rPr>
                <a:t>ξένο σώμα </a:t>
              </a:r>
              <a:endParaRPr lang="el-GR"/>
            </a:p>
          </p:txBody>
        </p:sp>
        <p:sp>
          <p:nvSpPr>
            <p:cNvPr id="204816" name="Text Box 16"/>
            <p:cNvSpPr txBox="1">
              <a:spLocks noChangeArrowheads="1"/>
            </p:cNvSpPr>
            <p:nvPr/>
          </p:nvSpPr>
          <p:spPr bwMode="auto">
            <a:xfrm>
              <a:off x="5112" y="2544"/>
              <a:ext cx="1008" cy="408"/>
            </a:xfrm>
            <a:prstGeom prst="rect">
              <a:avLst/>
            </a:prstGeom>
            <a:solidFill>
              <a:srgbClr val="FF0000"/>
            </a:solidFill>
            <a:ln w="9525">
              <a:solidFill>
                <a:schemeClr val="tx1"/>
              </a:solidFill>
              <a:miter lim="800000"/>
              <a:headEnd/>
              <a:tailEnd/>
            </a:ln>
          </p:spPr>
          <p:txBody>
            <a:bodyPr/>
            <a:lstStyle/>
            <a:p>
              <a:r>
                <a:rPr lang="el-GR">
                  <a:latin typeface="Comic Sans MS" pitchFamily="66" charset="0"/>
                </a:rPr>
                <a:t>Ενθάρρυνση </a:t>
              </a:r>
            </a:p>
            <a:p>
              <a:r>
                <a:rPr lang="el-GR">
                  <a:latin typeface="Comic Sans MS" pitchFamily="66" charset="0"/>
                </a:rPr>
                <a:t>βήχα</a:t>
              </a:r>
              <a:endParaRPr lang="el-GR"/>
            </a:p>
          </p:txBody>
        </p:sp>
        <p:sp>
          <p:nvSpPr>
            <p:cNvPr id="204817" name="Text Box 17"/>
            <p:cNvSpPr txBox="1">
              <a:spLocks noChangeArrowheads="1"/>
            </p:cNvSpPr>
            <p:nvPr/>
          </p:nvSpPr>
          <p:spPr bwMode="auto">
            <a:xfrm>
              <a:off x="5112" y="3456"/>
              <a:ext cx="1008" cy="816"/>
            </a:xfrm>
            <a:prstGeom prst="rect">
              <a:avLst/>
            </a:prstGeom>
            <a:solidFill>
              <a:srgbClr val="FF0000"/>
            </a:solidFill>
            <a:ln w="9525">
              <a:solidFill>
                <a:schemeClr val="tx1"/>
              </a:solidFill>
              <a:miter lim="800000"/>
              <a:headEnd/>
              <a:tailEnd/>
            </a:ln>
          </p:spPr>
          <p:txBody>
            <a:bodyPr/>
            <a:lstStyle/>
            <a:p>
              <a:r>
                <a:rPr lang="el-GR">
                  <a:latin typeface="Comic Sans MS" pitchFamily="66" charset="0"/>
                </a:rPr>
                <a:t>Υποστήριξε και </a:t>
              </a:r>
            </a:p>
            <a:p>
              <a:r>
                <a:rPr lang="el-GR">
                  <a:latin typeface="Comic Sans MS" pitchFamily="66" charset="0"/>
                </a:rPr>
                <a:t>συνέχισε την</a:t>
              </a:r>
            </a:p>
            <a:p>
              <a:r>
                <a:rPr lang="el-GR">
                  <a:latin typeface="Comic Sans MS" pitchFamily="66" charset="0"/>
                </a:rPr>
                <a:t>εκτίμηση </a:t>
              </a:r>
              <a:endParaRPr lang="el-GR"/>
            </a:p>
          </p:txBody>
        </p:sp>
        <p:sp>
          <p:nvSpPr>
            <p:cNvPr id="204818" name="Line 18"/>
            <p:cNvSpPr>
              <a:spLocks noChangeShapeType="1"/>
            </p:cNvSpPr>
            <p:nvPr/>
          </p:nvSpPr>
          <p:spPr bwMode="auto">
            <a:xfrm flipH="1">
              <a:off x="2568" y="1440"/>
              <a:ext cx="1056" cy="0"/>
            </a:xfrm>
            <a:prstGeom prst="line">
              <a:avLst/>
            </a:prstGeom>
            <a:noFill/>
            <a:ln w="9525">
              <a:solidFill>
                <a:schemeClr val="tx1"/>
              </a:solidFill>
              <a:round/>
              <a:headEnd/>
              <a:tailEnd/>
            </a:ln>
            <a:effectLst/>
          </p:spPr>
          <p:txBody>
            <a:bodyPr wrap="none" anchor="ctr"/>
            <a:lstStyle/>
            <a:p>
              <a:endParaRPr lang="el-GR"/>
            </a:p>
          </p:txBody>
        </p:sp>
        <p:sp>
          <p:nvSpPr>
            <p:cNvPr id="204819" name="Line 19"/>
            <p:cNvSpPr>
              <a:spLocks noChangeShapeType="1"/>
            </p:cNvSpPr>
            <p:nvPr/>
          </p:nvSpPr>
          <p:spPr bwMode="auto">
            <a:xfrm>
              <a:off x="4536" y="1440"/>
              <a:ext cx="1008" cy="0"/>
            </a:xfrm>
            <a:prstGeom prst="line">
              <a:avLst/>
            </a:prstGeom>
            <a:noFill/>
            <a:ln w="12700">
              <a:solidFill>
                <a:schemeClr val="tx1"/>
              </a:solidFill>
              <a:round/>
              <a:headEnd/>
              <a:tailEnd/>
            </a:ln>
            <a:effectLst/>
          </p:spPr>
          <p:txBody>
            <a:bodyPr wrap="none" anchor="ctr"/>
            <a:lstStyle/>
            <a:p>
              <a:endParaRPr lang="el-GR"/>
            </a:p>
          </p:txBody>
        </p:sp>
        <p:sp>
          <p:nvSpPr>
            <p:cNvPr id="204820" name="Line 20"/>
            <p:cNvSpPr>
              <a:spLocks noChangeShapeType="1"/>
            </p:cNvSpPr>
            <p:nvPr/>
          </p:nvSpPr>
          <p:spPr bwMode="auto">
            <a:xfrm flipH="1">
              <a:off x="792" y="3984"/>
              <a:ext cx="240" cy="0"/>
            </a:xfrm>
            <a:prstGeom prst="line">
              <a:avLst/>
            </a:prstGeom>
            <a:noFill/>
            <a:ln w="12700">
              <a:solidFill>
                <a:schemeClr val="tx1"/>
              </a:solidFill>
              <a:round/>
              <a:headEnd/>
              <a:tailEnd/>
            </a:ln>
            <a:effectLst/>
          </p:spPr>
          <p:txBody>
            <a:bodyPr wrap="none" anchor="ctr"/>
            <a:lstStyle/>
            <a:p>
              <a:endParaRPr lang="el-GR"/>
            </a:p>
          </p:txBody>
        </p:sp>
        <p:sp>
          <p:nvSpPr>
            <p:cNvPr id="204821" name="Line 21"/>
            <p:cNvSpPr>
              <a:spLocks noChangeShapeType="1"/>
            </p:cNvSpPr>
            <p:nvPr/>
          </p:nvSpPr>
          <p:spPr bwMode="auto">
            <a:xfrm flipV="1">
              <a:off x="792" y="1344"/>
              <a:ext cx="0" cy="2640"/>
            </a:xfrm>
            <a:prstGeom prst="line">
              <a:avLst/>
            </a:prstGeom>
            <a:noFill/>
            <a:ln w="12700">
              <a:solidFill>
                <a:schemeClr val="tx1"/>
              </a:solidFill>
              <a:round/>
              <a:headEnd/>
              <a:tailEnd/>
            </a:ln>
            <a:effectLst/>
          </p:spPr>
          <p:txBody>
            <a:bodyPr wrap="none" anchor="ctr"/>
            <a:lstStyle/>
            <a:p>
              <a:endParaRPr lang="el-GR"/>
            </a:p>
          </p:txBody>
        </p:sp>
        <p:sp>
          <p:nvSpPr>
            <p:cNvPr id="204822" name="Line 22"/>
            <p:cNvSpPr>
              <a:spLocks noChangeShapeType="1"/>
            </p:cNvSpPr>
            <p:nvPr/>
          </p:nvSpPr>
          <p:spPr bwMode="auto">
            <a:xfrm>
              <a:off x="792" y="1344"/>
              <a:ext cx="2784" cy="0"/>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23" name="Line 23"/>
            <p:cNvSpPr>
              <a:spLocks noChangeShapeType="1"/>
            </p:cNvSpPr>
            <p:nvPr/>
          </p:nvSpPr>
          <p:spPr bwMode="auto">
            <a:xfrm>
              <a:off x="5544" y="1440"/>
              <a:ext cx="0" cy="144"/>
            </a:xfrm>
            <a:prstGeom prst="line">
              <a:avLst/>
            </a:prstGeom>
            <a:noFill/>
            <a:ln w="9525">
              <a:solidFill>
                <a:schemeClr val="tx1"/>
              </a:solidFill>
              <a:round/>
              <a:headEnd/>
              <a:tailEnd type="triangle" w="med" len="med"/>
            </a:ln>
            <a:effectLst/>
          </p:spPr>
          <p:txBody>
            <a:bodyPr wrap="none" anchor="ctr"/>
            <a:lstStyle/>
            <a:p>
              <a:endParaRPr lang="el-GR"/>
            </a:p>
          </p:txBody>
        </p:sp>
        <p:sp>
          <p:nvSpPr>
            <p:cNvPr id="204824" name="Line 24"/>
            <p:cNvSpPr>
              <a:spLocks noChangeShapeType="1"/>
            </p:cNvSpPr>
            <p:nvPr/>
          </p:nvSpPr>
          <p:spPr bwMode="auto">
            <a:xfrm>
              <a:off x="6120" y="3840"/>
              <a:ext cx="192" cy="0"/>
            </a:xfrm>
            <a:prstGeom prst="line">
              <a:avLst/>
            </a:prstGeom>
            <a:noFill/>
            <a:ln w="12700">
              <a:solidFill>
                <a:schemeClr val="tx1"/>
              </a:solidFill>
              <a:round/>
              <a:headEnd/>
              <a:tailEnd/>
            </a:ln>
            <a:effectLst/>
          </p:spPr>
          <p:txBody>
            <a:bodyPr wrap="none" anchor="ctr"/>
            <a:lstStyle/>
            <a:p>
              <a:endParaRPr lang="el-GR"/>
            </a:p>
          </p:txBody>
        </p:sp>
        <p:sp>
          <p:nvSpPr>
            <p:cNvPr id="204825" name="Line 25"/>
            <p:cNvSpPr>
              <a:spLocks noChangeShapeType="1"/>
            </p:cNvSpPr>
            <p:nvPr/>
          </p:nvSpPr>
          <p:spPr bwMode="auto">
            <a:xfrm flipV="1">
              <a:off x="6312" y="1344"/>
              <a:ext cx="0" cy="2496"/>
            </a:xfrm>
            <a:prstGeom prst="line">
              <a:avLst/>
            </a:prstGeom>
            <a:noFill/>
            <a:ln w="12700">
              <a:solidFill>
                <a:schemeClr val="tx1"/>
              </a:solidFill>
              <a:round/>
              <a:headEnd/>
              <a:tailEnd/>
            </a:ln>
            <a:effectLst/>
          </p:spPr>
          <p:txBody>
            <a:bodyPr wrap="none" anchor="ctr"/>
            <a:lstStyle/>
            <a:p>
              <a:endParaRPr lang="el-GR"/>
            </a:p>
          </p:txBody>
        </p:sp>
        <p:sp>
          <p:nvSpPr>
            <p:cNvPr id="204826" name="Line 26"/>
            <p:cNvSpPr>
              <a:spLocks noChangeShapeType="1"/>
            </p:cNvSpPr>
            <p:nvPr/>
          </p:nvSpPr>
          <p:spPr bwMode="auto">
            <a:xfrm flipH="1">
              <a:off x="4584" y="1344"/>
              <a:ext cx="1728" cy="0"/>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27" name="Line 27"/>
            <p:cNvSpPr>
              <a:spLocks noChangeShapeType="1"/>
            </p:cNvSpPr>
            <p:nvPr/>
          </p:nvSpPr>
          <p:spPr bwMode="auto">
            <a:xfrm>
              <a:off x="1512" y="2400"/>
              <a:ext cx="0" cy="96"/>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28" name="Line 28"/>
            <p:cNvSpPr>
              <a:spLocks noChangeShapeType="1"/>
            </p:cNvSpPr>
            <p:nvPr/>
          </p:nvSpPr>
          <p:spPr bwMode="auto">
            <a:xfrm>
              <a:off x="3576" y="2448"/>
              <a:ext cx="0" cy="96"/>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29" name="Line 29"/>
            <p:cNvSpPr>
              <a:spLocks noChangeShapeType="1"/>
            </p:cNvSpPr>
            <p:nvPr/>
          </p:nvSpPr>
          <p:spPr bwMode="auto">
            <a:xfrm>
              <a:off x="1512" y="2928"/>
              <a:ext cx="0" cy="192"/>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30" name="Line 30"/>
            <p:cNvSpPr>
              <a:spLocks noChangeShapeType="1"/>
            </p:cNvSpPr>
            <p:nvPr/>
          </p:nvSpPr>
          <p:spPr bwMode="auto">
            <a:xfrm>
              <a:off x="1512" y="3552"/>
              <a:ext cx="0" cy="192"/>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31" name="Line 31"/>
            <p:cNvSpPr>
              <a:spLocks noChangeShapeType="1"/>
            </p:cNvSpPr>
            <p:nvPr/>
          </p:nvSpPr>
          <p:spPr bwMode="auto">
            <a:xfrm>
              <a:off x="3576" y="3552"/>
              <a:ext cx="0" cy="192"/>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32" name="Line 32"/>
            <p:cNvSpPr>
              <a:spLocks noChangeShapeType="1"/>
            </p:cNvSpPr>
            <p:nvPr/>
          </p:nvSpPr>
          <p:spPr bwMode="auto">
            <a:xfrm>
              <a:off x="3576" y="2928"/>
              <a:ext cx="0" cy="192"/>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33" name="Line 33"/>
            <p:cNvSpPr>
              <a:spLocks noChangeShapeType="1"/>
            </p:cNvSpPr>
            <p:nvPr/>
          </p:nvSpPr>
          <p:spPr bwMode="auto">
            <a:xfrm>
              <a:off x="5592" y="2160"/>
              <a:ext cx="0" cy="288"/>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34" name="Line 34"/>
            <p:cNvSpPr>
              <a:spLocks noChangeShapeType="1"/>
            </p:cNvSpPr>
            <p:nvPr/>
          </p:nvSpPr>
          <p:spPr bwMode="auto">
            <a:xfrm>
              <a:off x="5592" y="3024"/>
              <a:ext cx="0" cy="384"/>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35" name="Line 35"/>
            <p:cNvSpPr>
              <a:spLocks noChangeShapeType="1"/>
            </p:cNvSpPr>
            <p:nvPr/>
          </p:nvSpPr>
          <p:spPr bwMode="auto">
            <a:xfrm flipH="1">
              <a:off x="1512" y="1824"/>
              <a:ext cx="240" cy="0"/>
            </a:xfrm>
            <a:prstGeom prst="line">
              <a:avLst/>
            </a:prstGeom>
            <a:noFill/>
            <a:ln w="12700">
              <a:solidFill>
                <a:schemeClr val="tx1"/>
              </a:solidFill>
              <a:round/>
              <a:headEnd/>
              <a:tailEnd/>
            </a:ln>
            <a:effectLst/>
          </p:spPr>
          <p:txBody>
            <a:bodyPr wrap="none" anchor="ctr"/>
            <a:lstStyle/>
            <a:p>
              <a:endParaRPr lang="el-GR"/>
            </a:p>
          </p:txBody>
        </p:sp>
        <p:sp>
          <p:nvSpPr>
            <p:cNvPr id="204836" name="Line 36"/>
            <p:cNvSpPr>
              <a:spLocks noChangeShapeType="1"/>
            </p:cNvSpPr>
            <p:nvPr/>
          </p:nvSpPr>
          <p:spPr bwMode="auto">
            <a:xfrm>
              <a:off x="3288" y="1824"/>
              <a:ext cx="240" cy="0"/>
            </a:xfrm>
            <a:prstGeom prst="line">
              <a:avLst/>
            </a:prstGeom>
            <a:noFill/>
            <a:ln w="12700">
              <a:solidFill>
                <a:schemeClr val="tx1"/>
              </a:solidFill>
              <a:round/>
              <a:headEnd/>
              <a:tailEnd/>
            </a:ln>
            <a:effectLst/>
          </p:spPr>
          <p:txBody>
            <a:bodyPr wrap="none" anchor="ctr"/>
            <a:lstStyle/>
            <a:p>
              <a:endParaRPr lang="el-GR"/>
            </a:p>
          </p:txBody>
        </p:sp>
        <p:sp>
          <p:nvSpPr>
            <p:cNvPr id="204837" name="Line 37"/>
            <p:cNvSpPr>
              <a:spLocks noChangeShapeType="1"/>
            </p:cNvSpPr>
            <p:nvPr/>
          </p:nvSpPr>
          <p:spPr bwMode="auto">
            <a:xfrm>
              <a:off x="3528" y="1824"/>
              <a:ext cx="0" cy="240"/>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38" name="Line 38"/>
            <p:cNvSpPr>
              <a:spLocks noChangeShapeType="1"/>
            </p:cNvSpPr>
            <p:nvPr/>
          </p:nvSpPr>
          <p:spPr bwMode="auto">
            <a:xfrm>
              <a:off x="1512" y="1824"/>
              <a:ext cx="0" cy="288"/>
            </a:xfrm>
            <a:prstGeom prst="line">
              <a:avLst/>
            </a:prstGeom>
            <a:noFill/>
            <a:ln w="12700">
              <a:solidFill>
                <a:schemeClr val="tx1"/>
              </a:solidFill>
              <a:round/>
              <a:headEnd/>
              <a:tailEnd type="triangle" w="med" len="med"/>
            </a:ln>
            <a:effectLst/>
          </p:spPr>
          <p:txBody>
            <a:bodyPr wrap="none" anchor="ctr"/>
            <a:lstStyle/>
            <a:p>
              <a:endParaRPr lang="el-GR"/>
            </a:p>
          </p:txBody>
        </p:sp>
        <p:sp>
          <p:nvSpPr>
            <p:cNvPr id="204839" name="Line 39"/>
            <p:cNvSpPr>
              <a:spLocks noChangeShapeType="1"/>
            </p:cNvSpPr>
            <p:nvPr/>
          </p:nvSpPr>
          <p:spPr bwMode="auto">
            <a:xfrm>
              <a:off x="2568" y="1440"/>
              <a:ext cx="0" cy="144"/>
            </a:xfrm>
            <a:prstGeom prst="line">
              <a:avLst/>
            </a:prstGeom>
            <a:noFill/>
            <a:ln w="9525">
              <a:solidFill>
                <a:schemeClr val="tx1"/>
              </a:solidFill>
              <a:round/>
              <a:headEnd/>
              <a:tailEnd type="triangle" w="med" len="med"/>
            </a:ln>
            <a:effectLst/>
          </p:spPr>
          <p:txBody>
            <a:bodyPr wrap="none" anchor="ctr"/>
            <a:lstStyle/>
            <a:p>
              <a:endParaRPr lang="el-GR"/>
            </a:p>
          </p:txBody>
        </p:sp>
      </p:grpSp>
      <p:sp>
        <p:nvSpPr>
          <p:cNvPr id="204840" name="Rectangle 40"/>
          <p:cNvSpPr>
            <a:spLocks noChangeArrowheads="1"/>
          </p:cNvSpPr>
          <p:nvPr/>
        </p:nvSpPr>
        <p:spPr bwMode="auto">
          <a:xfrm>
            <a:off x="3613150" y="404813"/>
            <a:ext cx="184150" cy="366712"/>
          </a:xfrm>
          <a:prstGeom prst="rect">
            <a:avLst/>
          </a:prstGeom>
          <a:noFill/>
          <a:ln w="0" algn="ctr">
            <a:noFill/>
            <a:miter lim="800000"/>
            <a:headEnd/>
            <a:tailEnd/>
          </a:ln>
          <a:effectLst/>
        </p:spPr>
        <p:txBody>
          <a:bodyPr wrap="none">
            <a:spAutoFit/>
          </a:bodyPr>
          <a:lstStyle/>
          <a:p>
            <a:endParaRPr lang="el-GR">
              <a:solidFill>
                <a:srgbClr val="FFFF00"/>
              </a:solidFill>
            </a:endParaRPr>
          </a:p>
        </p:txBody>
      </p:sp>
      <p:sp>
        <p:nvSpPr>
          <p:cNvPr id="204842" name="Rectangle 42"/>
          <p:cNvSpPr>
            <a:spLocks noGrp="1" noChangeArrowheads="1"/>
          </p:cNvSpPr>
          <p:nvPr>
            <p:ph type="title"/>
          </p:nvPr>
        </p:nvSpPr>
        <p:spPr>
          <a:xfrm>
            <a:off x="1116013" y="0"/>
            <a:ext cx="7793037" cy="1462088"/>
          </a:xfrm>
        </p:spPr>
        <p:txBody>
          <a:bodyPr>
            <a:normAutofit/>
          </a:bodyPr>
          <a:lstStyle/>
          <a:p>
            <a:r>
              <a:rPr lang="el-GR"/>
              <a:t>Βασική Υποστήριξη της Ζωής</a:t>
            </a:r>
            <a:r>
              <a:rPr lang="en-US"/>
              <a:t> </a:t>
            </a:r>
            <a:br>
              <a:rPr lang="en-US"/>
            </a:br>
            <a:r>
              <a:rPr lang="el-GR"/>
              <a:t>Αλγόριθμος πνιγμονής</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182274" name="Picture 2"/>
          <p:cNvPicPr>
            <a:picLocks noChangeAspect="1" noChangeArrowheads="1"/>
          </p:cNvPicPr>
          <p:nvPr/>
        </p:nvPicPr>
        <p:blipFill>
          <a:blip r:embed="rId2" cstate="print"/>
          <a:srcRect/>
          <a:stretch>
            <a:fillRect/>
          </a:stretch>
        </p:blipFill>
        <p:spPr bwMode="auto">
          <a:xfrm>
            <a:off x="2267744" y="1268760"/>
            <a:ext cx="4505325" cy="5114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flipV="1">
            <a:off x="8261350" y="5794375"/>
            <a:ext cx="622300" cy="790575"/>
          </a:xfrm>
          <a:prstGeom prst="rect">
            <a:avLst/>
          </a:prstGeom>
          <a:noFill/>
          <a:ln w="9525">
            <a:noFill/>
            <a:miter lim="800000"/>
            <a:headEnd/>
            <a:tailEnd/>
          </a:ln>
          <a:effectLst/>
        </p:spPr>
        <p:txBody>
          <a:bodyPr wrap="none" anchor="ctr"/>
          <a:lstStyle/>
          <a:p>
            <a:endParaRPr lang="el-GR"/>
          </a:p>
        </p:txBody>
      </p:sp>
      <p:sp>
        <p:nvSpPr>
          <p:cNvPr id="86019" name="Rectangle 3"/>
          <p:cNvSpPr>
            <a:spLocks noGrp="1" noChangeArrowheads="1"/>
          </p:cNvSpPr>
          <p:nvPr>
            <p:ph type="title"/>
          </p:nvPr>
        </p:nvSpPr>
        <p:spPr/>
        <p:txBody>
          <a:bodyPr>
            <a:normAutofit fontScale="90000"/>
          </a:bodyPr>
          <a:lstStyle/>
          <a:p>
            <a:r>
              <a:rPr lang="el-GR"/>
              <a:t>Το Παιδί με Πνιγμονή</a:t>
            </a:r>
            <a:r>
              <a:rPr lang="en-US"/>
              <a:t/>
            </a:r>
            <a:br>
              <a:rPr lang="en-US"/>
            </a:br>
            <a:r>
              <a:rPr lang="el-GR" sz="3600"/>
              <a:t>Αντιμετώπιση</a:t>
            </a:r>
            <a:endParaRPr lang="en-US" sz="3600"/>
          </a:p>
        </p:txBody>
      </p:sp>
      <p:sp>
        <p:nvSpPr>
          <p:cNvPr id="86020" name="Rectangle 4"/>
          <p:cNvSpPr>
            <a:spLocks noGrp="1" noChangeArrowheads="1"/>
          </p:cNvSpPr>
          <p:nvPr>
            <p:ph type="body" idx="1"/>
          </p:nvPr>
        </p:nvSpPr>
        <p:spPr>
          <a:xfrm>
            <a:off x="1150938" y="2286000"/>
            <a:ext cx="7772400" cy="4114800"/>
          </a:xfrm>
        </p:spPr>
        <p:txBody>
          <a:bodyPr/>
          <a:lstStyle/>
          <a:p>
            <a:endParaRPr lang="en-US"/>
          </a:p>
          <a:p>
            <a:r>
              <a:rPr lang="el-GR"/>
              <a:t>Σάρωση με το δάκτυλο</a:t>
            </a:r>
            <a:endParaRPr lang="en-US"/>
          </a:p>
          <a:p>
            <a:r>
              <a:rPr lang="el-GR"/>
              <a:t>Έλεγχος υπό άμεση όραση</a:t>
            </a:r>
            <a:endParaRPr lang="en-US"/>
          </a:p>
          <a:p>
            <a:r>
              <a:rPr lang="el-GR"/>
              <a:t>Πλήξεις πλάτης</a:t>
            </a:r>
            <a:r>
              <a:rPr lang="en-US"/>
              <a:t> / </a:t>
            </a:r>
            <a:r>
              <a:rPr lang="el-GR"/>
              <a:t>θωρακικές ώσεις</a:t>
            </a:r>
            <a:endParaRPr lang="en-US"/>
          </a:p>
          <a:p>
            <a:r>
              <a:rPr lang="el-GR"/>
              <a:t>Κοιλιακές ώσεις</a:t>
            </a:r>
            <a:endParaRPr lang="en-US"/>
          </a:p>
          <a:p>
            <a:pPr>
              <a:buFont typeface="Wingdings" pitchFamily="2" charset="2"/>
              <a:buNone/>
            </a:pPr>
            <a:endParaRPr lang="en-US"/>
          </a:p>
        </p:txBody>
      </p:sp>
      <p:grpSp>
        <p:nvGrpSpPr>
          <p:cNvPr id="2" name="Group 5"/>
          <p:cNvGrpSpPr>
            <a:grpSpLocks/>
          </p:cNvGrpSpPr>
          <p:nvPr/>
        </p:nvGrpSpPr>
        <p:grpSpPr bwMode="auto">
          <a:xfrm>
            <a:off x="5554663" y="2743200"/>
            <a:ext cx="712787" cy="703263"/>
            <a:chOff x="2386" y="1032"/>
            <a:chExt cx="505" cy="443"/>
          </a:xfrm>
        </p:grpSpPr>
        <p:sp>
          <p:nvSpPr>
            <p:cNvPr id="86022" name="Freeform 6"/>
            <p:cNvSpPr>
              <a:spLocks/>
            </p:cNvSpPr>
            <p:nvPr/>
          </p:nvSpPr>
          <p:spPr bwMode="auto">
            <a:xfrm>
              <a:off x="2386" y="1032"/>
              <a:ext cx="505" cy="443"/>
            </a:xfrm>
            <a:custGeom>
              <a:avLst/>
              <a:gdLst/>
              <a:ahLst/>
              <a:cxnLst>
                <a:cxn ang="0">
                  <a:pos x="358" y="422"/>
                </a:cxn>
                <a:cxn ang="0">
                  <a:pos x="296" y="438"/>
                </a:cxn>
                <a:cxn ang="0">
                  <a:pos x="230" y="441"/>
                </a:cxn>
                <a:cxn ang="0">
                  <a:pos x="166" y="428"/>
                </a:cxn>
                <a:cxn ang="0">
                  <a:pos x="108" y="402"/>
                </a:cxn>
                <a:cxn ang="0">
                  <a:pos x="59" y="363"/>
                </a:cxn>
                <a:cxn ang="0">
                  <a:pos x="24" y="314"/>
                </a:cxn>
                <a:cxn ang="0">
                  <a:pos x="4" y="259"/>
                </a:cxn>
                <a:cxn ang="0">
                  <a:pos x="1" y="201"/>
                </a:cxn>
                <a:cxn ang="0">
                  <a:pos x="15" y="145"/>
                </a:cxn>
                <a:cxn ang="0">
                  <a:pos x="46" y="94"/>
                </a:cxn>
                <a:cxn ang="0">
                  <a:pos x="91" y="52"/>
                </a:cxn>
                <a:cxn ang="0">
                  <a:pos x="146" y="21"/>
                </a:cxn>
                <a:cxn ang="0">
                  <a:pos x="209" y="4"/>
                </a:cxn>
                <a:cxn ang="0">
                  <a:pos x="275" y="1"/>
                </a:cxn>
                <a:cxn ang="0">
                  <a:pos x="339" y="14"/>
                </a:cxn>
                <a:cxn ang="0">
                  <a:pos x="397" y="40"/>
                </a:cxn>
                <a:cxn ang="0">
                  <a:pos x="446" y="80"/>
                </a:cxn>
                <a:cxn ang="0">
                  <a:pos x="481" y="128"/>
                </a:cxn>
                <a:cxn ang="0">
                  <a:pos x="500" y="183"/>
                </a:cxn>
                <a:cxn ang="0">
                  <a:pos x="503" y="241"/>
                </a:cxn>
                <a:cxn ang="0">
                  <a:pos x="489" y="297"/>
                </a:cxn>
                <a:cxn ang="0">
                  <a:pos x="458" y="348"/>
                </a:cxn>
                <a:cxn ang="0">
                  <a:pos x="412" y="391"/>
                </a:cxn>
                <a:cxn ang="0">
                  <a:pos x="165" y="57"/>
                </a:cxn>
                <a:cxn ang="0">
                  <a:pos x="217" y="43"/>
                </a:cxn>
                <a:cxn ang="0">
                  <a:pos x="271" y="40"/>
                </a:cxn>
                <a:cxn ang="0">
                  <a:pos x="323" y="51"/>
                </a:cxn>
                <a:cxn ang="0">
                  <a:pos x="371" y="72"/>
                </a:cxn>
                <a:cxn ang="0">
                  <a:pos x="410" y="105"/>
                </a:cxn>
                <a:cxn ang="0">
                  <a:pos x="439" y="144"/>
                </a:cxn>
                <a:cxn ang="0">
                  <a:pos x="455" y="189"/>
                </a:cxn>
                <a:cxn ang="0">
                  <a:pos x="457" y="236"/>
                </a:cxn>
                <a:cxn ang="0">
                  <a:pos x="446" y="282"/>
                </a:cxn>
                <a:cxn ang="0">
                  <a:pos x="421" y="324"/>
                </a:cxn>
                <a:cxn ang="0">
                  <a:pos x="386" y="358"/>
                </a:cxn>
                <a:cxn ang="0">
                  <a:pos x="342" y="382"/>
                </a:cxn>
                <a:cxn ang="0">
                  <a:pos x="291" y="396"/>
                </a:cxn>
                <a:cxn ang="0">
                  <a:pos x="238" y="398"/>
                </a:cxn>
                <a:cxn ang="0">
                  <a:pos x="185" y="388"/>
                </a:cxn>
                <a:cxn ang="0">
                  <a:pos x="137" y="366"/>
                </a:cxn>
                <a:cxn ang="0">
                  <a:pos x="97" y="334"/>
                </a:cxn>
                <a:cxn ang="0">
                  <a:pos x="69" y="294"/>
                </a:cxn>
                <a:cxn ang="0">
                  <a:pos x="53" y="250"/>
                </a:cxn>
                <a:cxn ang="0">
                  <a:pos x="51" y="203"/>
                </a:cxn>
                <a:cxn ang="0">
                  <a:pos x="62" y="156"/>
                </a:cxn>
                <a:cxn ang="0">
                  <a:pos x="87" y="114"/>
                </a:cxn>
                <a:cxn ang="0">
                  <a:pos x="122" y="81"/>
                </a:cxn>
                <a:cxn ang="0">
                  <a:pos x="412" y="391"/>
                </a:cxn>
              </a:cxnLst>
              <a:rect l="0" t="0" r="r" b="b"/>
              <a:pathLst>
                <a:path w="505" h="443">
                  <a:moveTo>
                    <a:pt x="412" y="391"/>
                  </a:moveTo>
                  <a:lnTo>
                    <a:pt x="409" y="393"/>
                  </a:lnTo>
                  <a:lnTo>
                    <a:pt x="358" y="422"/>
                  </a:lnTo>
                  <a:lnTo>
                    <a:pt x="338" y="429"/>
                  </a:lnTo>
                  <a:lnTo>
                    <a:pt x="317" y="434"/>
                  </a:lnTo>
                  <a:lnTo>
                    <a:pt x="296" y="438"/>
                  </a:lnTo>
                  <a:lnTo>
                    <a:pt x="274" y="441"/>
                  </a:lnTo>
                  <a:lnTo>
                    <a:pt x="252" y="442"/>
                  </a:lnTo>
                  <a:lnTo>
                    <a:pt x="230" y="441"/>
                  </a:lnTo>
                  <a:lnTo>
                    <a:pt x="208" y="438"/>
                  </a:lnTo>
                  <a:lnTo>
                    <a:pt x="187" y="434"/>
                  </a:lnTo>
                  <a:lnTo>
                    <a:pt x="166" y="428"/>
                  </a:lnTo>
                  <a:lnTo>
                    <a:pt x="145" y="421"/>
                  </a:lnTo>
                  <a:lnTo>
                    <a:pt x="126" y="412"/>
                  </a:lnTo>
                  <a:lnTo>
                    <a:pt x="108" y="402"/>
                  </a:lnTo>
                  <a:lnTo>
                    <a:pt x="90" y="390"/>
                  </a:lnTo>
                  <a:lnTo>
                    <a:pt x="74" y="377"/>
                  </a:lnTo>
                  <a:lnTo>
                    <a:pt x="59" y="363"/>
                  </a:lnTo>
                  <a:lnTo>
                    <a:pt x="45" y="348"/>
                  </a:lnTo>
                  <a:lnTo>
                    <a:pt x="34" y="331"/>
                  </a:lnTo>
                  <a:lnTo>
                    <a:pt x="24" y="314"/>
                  </a:lnTo>
                  <a:lnTo>
                    <a:pt x="15" y="296"/>
                  </a:lnTo>
                  <a:lnTo>
                    <a:pt x="9" y="278"/>
                  </a:lnTo>
                  <a:lnTo>
                    <a:pt x="4" y="259"/>
                  </a:lnTo>
                  <a:lnTo>
                    <a:pt x="1" y="240"/>
                  </a:lnTo>
                  <a:lnTo>
                    <a:pt x="0" y="221"/>
                  </a:lnTo>
                  <a:lnTo>
                    <a:pt x="1" y="201"/>
                  </a:lnTo>
                  <a:lnTo>
                    <a:pt x="4" y="182"/>
                  </a:lnTo>
                  <a:lnTo>
                    <a:pt x="9" y="164"/>
                  </a:lnTo>
                  <a:lnTo>
                    <a:pt x="15" y="145"/>
                  </a:lnTo>
                  <a:lnTo>
                    <a:pt x="24" y="128"/>
                  </a:lnTo>
                  <a:lnTo>
                    <a:pt x="34" y="111"/>
                  </a:lnTo>
                  <a:lnTo>
                    <a:pt x="46" y="94"/>
                  </a:lnTo>
                  <a:lnTo>
                    <a:pt x="60" y="79"/>
                  </a:lnTo>
                  <a:lnTo>
                    <a:pt x="74" y="64"/>
                  </a:lnTo>
                  <a:lnTo>
                    <a:pt x="91" y="52"/>
                  </a:lnTo>
                  <a:lnTo>
                    <a:pt x="108" y="40"/>
                  </a:lnTo>
                  <a:lnTo>
                    <a:pt x="126" y="30"/>
                  </a:lnTo>
                  <a:lnTo>
                    <a:pt x="146" y="21"/>
                  </a:lnTo>
                  <a:lnTo>
                    <a:pt x="166" y="13"/>
                  </a:lnTo>
                  <a:lnTo>
                    <a:pt x="188" y="8"/>
                  </a:lnTo>
                  <a:lnTo>
                    <a:pt x="209" y="4"/>
                  </a:lnTo>
                  <a:lnTo>
                    <a:pt x="230" y="1"/>
                  </a:lnTo>
                  <a:lnTo>
                    <a:pt x="253" y="0"/>
                  </a:lnTo>
                  <a:lnTo>
                    <a:pt x="275" y="1"/>
                  </a:lnTo>
                  <a:lnTo>
                    <a:pt x="296" y="4"/>
                  </a:lnTo>
                  <a:lnTo>
                    <a:pt x="318" y="8"/>
                  </a:lnTo>
                  <a:lnTo>
                    <a:pt x="339" y="14"/>
                  </a:lnTo>
                  <a:lnTo>
                    <a:pt x="359" y="21"/>
                  </a:lnTo>
                  <a:lnTo>
                    <a:pt x="378" y="30"/>
                  </a:lnTo>
                  <a:lnTo>
                    <a:pt x="397" y="40"/>
                  </a:lnTo>
                  <a:lnTo>
                    <a:pt x="414" y="52"/>
                  </a:lnTo>
                  <a:lnTo>
                    <a:pt x="431" y="65"/>
                  </a:lnTo>
                  <a:lnTo>
                    <a:pt x="446" y="80"/>
                  </a:lnTo>
                  <a:lnTo>
                    <a:pt x="459" y="94"/>
                  </a:lnTo>
                  <a:lnTo>
                    <a:pt x="470" y="111"/>
                  </a:lnTo>
                  <a:lnTo>
                    <a:pt x="481" y="128"/>
                  </a:lnTo>
                  <a:lnTo>
                    <a:pt x="489" y="146"/>
                  </a:lnTo>
                  <a:lnTo>
                    <a:pt x="496" y="164"/>
                  </a:lnTo>
                  <a:lnTo>
                    <a:pt x="500" y="183"/>
                  </a:lnTo>
                  <a:lnTo>
                    <a:pt x="503" y="202"/>
                  </a:lnTo>
                  <a:lnTo>
                    <a:pt x="504" y="221"/>
                  </a:lnTo>
                  <a:lnTo>
                    <a:pt x="503" y="241"/>
                  </a:lnTo>
                  <a:lnTo>
                    <a:pt x="500" y="260"/>
                  </a:lnTo>
                  <a:lnTo>
                    <a:pt x="496" y="278"/>
                  </a:lnTo>
                  <a:lnTo>
                    <a:pt x="489" y="297"/>
                  </a:lnTo>
                  <a:lnTo>
                    <a:pt x="480" y="314"/>
                  </a:lnTo>
                  <a:lnTo>
                    <a:pt x="470" y="332"/>
                  </a:lnTo>
                  <a:lnTo>
                    <a:pt x="458" y="348"/>
                  </a:lnTo>
                  <a:lnTo>
                    <a:pt x="445" y="363"/>
                  </a:lnTo>
                  <a:lnTo>
                    <a:pt x="430" y="378"/>
                  </a:lnTo>
                  <a:lnTo>
                    <a:pt x="412" y="391"/>
                  </a:lnTo>
                  <a:lnTo>
                    <a:pt x="385" y="356"/>
                  </a:lnTo>
                  <a:lnTo>
                    <a:pt x="152" y="64"/>
                  </a:lnTo>
                  <a:lnTo>
                    <a:pt x="165" y="57"/>
                  </a:lnTo>
                  <a:lnTo>
                    <a:pt x="182" y="50"/>
                  </a:lnTo>
                  <a:lnTo>
                    <a:pt x="199" y="46"/>
                  </a:lnTo>
                  <a:lnTo>
                    <a:pt x="217" y="43"/>
                  </a:lnTo>
                  <a:lnTo>
                    <a:pt x="234" y="40"/>
                  </a:lnTo>
                  <a:lnTo>
                    <a:pt x="253" y="40"/>
                  </a:lnTo>
                  <a:lnTo>
                    <a:pt x="271" y="40"/>
                  </a:lnTo>
                  <a:lnTo>
                    <a:pt x="288" y="43"/>
                  </a:lnTo>
                  <a:lnTo>
                    <a:pt x="306" y="46"/>
                  </a:lnTo>
                  <a:lnTo>
                    <a:pt x="323" y="51"/>
                  </a:lnTo>
                  <a:lnTo>
                    <a:pt x="340" y="57"/>
                  </a:lnTo>
                  <a:lnTo>
                    <a:pt x="356" y="64"/>
                  </a:lnTo>
                  <a:lnTo>
                    <a:pt x="371" y="72"/>
                  </a:lnTo>
                  <a:lnTo>
                    <a:pt x="385" y="82"/>
                  </a:lnTo>
                  <a:lnTo>
                    <a:pt x="398" y="93"/>
                  </a:lnTo>
                  <a:lnTo>
                    <a:pt x="410" y="105"/>
                  </a:lnTo>
                  <a:lnTo>
                    <a:pt x="421" y="117"/>
                  </a:lnTo>
                  <a:lnTo>
                    <a:pt x="431" y="130"/>
                  </a:lnTo>
                  <a:lnTo>
                    <a:pt x="439" y="144"/>
                  </a:lnTo>
                  <a:lnTo>
                    <a:pt x="446" y="159"/>
                  </a:lnTo>
                  <a:lnTo>
                    <a:pt x="452" y="174"/>
                  </a:lnTo>
                  <a:lnTo>
                    <a:pt x="455" y="189"/>
                  </a:lnTo>
                  <a:lnTo>
                    <a:pt x="458" y="205"/>
                  </a:lnTo>
                  <a:lnTo>
                    <a:pt x="458" y="220"/>
                  </a:lnTo>
                  <a:lnTo>
                    <a:pt x="457" y="236"/>
                  </a:lnTo>
                  <a:lnTo>
                    <a:pt x="455" y="252"/>
                  </a:lnTo>
                  <a:lnTo>
                    <a:pt x="451" y="267"/>
                  </a:lnTo>
                  <a:lnTo>
                    <a:pt x="446" y="282"/>
                  </a:lnTo>
                  <a:lnTo>
                    <a:pt x="439" y="297"/>
                  </a:lnTo>
                  <a:lnTo>
                    <a:pt x="430" y="311"/>
                  </a:lnTo>
                  <a:lnTo>
                    <a:pt x="421" y="324"/>
                  </a:lnTo>
                  <a:lnTo>
                    <a:pt x="410" y="337"/>
                  </a:lnTo>
                  <a:lnTo>
                    <a:pt x="398" y="348"/>
                  </a:lnTo>
                  <a:lnTo>
                    <a:pt x="386" y="358"/>
                  </a:lnTo>
                  <a:lnTo>
                    <a:pt x="385" y="356"/>
                  </a:lnTo>
                  <a:lnTo>
                    <a:pt x="356" y="374"/>
                  </a:lnTo>
                  <a:lnTo>
                    <a:pt x="342" y="382"/>
                  </a:lnTo>
                  <a:lnTo>
                    <a:pt x="326" y="388"/>
                  </a:lnTo>
                  <a:lnTo>
                    <a:pt x="309" y="393"/>
                  </a:lnTo>
                  <a:lnTo>
                    <a:pt x="291" y="396"/>
                  </a:lnTo>
                  <a:lnTo>
                    <a:pt x="274" y="398"/>
                  </a:lnTo>
                  <a:lnTo>
                    <a:pt x="256" y="399"/>
                  </a:lnTo>
                  <a:lnTo>
                    <a:pt x="238" y="398"/>
                  </a:lnTo>
                  <a:lnTo>
                    <a:pt x="220" y="396"/>
                  </a:lnTo>
                  <a:lnTo>
                    <a:pt x="202" y="392"/>
                  </a:lnTo>
                  <a:lnTo>
                    <a:pt x="185" y="388"/>
                  </a:lnTo>
                  <a:lnTo>
                    <a:pt x="168" y="382"/>
                  </a:lnTo>
                  <a:lnTo>
                    <a:pt x="152" y="374"/>
                  </a:lnTo>
                  <a:lnTo>
                    <a:pt x="137" y="366"/>
                  </a:lnTo>
                  <a:lnTo>
                    <a:pt x="123" y="356"/>
                  </a:lnTo>
                  <a:lnTo>
                    <a:pt x="110" y="346"/>
                  </a:lnTo>
                  <a:lnTo>
                    <a:pt x="97" y="334"/>
                  </a:lnTo>
                  <a:lnTo>
                    <a:pt x="86" y="322"/>
                  </a:lnTo>
                  <a:lnTo>
                    <a:pt x="77" y="309"/>
                  </a:lnTo>
                  <a:lnTo>
                    <a:pt x="69" y="294"/>
                  </a:lnTo>
                  <a:lnTo>
                    <a:pt x="62" y="280"/>
                  </a:lnTo>
                  <a:lnTo>
                    <a:pt x="56" y="265"/>
                  </a:lnTo>
                  <a:lnTo>
                    <a:pt x="53" y="250"/>
                  </a:lnTo>
                  <a:lnTo>
                    <a:pt x="50" y="234"/>
                  </a:lnTo>
                  <a:lnTo>
                    <a:pt x="50" y="218"/>
                  </a:lnTo>
                  <a:lnTo>
                    <a:pt x="51" y="203"/>
                  </a:lnTo>
                  <a:lnTo>
                    <a:pt x="53" y="187"/>
                  </a:lnTo>
                  <a:lnTo>
                    <a:pt x="57" y="171"/>
                  </a:lnTo>
                  <a:lnTo>
                    <a:pt x="62" y="156"/>
                  </a:lnTo>
                  <a:lnTo>
                    <a:pt x="69" y="142"/>
                  </a:lnTo>
                  <a:lnTo>
                    <a:pt x="78" y="128"/>
                  </a:lnTo>
                  <a:lnTo>
                    <a:pt x="87" y="114"/>
                  </a:lnTo>
                  <a:lnTo>
                    <a:pt x="98" y="102"/>
                  </a:lnTo>
                  <a:lnTo>
                    <a:pt x="110" y="90"/>
                  </a:lnTo>
                  <a:lnTo>
                    <a:pt x="122" y="81"/>
                  </a:lnTo>
                  <a:lnTo>
                    <a:pt x="356" y="374"/>
                  </a:lnTo>
                  <a:lnTo>
                    <a:pt x="384" y="356"/>
                  </a:lnTo>
                  <a:lnTo>
                    <a:pt x="412" y="391"/>
                  </a:lnTo>
                </a:path>
              </a:pathLst>
            </a:custGeom>
            <a:solidFill>
              <a:srgbClr val="FF0000"/>
            </a:solidFill>
            <a:ln w="0" cap="flat" cmpd="sng">
              <a:solidFill>
                <a:srgbClr val="FF0000"/>
              </a:solidFill>
              <a:prstDash val="solid"/>
              <a:round/>
              <a:headEnd type="none" w="med" len="med"/>
              <a:tailEnd type="none" w="med" len="med"/>
            </a:ln>
            <a:effectLst/>
          </p:spPr>
          <p:txBody>
            <a:bodyPr/>
            <a:lstStyle/>
            <a:p>
              <a:endParaRPr lang="el-GR"/>
            </a:p>
          </p:txBody>
        </p:sp>
        <p:sp>
          <p:nvSpPr>
            <p:cNvPr id="86023" name="Freeform 7"/>
            <p:cNvSpPr>
              <a:spLocks/>
            </p:cNvSpPr>
            <p:nvPr/>
          </p:nvSpPr>
          <p:spPr bwMode="auto">
            <a:xfrm>
              <a:off x="2386" y="1032"/>
              <a:ext cx="505" cy="443"/>
            </a:xfrm>
            <a:custGeom>
              <a:avLst/>
              <a:gdLst/>
              <a:ahLst/>
              <a:cxnLst>
                <a:cxn ang="0">
                  <a:pos x="409" y="393"/>
                </a:cxn>
                <a:cxn ang="0">
                  <a:pos x="338" y="429"/>
                </a:cxn>
                <a:cxn ang="0">
                  <a:pos x="296" y="438"/>
                </a:cxn>
                <a:cxn ang="0">
                  <a:pos x="252" y="442"/>
                </a:cxn>
                <a:cxn ang="0">
                  <a:pos x="208" y="438"/>
                </a:cxn>
                <a:cxn ang="0">
                  <a:pos x="166" y="428"/>
                </a:cxn>
                <a:cxn ang="0">
                  <a:pos x="126" y="412"/>
                </a:cxn>
                <a:cxn ang="0">
                  <a:pos x="90" y="390"/>
                </a:cxn>
                <a:cxn ang="0">
                  <a:pos x="59" y="363"/>
                </a:cxn>
                <a:cxn ang="0">
                  <a:pos x="34" y="331"/>
                </a:cxn>
                <a:cxn ang="0">
                  <a:pos x="15" y="296"/>
                </a:cxn>
                <a:cxn ang="0">
                  <a:pos x="4" y="259"/>
                </a:cxn>
                <a:cxn ang="0">
                  <a:pos x="0" y="221"/>
                </a:cxn>
                <a:cxn ang="0">
                  <a:pos x="4" y="182"/>
                </a:cxn>
                <a:cxn ang="0">
                  <a:pos x="15" y="145"/>
                </a:cxn>
                <a:cxn ang="0">
                  <a:pos x="34" y="111"/>
                </a:cxn>
                <a:cxn ang="0">
                  <a:pos x="60" y="79"/>
                </a:cxn>
                <a:cxn ang="0">
                  <a:pos x="91" y="52"/>
                </a:cxn>
                <a:cxn ang="0">
                  <a:pos x="126" y="30"/>
                </a:cxn>
                <a:cxn ang="0">
                  <a:pos x="166" y="13"/>
                </a:cxn>
                <a:cxn ang="0">
                  <a:pos x="209" y="4"/>
                </a:cxn>
                <a:cxn ang="0">
                  <a:pos x="253" y="0"/>
                </a:cxn>
                <a:cxn ang="0">
                  <a:pos x="296" y="4"/>
                </a:cxn>
                <a:cxn ang="0">
                  <a:pos x="339" y="14"/>
                </a:cxn>
                <a:cxn ang="0">
                  <a:pos x="378" y="30"/>
                </a:cxn>
                <a:cxn ang="0">
                  <a:pos x="414" y="52"/>
                </a:cxn>
                <a:cxn ang="0">
                  <a:pos x="446" y="80"/>
                </a:cxn>
                <a:cxn ang="0">
                  <a:pos x="470" y="111"/>
                </a:cxn>
                <a:cxn ang="0">
                  <a:pos x="489" y="146"/>
                </a:cxn>
                <a:cxn ang="0">
                  <a:pos x="500" y="183"/>
                </a:cxn>
                <a:cxn ang="0">
                  <a:pos x="504" y="221"/>
                </a:cxn>
                <a:cxn ang="0">
                  <a:pos x="500" y="260"/>
                </a:cxn>
                <a:cxn ang="0">
                  <a:pos x="489" y="297"/>
                </a:cxn>
                <a:cxn ang="0">
                  <a:pos x="470" y="332"/>
                </a:cxn>
                <a:cxn ang="0">
                  <a:pos x="445" y="363"/>
                </a:cxn>
                <a:cxn ang="0">
                  <a:pos x="412" y="391"/>
                </a:cxn>
              </a:cxnLst>
              <a:rect l="0" t="0" r="r" b="b"/>
              <a:pathLst>
                <a:path w="505" h="443">
                  <a:moveTo>
                    <a:pt x="412" y="391"/>
                  </a:moveTo>
                  <a:lnTo>
                    <a:pt x="409" y="393"/>
                  </a:lnTo>
                  <a:lnTo>
                    <a:pt x="358" y="422"/>
                  </a:lnTo>
                  <a:lnTo>
                    <a:pt x="338" y="429"/>
                  </a:lnTo>
                  <a:lnTo>
                    <a:pt x="317" y="434"/>
                  </a:lnTo>
                  <a:lnTo>
                    <a:pt x="296" y="438"/>
                  </a:lnTo>
                  <a:lnTo>
                    <a:pt x="274" y="441"/>
                  </a:lnTo>
                  <a:lnTo>
                    <a:pt x="252" y="442"/>
                  </a:lnTo>
                  <a:lnTo>
                    <a:pt x="230" y="441"/>
                  </a:lnTo>
                  <a:lnTo>
                    <a:pt x="208" y="438"/>
                  </a:lnTo>
                  <a:lnTo>
                    <a:pt x="187" y="434"/>
                  </a:lnTo>
                  <a:lnTo>
                    <a:pt x="166" y="428"/>
                  </a:lnTo>
                  <a:lnTo>
                    <a:pt x="145" y="421"/>
                  </a:lnTo>
                  <a:lnTo>
                    <a:pt x="126" y="412"/>
                  </a:lnTo>
                  <a:lnTo>
                    <a:pt x="108" y="402"/>
                  </a:lnTo>
                  <a:lnTo>
                    <a:pt x="90" y="390"/>
                  </a:lnTo>
                  <a:lnTo>
                    <a:pt x="74" y="377"/>
                  </a:lnTo>
                  <a:lnTo>
                    <a:pt x="59" y="363"/>
                  </a:lnTo>
                  <a:lnTo>
                    <a:pt x="45" y="348"/>
                  </a:lnTo>
                  <a:lnTo>
                    <a:pt x="34" y="331"/>
                  </a:lnTo>
                  <a:lnTo>
                    <a:pt x="24" y="314"/>
                  </a:lnTo>
                  <a:lnTo>
                    <a:pt x="15" y="296"/>
                  </a:lnTo>
                  <a:lnTo>
                    <a:pt x="9" y="278"/>
                  </a:lnTo>
                  <a:lnTo>
                    <a:pt x="4" y="259"/>
                  </a:lnTo>
                  <a:lnTo>
                    <a:pt x="1" y="240"/>
                  </a:lnTo>
                  <a:lnTo>
                    <a:pt x="0" y="221"/>
                  </a:lnTo>
                  <a:lnTo>
                    <a:pt x="1" y="201"/>
                  </a:lnTo>
                  <a:lnTo>
                    <a:pt x="4" y="182"/>
                  </a:lnTo>
                  <a:lnTo>
                    <a:pt x="9" y="164"/>
                  </a:lnTo>
                  <a:lnTo>
                    <a:pt x="15" y="145"/>
                  </a:lnTo>
                  <a:lnTo>
                    <a:pt x="24" y="128"/>
                  </a:lnTo>
                  <a:lnTo>
                    <a:pt x="34" y="111"/>
                  </a:lnTo>
                  <a:lnTo>
                    <a:pt x="46" y="94"/>
                  </a:lnTo>
                  <a:lnTo>
                    <a:pt x="60" y="79"/>
                  </a:lnTo>
                  <a:lnTo>
                    <a:pt x="74" y="64"/>
                  </a:lnTo>
                  <a:lnTo>
                    <a:pt x="91" y="52"/>
                  </a:lnTo>
                  <a:lnTo>
                    <a:pt x="108" y="40"/>
                  </a:lnTo>
                  <a:lnTo>
                    <a:pt x="126" y="30"/>
                  </a:lnTo>
                  <a:lnTo>
                    <a:pt x="146" y="21"/>
                  </a:lnTo>
                  <a:lnTo>
                    <a:pt x="166" y="13"/>
                  </a:lnTo>
                  <a:lnTo>
                    <a:pt x="188" y="8"/>
                  </a:lnTo>
                  <a:lnTo>
                    <a:pt x="209" y="4"/>
                  </a:lnTo>
                  <a:lnTo>
                    <a:pt x="230" y="1"/>
                  </a:lnTo>
                  <a:lnTo>
                    <a:pt x="253" y="0"/>
                  </a:lnTo>
                  <a:lnTo>
                    <a:pt x="275" y="1"/>
                  </a:lnTo>
                  <a:lnTo>
                    <a:pt x="296" y="4"/>
                  </a:lnTo>
                  <a:lnTo>
                    <a:pt x="318" y="8"/>
                  </a:lnTo>
                  <a:lnTo>
                    <a:pt x="339" y="14"/>
                  </a:lnTo>
                  <a:lnTo>
                    <a:pt x="359" y="21"/>
                  </a:lnTo>
                  <a:lnTo>
                    <a:pt x="378" y="30"/>
                  </a:lnTo>
                  <a:lnTo>
                    <a:pt x="397" y="40"/>
                  </a:lnTo>
                  <a:lnTo>
                    <a:pt x="414" y="52"/>
                  </a:lnTo>
                  <a:lnTo>
                    <a:pt x="431" y="65"/>
                  </a:lnTo>
                  <a:lnTo>
                    <a:pt x="446" y="80"/>
                  </a:lnTo>
                  <a:lnTo>
                    <a:pt x="459" y="94"/>
                  </a:lnTo>
                  <a:lnTo>
                    <a:pt x="470" y="111"/>
                  </a:lnTo>
                  <a:lnTo>
                    <a:pt x="481" y="128"/>
                  </a:lnTo>
                  <a:lnTo>
                    <a:pt x="489" y="146"/>
                  </a:lnTo>
                  <a:lnTo>
                    <a:pt x="496" y="164"/>
                  </a:lnTo>
                  <a:lnTo>
                    <a:pt x="500" y="183"/>
                  </a:lnTo>
                  <a:lnTo>
                    <a:pt x="503" y="202"/>
                  </a:lnTo>
                  <a:lnTo>
                    <a:pt x="504" y="221"/>
                  </a:lnTo>
                  <a:lnTo>
                    <a:pt x="503" y="241"/>
                  </a:lnTo>
                  <a:lnTo>
                    <a:pt x="500" y="260"/>
                  </a:lnTo>
                  <a:lnTo>
                    <a:pt x="496" y="278"/>
                  </a:lnTo>
                  <a:lnTo>
                    <a:pt x="489" y="297"/>
                  </a:lnTo>
                  <a:lnTo>
                    <a:pt x="480" y="314"/>
                  </a:lnTo>
                  <a:lnTo>
                    <a:pt x="470" y="332"/>
                  </a:lnTo>
                  <a:lnTo>
                    <a:pt x="458" y="348"/>
                  </a:lnTo>
                  <a:lnTo>
                    <a:pt x="445" y="363"/>
                  </a:lnTo>
                  <a:lnTo>
                    <a:pt x="430" y="378"/>
                  </a:lnTo>
                  <a:lnTo>
                    <a:pt x="412" y="391"/>
                  </a:lnTo>
                  <a:lnTo>
                    <a:pt x="412" y="391"/>
                  </a:lnTo>
                </a:path>
              </a:pathLst>
            </a:custGeom>
            <a:noFill/>
            <a:ln w="0" cap="flat" cmpd="sng">
              <a:solidFill>
                <a:srgbClr val="FF0000"/>
              </a:solidFill>
              <a:prstDash val="solid"/>
              <a:round/>
              <a:headEnd type="none" w="med" len="med"/>
              <a:tailEnd type="none" w="med" len="med"/>
            </a:ln>
            <a:effectLst/>
          </p:spPr>
          <p:txBody>
            <a:bodyPr/>
            <a:lstStyle/>
            <a:p>
              <a:endParaRPr lang="el-GR"/>
            </a:p>
          </p:txBody>
        </p:sp>
        <p:sp>
          <p:nvSpPr>
            <p:cNvPr id="86024" name="Freeform 8"/>
            <p:cNvSpPr>
              <a:spLocks/>
            </p:cNvSpPr>
            <p:nvPr/>
          </p:nvSpPr>
          <p:spPr bwMode="auto">
            <a:xfrm>
              <a:off x="2436" y="1114"/>
              <a:ext cx="307" cy="318"/>
            </a:xfrm>
            <a:custGeom>
              <a:avLst/>
              <a:gdLst/>
              <a:ahLst/>
              <a:cxnLst>
                <a:cxn ang="0">
                  <a:pos x="306" y="293"/>
                </a:cxn>
                <a:cxn ang="0">
                  <a:pos x="292" y="301"/>
                </a:cxn>
                <a:cxn ang="0">
                  <a:pos x="276" y="307"/>
                </a:cxn>
                <a:cxn ang="0">
                  <a:pos x="259" y="312"/>
                </a:cxn>
                <a:cxn ang="0">
                  <a:pos x="241" y="315"/>
                </a:cxn>
                <a:cxn ang="0">
                  <a:pos x="224" y="317"/>
                </a:cxn>
                <a:cxn ang="0">
                  <a:pos x="206" y="317"/>
                </a:cxn>
                <a:cxn ang="0">
                  <a:pos x="188" y="317"/>
                </a:cxn>
                <a:cxn ang="0">
                  <a:pos x="170" y="315"/>
                </a:cxn>
                <a:cxn ang="0">
                  <a:pos x="152" y="312"/>
                </a:cxn>
                <a:cxn ang="0">
                  <a:pos x="135" y="306"/>
                </a:cxn>
                <a:cxn ang="0">
                  <a:pos x="118" y="301"/>
                </a:cxn>
                <a:cxn ang="0">
                  <a:pos x="102" y="293"/>
                </a:cxn>
                <a:cxn ang="0">
                  <a:pos x="87" y="285"/>
                </a:cxn>
                <a:cxn ang="0">
                  <a:pos x="73" y="275"/>
                </a:cxn>
                <a:cxn ang="0">
                  <a:pos x="60" y="264"/>
                </a:cxn>
                <a:cxn ang="0">
                  <a:pos x="47" y="253"/>
                </a:cxn>
                <a:cxn ang="0">
                  <a:pos x="36" y="240"/>
                </a:cxn>
                <a:cxn ang="0">
                  <a:pos x="27" y="228"/>
                </a:cxn>
                <a:cxn ang="0">
                  <a:pos x="19" y="213"/>
                </a:cxn>
                <a:cxn ang="0">
                  <a:pos x="12" y="199"/>
                </a:cxn>
                <a:cxn ang="0">
                  <a:pos x="6" y="184"/>
                </a:cxn>
                <a:cxn ang="0">
                  <a:pos x="3" y="168"/>
                </a:cxn>
                <a:cxn ang="0">
                  <a:pos x="0" y="153"/>
                </a:cxn>
                <a:cxn ang="0">
                  <a:pos x="0" y="137"/>
                </a:cxn>
                <a:cxn ang="0">
                  <a:pos x="1" y="121"/>
                </a:cxn>
                <a:cxn ang="0">
                  <a:pos x="3" y="106"/>
                </a:cxn>
                <a:cxn ang="0">
                  <a:pos x="7" y="90"/>
                </a:cxn>
                <a:cxn ang="0">
                  <a:pos x="12" y="75"/>
                </a:cxn>
                <a:cxn ang="0">
                  <a:pos x="19" y="60"/>
                </a:cxn>
                <a:cxn ang="0">
                  <a:pos x="28" y="47"/>
                </a:cxn>
                <a:cxn ang="0">
                  <a:pos x="37" y="33"/>
                </a:cxn>
                <a:cxn ang="0">
                  <a:pos x="48" y="20"/>
                </a:cxn>
                <a:cxn ang="0">
                  <a:pos x="60" y="9"/>
                </a:cxn>
                <a:cxn ang="0">
                  <a:pos x="72" y="0"/>
                </a:cxn>
                <a:cxn ang="0">
                  <a:pos x="306" y="293"/>
                </a:cxn>
              </a:cxnLst>
              <a:rect l="0" t="0" r="r" b="b"/>
              <a:pathLst>
                <a:path w="307" h="318">
                  <a:moveTo>
                    <a:pt x="306" y="293"/>
                  </a:moveTo>
                  <a:lnTo>
                    <a:pt x="292" y="301"/>
                  </a:lnTo>
                  <a:lnTo>
                    <a:pt x="276" y="307"/>
                  </a:lnTo>
                  <a:lnTo>
                    <a:pt x="259" y="312"/>
                  </a:lnTo>
                  <a:lnTo>
                    <a:pt x="241" y="315"/>
                  </a:lnTo>
                  <a:lnTo>
                    <a:pt x="224" y="317"/>
                  </a:lnTo>
                  <a:lnTo>
                    <a:pt x="206" y="317"/>
                  </a:lnTo>
                  <a:lnTo>
                    <a:pt x="188" y="317"/>
                  </a:lnTo>
                  <a:lnTo>
                    <a:pt x="170" y="315"/>
                  </a:lnTo>
                  <a:lnTo>
                    <a:pt x="152" y="312"/>
                  </a:lnTo>
                  <a:lnTo>
                    <a:pt x="135" y="306"/>
                  </a:lnTo>
                  <a:lnTo>
                    <a:pt x="118" y="301"/>
                  </a:lnTo>
                  <a:lnTo>
                    <a:pt x="102" y="293"/>
                  </a:lnTo>
                  <a:lnTo>
                    <a:pt x="87" y="285"/>
                  </a:lnTo>
                  <a:lnTo>
                    <a:pt x="73" y="275"/>
                  </a:lnTo>
                  <a:lnTo>
                    <a:pt x="60" y="264"/>
                  </a:lnTo>
                  <a:lnTo>
                    <a:pt x="47" y="253"/>
                  </a:lnTo>
                  <a:lnTo>
                    <a:pt x="36" y="240"/>
                  </a:lnTo>
                  <a:lnTo>
                    <a:pt x="27" y="228"/>
                  </a:lnTo>
                  <a:lnTo>
                    <a:pt x="19" y="213"/>
                  </a:lnTo>
                  <a:lnTo>
                    <a:pt x="12" y="199"/>
                  </a:lnTo>
                  <a:lnTo>
                    <a:pt x="6" y="184"/>
                  </a:lnTo>
                  <a:lnTo>
                    <a:pt x="3" y="168"/>
                  </a:lnTo>
                  <a:lnTo>
                    <a:pt x="0" y="153"/>
                  </a:lnTo>
                  <a:lnTo>
                    <a:pt x="0" y="137"/>
                  </a:lnTo>
                  <a:lnTo>
                    <a:pt x="1" y="121"/>
                  </a:lnTo>
                  <a:lnTo>
                    <a:pt x="3" y="106"/>
                  </a:lnTo>
                  <a:lnTo>
                    <a:pt x="7" y="90"/>
                  </a:lnTo>
                  <a:lnTo>
                    <a:pt x="12" y="75"/>
                  </a:lnTo>
                  <a:lnTo>
                    <a:pt x="19" y="60"/>
                  </a:lnTo>
                  <a:lnTo>
                    <a:pt x="28" y="47"/>
                  </a:lnTo>
                  <a:lnTo>
                    <a:pt x="37" y="33"/>
                  </a:lnTo>
                  <a:lnTo>
                    <a:pt x="48" y="20"/>
                  </a:lnTo>
                  <a:lnTo>
                    <a:pt x="60" y="9"/>
                  </a:lnTo>
                  <a:lnTo>
                    <a:pt x="72" y="0"/>
                  </a:lnTo>
                  <a:lnTo>
                    <a:pt x="306" y="293"/>
                  </a:lnTo>
                </a:path>
              </a:pathLst>
            </a:custGeom>
            <a:noFill/>
            <a:ln w="0" cap="flat" cmpd="sng">
              <a:solidFill>
                <a:srgbClr val="FF0000"/>
              </a:solidFill>
              <a:prstDash val="solid"/>
              <a:round/>
              <a:headEnd type="none" w="med" len="med"/>
              <a:tailEnd type="none" w="med" len="med"/>
            </a:ln>
            <a:effectLst/>
          </p:spPr>
          <p:txBody>
            <a:bodyPr/>
            <a:lstStyle/>
            <a:p>
              <a:endParaRPr lang="el-GR"/>
            </a:p>
          </p:txBody>
        </p:sp>
        <p:sp>
          <p:nvSpPr>
            <p:cNvPr id="86025" name="Freeform 9"/>
            <p:cNvSpPr>
              <a:spLocks/>
            </p:cNvSpPr>
            <p:nvPr/>
          </p:nvSpPr>
          <p:spPr bwMode="auto">
            <a:xfrm>
              <a:off x="2538" y="1072"/>
              <a:ext cx="307" cy="319"/>
            </a:xfrm>
            <a:custGeom>
              <a:avLst/>
              <a:gdLst/>
              <a:ahLst/>
              <a:cxnLst>
                <a:cxn ang="0">
                  <a:pos x="233" y="316"/>
                </a:cxn>
                <a:cxn ang="0">
                  <a:pos x="0" y="24"/>
                </a:cxn>
                <a:cxn ang="0">
                  <a:pos x="13" y="17"/>
                </a:cxn>
                <a:cxn ang="0">
                  <a:pos x="30" y="10"/>
                </a:cxn>
                <a:cxn ang="0">
                  <a:pos x="47" y="6"/>
                </a:cxn>
                <a:cxn ang="0">
                  <a:pos x="65" y="3"/>
                </a:cxn>
                <a:cxn ang="0">
                  <a:pos x="82" y="0"/>
                </a:cxn>
                <a:cxn ang="0">
                  <a:pos x="101" y="0"/>
                </a:cxn>
                <a:cxn ang="0">
                  <a:pos x="119" y="0"/>
                </a:cxn>
                <a:cxn ang="0">
                  <a:pos x="136" y="3"/>
                </a:cxn>
                <a:cxn ang="0">
                  <a:pos x="154" y="6"/>
                </a:cxn>
                <a:cxn ang="0">
                  <a:pos x="171" y="11"/>
                </a:cxn>
                <a:cxn ang="0">
                  <a:pos x="188" y="17"/>
                </a:cxn>
                <a:cxn ang="0">
                  <a:pos x="204" y="24"/>
                </a:cxn>
                <a:cxn ang="0">
                  <a:pos x="219" y="32"/>
                </a:cxn>
                <a:cxn ang="0">
                  <a:pos x="233" y="42"/>
                </a:cxn>
                <a:cxn ang="0">
                  <a:pos x="246" y="53"/>
                </a:cxn>
                <a:cxn ang="0">
                  <a:pos x="258" y="65"/>
                </a:cxn>
                <a:cxn ang="0">
                  <a:pos x="269" y="77"/>
                </a:cxn>
                <a:cxn ang="0">
                  <a:pos x="279" y="90"/>
                </a:cxn>
                <a:cxn ang="0">
                  <a:pos x="287" y="104"/>
                </a:cxn>
                <a:cxn ang="0">
                  <a:pos x="294" y="119"/>
                </a:cxn>
                <a:cxn ang="0">
                  <a:pos x="300" y="134"/>
                </a:cxn>
                <a:cxn ang="0">
                  <a:pos x="303" y="149"/>
                </a:cxn>
                <a:cxn ang="0">
                  <a:pos x="306" y="165"/>
                </a:cxn>
                <a:cxn ang="0">
                  <a:pos x="306" y="180"/>
                </a:cxn>
                <a:cxn ang="0">
                  <a:pos x="305" y="196"/>
                </a:cxn>
                <a:cxn ang="0">
                  <a:pos x="303" y="212"/>
                </a:cxn>
                <a:cxn ang="0">
                  <a:pos x="299" y="227"/>
                </a:cxn>
                <a:cxn ang="0">
                  <a:pos x="294" y="242"/>
                </a:cxn>
                <a:cxn ang="0">
                  <a:pos x="287" y="257"/>
                </a:cxn>
                <a:cxn ang="0">
                  <a:pos x="278" y="271"/>
                </a:cxn>
                <a:cxn ang="0">
                  <a:pos x="269" y="284"/>
                </a:cxn>
                <a:cxn ang="0">
                  <a:pos x="258" y="297"/>
                </a:cxn>
                <a:cxn ang="0">
                  <a:pos x="246" y="308"/>
                </a:cxn>
                <a:cxn ang="0">
                  <a:pos x="234" y="318"/>
                </a:cxn>
                <a:cxn ang="0">
                  <a:pos x="233" y="316"/>
                </a:cxn>
                <a:cxn ang="0">
                  <a:pos x="232" y="316"/>
                </a:cxn>
              </a:cxnLst>
              <a:rect l="0" t="0" r="r" b="b"/>
              <a:pathLst>
                <a:path w="307" h="319">
                  <a:moveTo>
                    <a:pt x="233" y="316"/>
                  </a:moveTo>
                  <a:lnTo>
                    <a:pt x="0" y="24"/>
                  </a:lnTo>
                  <a:lnTo>
                    <a:pt x="13" y="17"/>
                  </a:lnTo>
                  <a:lnTo>
                    <a:pt x="30" y="10"/>
                  </a:lnTo>
                  <a:lnTo>
                    <a:pt x="47" y="6"/>
                  </a:lnTo>
                  <a:lnTo>
                    <a:pt x="65" y="3"/>
                  </a:lnTo>
                  <a:lnTo>
                    <a:pt x="82" y="0"/>
                  </a:lnTo>
                  <a:lnTo>
                    <a:pt x="101" y="0"/>
                  </a:lnTo>
                  <a:lnTo>
                    <a:pt x="119" y="0"/>
                  </a:lnTo>
                  <a:lnTo>
                    <a:pt x="136" y="3"/>
                  </a:lnTo>
                  <a:lnTo>
                    <a:pt x="154" y="6"/>
                  </a:lnTo>
                  <a:lnTo>
                    <a:pt x="171" y="11"/>
                  </a:lnTo>
                  <a:lnTo>
                    <a:pt x="188" y="17"/>
                  </a:lnTo>
                  <a:lnTo>
                    <a:pt x="204" y="24"/>
                  </a:lnTo>
                  <a:lnTo>
                    <a:pt x="219" y="32"/>
                  </a:lnTo>
                  <a:lnTo>
                    <a:pt x="233" y="42"/>
                  </a:lnTo>
                  <a:lnTo>
                    <a:pt x="246" y="53"/>
                  </a:lnTo>
                  <a:lnTo>
                    <a:pt x="258" y="65"/>
                  </a:lnTo>
                  <a:lnTo>
                    <a:pt x="269" y="77"/>
                  </a:lnTo>
                  <a:lnTo>
                    <a:pt x="279" y="90"/>
                  </a:lnTo>
                  <a:lnTo>
                    <a:pt x="287" y="104"/>
                  </a:lnTo>
                  <a:lnTo>
                    <a:pt x="294" y="119"/>
                  </a:lnTo>
                  <a:lnTo>
                    <a:pt x="300" y="134"/>
                  </a:lnTo>
                  <a:lnTo>
                    <a:pt x="303" y="149"/>
                  </a:lnTo>
                  <a:lnTo>
                    <a:pt x="306" y="165"/>
                  </a:lnTo>
                  <a:lnTo>
                    <a:pt x="306" y="180"/>
                  </a:lnTo>
                  <a:lnTo>
                    <a:pt x="305" y="196"/>
                  </a:lnTo>
                  <a:lnTo>
                    <a:pt x="303" y="212"/>
                  </a:lnTo>
                  <a:lnTo>
                    <a:pt x="299" y="227"/>
                  </a:lnTo>
                  <a:lnTo>
                    <a:pt x="294" y="242"/>
                  </a:lnTo>
                  <a:lnTo>
                    <a:pt x="287" y="257"/>
                  </a:lnTo>
                  <a:lnTo>
                    <a:pt x="278" y="271"/>
                  </a:lnTo>
                  <a:lnTo>
                    <a:pt x="269" y="284"/>
                  </a:lnTo>
                  <a:lnTo>
                    <a:pt x="258" y="297"/>
                  </a:lnTo>
                  <a:lnTo>
                    <a:pt x="246" y="308"/>
                  </a:lnTo>
                  <a:lnTo>
                    <a:pt x="234" y="318"/>
                  </a:lnTo>
                  <a:lnTo>
                    <a:pt x="233" y="316"/>
                  </a:lnTo>
                  <a:lnTo>
                    <a:pt x="232" y="316"/>
                  </a:lnTo>
                </a:path>
              </a:pathLst>
            </a:custGeom>
            <a:noFill/>
            <a:ln w="0" cap="flat" cmpd="sng">
              <a:solidFill>
                <a:srgbClr val="FF0000"/>
              </a:solidFill>
              <a:prstDash val="solid"/>
              <a:round/>
              <a:headEnd type="none" w="med" len="med"/>
              <a:tailEnd type="none" w="med" len="med"/>
            </a:ln>
            <a:effectLst/>
          </p:spPr>
          <p:txBody>
            <a:bodyPr/>
            <a:lstStyle/>
            <a:p>
              <a:endParaRPr lang="el-GR"/>
            </a:p>
          </p:txBody>
        </p:sp>
      </p:grpSp>
      <p:sp>
        <p:nvSpPr>
          <p:cNvPr id="86026" name="Freeform 10"/>
          <p:cNvSpPr>
            <a:spLocks/>
          </p:cNvSpPr>
          <p:nvPr/>
        </p:nvSpPr>
        <p:spPr bwMode="auto">
          <a:xfrm>
            <a:off x="6230938" y="3429000"/>
            <a:ext cx="588962" cy="587375"/>
          </a:xfrm>
          <a:custGeom>
            <a:avLst/>
            <a:gdLst/>
            <a:ahLst/>
            <a:cxnLst>
              <a:cxn ang="0">
                <a:pos x="0" y="223"/>
              </a:cxn>
              <a:cxn ang="0">
                <a:pos x="86" y="223"/>
              </a:cxn>
              <a:cxn ang="0">
                <a:pos x="106" y="292"/>
              </a:cxn>
              <a:cxn ang="0">
                <a:pos x="162" y="215"/>
              </a:cxn>
              <a:cxn ang="0">
                <a:pos x="213" y="159"/>
              </a:cxn>
              <a:cxn ang="0">
                <a:pos x="246" y="125"/>
              </a:cxn>
              <a:cxn ang="0">
                <a:pos x="272" y="101"/>
              </a:cxn>
              <a:cxn ang="0">
                <a:pos x="307" y="70"/>
              </a:cxn>
              <a:cxn ang="0">
                <a:pos x="334" y="44"/>
              </a:cxn>
              <a:cxn ang="0">
                <a:pos x="384" y="13"/>
              </a:cxn>
              <a:cxn ang="0">
                <a:pos x="407" y="0"/>
              </a:cxn>
              <a:cxn ang="0">
                <a:pos x="416" y="2"/>
              </a:cxn>
              <a:cxn ang="0">
                <a:pos x="336" y="51"/>
              </a:cxn>
              <a:cxn ang="0">
                <a:pos x="265" y="114"/>
              </a:cxn>
              <a:cxn ang="0">
                <a:pos x="192" y="191"/>
              </a:cxn>
              <a:cxn ang="0">
                <a:pos x="62" y="369"/>
              </a:cxn>
              <a:cxn ang="0">
                <a:pos x="0" y="223"/>
              </a:cxn>
            </a:cxnLst>
            <a:rect l="0" t="0" r="r" b="b"/>
            <a:pathLst>
              <a:path w="417" h="370">
                <a:moveTo>
                  <a:pt x="0" y="223"/>
                </a:moveTo>
                <a:lnTo>
                  <a:pt x="86" y="223"/>
                </a:lnTo>
                <a:lnTo>
                  <a:pt x="106" y="292"/>
                </a:lnTo>
                <a:lnTo>
                  <a:pt x="162" y="215"/>
                </a:lnTo>
                <a:lnTo>
                  <a:pt x="213" y="159"/>
                </a:lnTo>
                <a:lnTo>
                  <a:pt x="246" y="125"/>
                </a:lnTo>
                <a:lnTo>
                  <a:pt x="272" y="101"/>
                </a:lnTo>
                <a:lnTo>
                  <a:pt x="307" y="70"/>
                </a:lnTo>
                <a:lnTo>
                  <a:pt x="334" y="44"/>
                </a:lnTo>
                <a:lnTo>
                  <a:pt x="384" y="13"/>
                </a:lnTo>
                <a:lnTo>
                  <a:pt x="407" y="0"/>
                </a:lnTo>
                <a:lnTo>
                  <a:pt x="416" y="2"/>
                </a:lnTo>
                <a:lnTo>
                  <a:pt x="336" y="51"/>
                </a:lnTo>
                <a:lnTo>
                  <a:pt x="265" y="114"/>
                </a:lnTo>
                <a:lnTo>
                  <a:pt x="192" y="191"/>
                </a:lnTo>
                <a:lnTo>
                  <a:pt x="62" y="369"/>
                </a:lnTo>
                <a:lnTo>
                  <a:pt x="0" y="223"/>
                </a:lnTo>
              </a:path>
            </a:pathLst>
          </a:custGeom>
          <a:solidFill>
            <a:srgbClr val="FF0000"/>
          </a:solidFill>
          <a:ln w="0" cap="flat" cmpd="sng">
            <a:solidFill>
              <a:srgbClr val="FF0000"/>
            </a:solidFill>
            <a:prstDash val="solid"/>
            <a:round/>
            <a:headEnd type="none" w="med" len="med"/>
            <a:tailEnd type="none" w="med" len="med"/>
          </a:ln>
          <a:effectLst/>
        </p:spPr>
        <p:txBody>
          <a:bodyPr/>
          <a:lstStyle/>
          <a:p>
            <a:endParaRPr lang="el-GR"/>
          </a:p>
        </p:txBody>
      </p:sp>
    </p:spTree>
  </p:cSld>
  <p:clrMapOvr>
    <a:masterClrMapping/>
  </p:clrMapOvr>
  <p:transition spd="med">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flipV="1">
            <a:off x="8261350" y="5794375"/>
            <a:ext cx="622300" cy="790575"/>
          </a:xfrm>
          <a:prstGeom prst="rect">
            <a:avLst/>
          </a:prstGeom>
          <a:noFill/>
          <a:ln w="9525">
            <a:noFill/>
            <a:miter lim="800000"/>
            <a:headEnd/>
            <a:tailEnd/>
          </a:ln>
          <a:effectLst/>
        </p:spPr>
        <p:txBody>
          <a:bodyPr wrap="none" anchor="ctr"/>
          <a:lstStyle/>
          <a:p>
            <a:endParaRPr lang="el-GR"/>
          </a:p>
        </p:txBody>
      </p:sp>
      <p:sp>
        <p:nvSpPr>
          <p:cNvPr id="88067" name="Rectangle 3"/>
          <p:cNvSpPr>
            <a:spLocks noGrp="1" noChangeArrowheads="1"/>
          </p:cNvSpPr>
          <p:nvPr>
            <p:ph type="title"/>
          </p:nvPr>
        </p:nvSpPr>
        <p:spPr/>
        <p:txBody>
          <a:bodyPr/>
          <a:lstStyle/>
          <a:p>
            <a:r>
              <a:rPr lang="el-GR"/>
              <a:t>Το Παιδί με Πνιγμονή</a:t>
            </a:r>
            <a:r>
              <a:rPr lang="en-US"/>
              <a:t> </a:t>
            </a:r>
            <a:br>
              <a:rPr lang="en-US"/>
            </a:br>
            <a:r>
              <a:rPr lang="el-GR" sz="3600"/>
              <a:t>Χειρισμός </a:t>
            </a:r>
            <a:r>
              <a:rPr lang="en-US" sz="3600"/>
              <a:t>Heimlich</a:t>
            </a:r>
          </a:p>
        </p:txBody>
      </p:sp>
      <p:sp>
        <p:nvSpPr>
          <p:cNvPr id="88068" name="Rectangle 4"/>
          <p:cNvSpPr>
            <a:spLocks noChangeArrowheads="1"/>
          </p:cNvSpPr>
          <p:nvPr/>
        </p:nvSpPr>
        <p:spPr bwMode="auto">
          <a:xfrm>
            <a:off x="5148263" y="1981200"/>
            <a:ext cx="3817937" cy="4114800"/>
          </a:xfrm>
          <a:prstGeom prst="rect">
            <a:avLst/>
          </a:prstGeom>
          <a:noFill/>
          <a:ln w="9525">
            <a:noFill/>
            <a:miter lim="800000"/>
            <a:headEnd/>
            <a:tailEnd/>
          </a:ln>
          <a:effectLst/>
        </p:spPr>
        <p:txBody>
          <a:bodyPr/>
          <a:lstStyle/>
          <a:p>
            <a:pPr marL="342900" indent="-342900" algn="l">
              <a:spcBef>
                <a:spcPct val="20000"/>
              </a:spcBef>
              <a:buClr>
                <a:schemeClr val="hlink"/>
              </a:buClr>
              <a:buFontTx/>
              <a:buChar char="•"/>
            </a:pPr>
            <a:endParaRPr lang="en-GB" sz="2800">
              <a:effectLst>
                <a:outerShdw blurRad="38100" dist="38100" dir="2700000" algn="tl">
                  <a:srgbClr val="C0C0C0"/>
                </a:outerShdw>
              </a:effectLst>
            </a:endParaRPr>
          </a:p>
        </p:txBody>
      </p:sp>
      <p:sp>
        <p:nvSpPr>
          <p:cNvPr id="88069" name="Text Box 5"/>
          <p:cNvSpPr txBox="1">
            <a:spLocks noChangeArrowheads="1"/>
          </p:cNvSpPr>
          <p:nvPr/>
        </p:nvSpPr>
        <p:spPr bwMode="auto">
          <a:xfrm>
            <a:off x="1557338" y="6019800"/>
            <a:ext cx="2913062" cy="579438"/>
          </a:xfrm>
          <a:prstGeom prst="rect">
            <a:avLst/>
          </a:prstGeom>
          <a:noFill/>
          <a:ln w="9525">
            <a:noFill/>
            <a:miter lim="800000"/>
            <a:headEnd/>
            <a:tailEnd/>
          </a:ln>
          <a:effectLst/>
        </p:spPr>
        <p:txBody>
          <a:bodyPr>
            <a:spAutoFit/>
          </a:bodyPr>
          <a:lstStyle/>
          <a:p>
            <a:pPr>
              <a:spcBef>
                <a:spcPct val="50000"/>
              </a:spcBef>
            </a:pPr>
            <a:endParaRPr lang="en-GB" sz="3200"/>
          </a:p>
        </p:txBody>
      </p:sp>
      <p:pic>
        <p:nvPicPr>
          <p:cNvPr id="88070" name="Picture 6" descr="heimlich man"/>
          <p:cNvPicPr>
            <a:picLocks noChangeAspect="1" noChangeArrowheads="1"/>
          </p:cNvPicPr>
          <p:nvPr/>
        </p:nvPicPr>
        <p:blipFill>
          <a:blip r:embed="rId3" cstate="print"/>
          <a:srcRect r="5193"/>
          <a:stretch>
            <a:fillRect/>
          </a:stretch>
        </p:blipFill>
        <p:spPr bwMode="auto">
          <a:xfrm>
            <a:off x="6332538" y="1905000"/>
            <a:ext cx="2371725" cy="4648200"/>
          </a:xfrm>
          <a:prstGeom prst="rect">
            <a:avLst/>
          </a:prstGeom>
          <a:noFill/>
        </p:spPr>
      </p:pic>
      <p:pic>
        <p:nvPicPr>
          <p:cNvPr id="88071" name="Picture 7"/>
          <p:cNvPicPr>
            <a:picLocks noChangeAspect="1" noChangeArrowheads="1"/>
          </p:cNvPicPr>
          <p:nvPr/>
        </p:nvPicPr>
        <p:blipFill>
          <a:blip r:embed="rId4" cstate="print"/>
          <a:srcRect/>
          <a:stretch>
            <a:fillRect/>
          </a:stretch>
        </p:blipFill>
        <p:spPr bwMode="auto">
          <a:xfrm>
            <a:off x="1049338" y="2303463"/>
            <a:ext cx="4538662" cy="3435350"/>
          </a:xfrm>
          <a:prstGeom prst="rect">
            <a:avLst/>
          </a:prstGeom>
          <a:noFill/>
          <a:ln w="9525">
            <a:noFill/>
            <a:miter lim="800000"/>
            <a:headEnd/>
            <a:tailEnd/>
          </a:ln>
          <a:effectLst/>
        </p:spPr>
      </p:pic>
    </p:spTree>
  </p:cSld>
  <p:clrMapOvr>
    <a:masterClrMapping/>
  </p:clrMapOvr>
  <p:transition spd="med">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1251" name="Object 3"/>
          <p:cNvGraphicFramePr>
            <a:graphicFrameLocks noChangeAspect="1"/>
          </p:cNvGraphicFramePr>
          <p:nvPr/>
        </p:nvGraphicFramePr>
        <p:xfrm>
          <a:off x="3059832" y="2492896"/>
          <a:ext cx="3430811" cy="1909936"/>
        </p:xfrm>
        <a:graphic>
          <a:graphicData uri="http://schemas.openxmlformats.org/presentationml/2006/ole">
            <mc:AlternateContent xmlns:mc="http://schemas.openxmlformats.org/markup-compatibility/2006">
              <mc:Choice xmlns:v="urn:schemas-microsoft-com:vml" Requires="v">
                <p:oleObj spid="_x0000_s181253" name="Αντικείμενο κελύφους συσκευασίας" showAsIcon="1" r:id="rId3" imgW="1232280" imgH="685800" progId="Package">
                  <p:embed/>
                </p:oleObj>
              </mc:Choice>
              <mc:Fallback>
                <p:oleObj name="Αντικείμενο κελύφους συσκευασίας" showAsIcon="1" r:id="rId3" imgW="1232280" imgH="685800" progId="Package">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492896"/>
                        <a:ext cx="3430811" cy="190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l-GR"/>
              <a:t>Το Βρέφος με Πνιγμονή</a:t>
            </a:r>
            <a:endParaRPr lang="en-US"/>
          </a:p>
        </p:txBody>
      </p:sp>
      <p:pic>
        <p:nvPicPr>
          <p:cNvPr id="90115" name="Picture 3" descr="back blows"/>
          <p:cNvPicPr>
            <a:picLocks noChangeAspect="1" noChangeArrowheads="1"/>
          </p:cNvPicPr>
          <p:nvPr/>
        </p:nvPicPr>
        <p:blipFill>
          <a:blip r:embed="rId3" cstate="print"/>
          <a:srcRect/>
          <a:stretch>
            <a:fillRect/>
          </a:stretch>
        </p:blipFill>
        <p:spPr bwMode="auto">
          <a:xfrm>
            <a:off x="1285875" y="2057400"/>
            <a:ext cx="3489325" cy="4191000"/>
          </a:xfrm>
          <a:prstGeom prst="rect">
            <a:avLst/>
          </a:prstGeom>
          <a:noFill/>
        </p:spPr>
      </p:pic>
      <p:pic>
        <p:nvPicPr>
          <p:cNvPr id="90116" name="Picture 4" descr="chest thrusts"/>
          <p:cNvPicPr>
            <a:picLocks noChangeAspect="1" noChangeArrowheads="1"/>
          </p:cNvPicPr>
          <p:nvPr/>
        </p:nvPicPr>
        <p:blipFill>
          <a:blip r:embed="rId4" cstate="print"/>
          <a:srcRect/>
          <a:stretch>
            <a:fillRect/>
          </a:stretch>
        </p:blipFill>
        <p:spPr bwMode="auto">
          <a:xfrm>
            <a:off x="5195888" y="2057400"/>
            <a:ext cx="3508375" cy="41910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168962" name="Picture 2"/>
          <p:cNvPicPr>
            <a:picLocks noChangeAspect="1" noChangeArrowheads="1"/>
          </p:cNvPicPr>
          <p:nvPr/>
        </p:nvPicPr>
        <p:blipFill>
          <a:blip r:embed="rId3" cstate="print"/>
          <a:srcRect/>
          <a:stretch>
            <a:fillRect/>
          </a:stretch>
        </p:blipFill>
        <p:spPr bwMode="auto">
          <a:xfrm>
            <a:off x="755576" y="1628800"/>
            <a:ext cx="7927294" cy="4424536"/>
          </a:xfrm>
          <a:prstGeom prst="rect">
            <a:avLst/>
          </a:prstGeom>
          <a:noFill/>
          <a:ln w="9525">
            <a:noFill/>
            <a:miter lim="800000"/>
            <a:headEnd/>
            <a:tailEnd/>
          </a:ln>
        </p:spPr>
      </p:pic>
      <p:pic>
        <p:nvPicPr>
          <p:cNvPr id="168963" name="Picture 3"/>
          <p:cNvPicPr>
            <a:picLocks noChangeAspect="1" noChangeArrowheads="1"/>
          </p:cNvPicPr>
          <p:nvPr/>
        </p:nvPicPr>
        <p:blipFill>
          <a:blip r:embed="rId4" cstate="print"/>
          <a:srcRect/>
          <a:stretch>
            <a:fillRect/>
          </a:stretch>
        </p:blipFill>
        <p:spPr bwMode="auto">
          <a:xfrm>
            <a:off x="-5653136" y="2060848"/>
            <a:ext cx="5448300"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7170" name="Picture 2"/>
          <p:cNvPicPr>
            <a:picLocks noChangeAspect="1" noChangeArrowheads="1"/>
          </p:cNvPicPr>
          <p:nvPr/>
        </p:nvPicPr>
        <p:blipFill>
          <a:blip r:embed="rId2" cstate="print"/>
          <a:srcRect/>
          <a:stretch>
            <a:fillRect/>
          </a:stretch>
        </p:blipFill>
        <p:spPr bwMode="auto">
          <a:xfrm>
            <a:off x="0" y="-56769"/>
            <a:ext cx="8820472" cy="6914769"/>
          </a:xfrm>
          <a:prstGeom prst="rect">
            <a:avLst/>
          </a:prstGeom>
          <a:noFill/>
          <a:ln w="9525">
            <a:noFill/>
            <a:miter lim="800000"/>
            <a:headEnd/>
            <a:tailEnd/>
          </a:ln>
        </p:spPr>
      </p:pic>
      <p:sp>
        <p:nvSpPr>
          <p:cNvPr id="5" name="4 - Ορθογώνιο"/>
          <p:cNvSpPr/>
          <p:nvPr/>
        </p:nvSpPr>
        <p:spPr>
          <a:xfrm>
            <a:off x="5868144" y="6334780"/>
            <a:ext cx="3275856" cy="523220"/>
          </a:xfrm>
          <a:prstGeom prst="rect">
            <a:avLst/>
          </a:prstGeom>
        </p:spPr>
        <p:txBody>
          <a:bodyPr wrap="square">
            <a:spAutoFit/>
          </a:bodyPr>
          <a:lstStyle/>
          <a:p>
            <a:r>
              <a:rPr lang="en-US" sz="1400" dirty="0" err="1" smtClean="0"/>
              <a:t>Sasidaran</a:t>
            </a:r>
            <a:r>
              <a:rPr lang="el-GR" sz="1400" dirty="0" smtClean="0"/>
              <a:t> Κ. </a:t>
            </a:r>
            <a:r>
              <a:rPr lang="en-US" sz="1400" i="1" dirty="0" smtClean="0"/>
              <a:t>The Indian Journal of </a:t>
            </a:r>
            <a:endParaRPr lang="el-GR" sz="1400" i="1" dirty="0" smtClean="0"/>
          </a:p>
          <a:p>
            <a:r>
              <a:rPr lang="en-US" sz="1400" i="1" dirty="0" smtClean="0"/>
              <a:t>Pediatrics</a:t>
            </a:r>
            <a:r>
              <a:rPr lang="el-GR" sz="1400" i="1" dirty="0" smtClean="0"/>
              <a:t> 2011</a:t>
            </a:r>
            <a:endParaRPr lang="el-GR" sz="1400"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dirty="0" smtClean="0"/>
              <a:t>Η οξεία απόφραξη του αναπνευστικού απαιτεί έγκαιρη αναγνώριση και άμεση αντιμετώπιση</a:t>
            </a:r>
            <a:r>
              <a:rPr lang="en-US" dirty="0" smtClean="0"/>
              <a:t>.</a:t>
            </a:r>
          </a:p>
          <a:p>
            <a:endParaRPr lang="el-GR" dirty="0" smtClean="0"/>
          </a:p>
          <a:p>
            <a:r>
              <a:rPr lang="en-US" sz="8000" dirty="0" smtClean="0">
                <a:solidFill>
                  <a:srgbClr val="FF0000"/>
                </a:solidFill>
              </a:rPr>
              <a:t>A</a:t>
            </a:r>
            <a:r>
              <a:rPr lang="en-US" dirty="0" smtClean="0"/>
              <a:t>,B,C</a:t>
            </a:r>
            <a:endParaRPr lang="el-GR" dirty="0"/>
          </a:p>
        </p:txBody>
      </p:sp>
      <p:sp>
        <p:nvSpPr>
          <p:cNvPr id="3" name="2 - Τίτλος"/>
          <p:cNvSpPr>
            <a:spLocks noGrp="1"/>
          </p:cNvSpPr>
          <p:nvPr>
            <p:ph type="title"/>
          </p:nvPr>
        </p:nvSpPr>
        <p:spPr/>
        <p:txBody>
          <a:bodyPr/>
          <a:lstStyle/>
          <a:p>
            <a:r>
              <a:rPr lang="el-GR" dirty="0" smtClean="0"/>
              <a:t>Συμπεράσματα</a:t>
            </a:r>
            <a:endParaRPr lang="el-GR" dirty="0"/>
          </a:p>
        </p:txBody>
      </p:sp>
      <p:pic>
        <p:nvPicPr>
          <p:cNvPr id="4" name="Picture 2" descr="http://t2.gstatic.com/images?q=tbn:ANd9GcRVvcvlYucd7twFE2C6PTuEtpJAV4r1SStFk-j3TjWxoawv7Yq-8A"/>
          <p:cNvPicPr>
            <a:picLocks noChangeAspect="1" noChangeArrowheads="1"/>
          </p:cNvPicPr>
          <p:nvPr/>
        </p:nvPicPr>
        <p:blipFill>
          <a:blip r:embed="rId2" cstate="print"/>
          <a:srcRect/>
          <a:stretch>
            <a:fillRect/>
          </a:stretch>
        </p:blipFill>
        <p:spPr bwMode="auto">
          <a:xfrm>
            <a:off x="7308304" y="1"/>
            <a:ext cx="1835696" cy="1430976"/>
          </a:xfrm>
          <a:prstGeom prst="rect">
            <a:avLst/>
          </a:prstGeom>
          <a:noFill/>
        </p:spPr>
      </p:pic>
      <p:pic>
        <p:nvPicPr>
          <p:cNvPr id="5" name="Picture 6" descr="http://chrissanders.org/wp-content/uploads/2012/01/house_board.jpg"/>
          <p:cNvPicPr>
            <a:picLocks noChangeAspect="1" noChangeArrowheads="1"/>
          </p:cNvPicPr>
          <p:nvPr/>
        </p:nvPicPr>
        <p:blipFill>
          <a:blip r:embed="rId3" cstate="print"/>
          <a:srcRect/>
          <a:stretch>
            <a:fillRect/>
          </a:stretch>
        </p:blipFill>
        <p:spPr bwMode="auto">
          <a:xfrm>
            <a:off x="4153317" y="2924944"/>
            <a:ext cx="4990683" cy="39330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6858000"/>
            <a:ext cx="8229600" cy="1143000"/>
          </a:xfrm>
        </p:spPr>
        <p:txBody>
          <a:bodyPr>
            <a:normAutofit/>
          </a:bodyPr>
          <a:lstStyle/>
          <a:p>
            <a:endParaRPr lang="el-GR" sz="3600" dirty="0">
              <a:solidFill>
                <a:srgbClr val="FF0000"/>
              </a:solidFill>
              <a:latin typeface="Times New Roman" pitchFamily="18" charset="0"/>
              <a:cs typeface="Times New Roman" pitchFamily="18" charset="0"/>
            </a:endParaRPr>
          </a:p>
        </p:txBody>
      </p:sp>
      <p:pic>
        <p:nvPicPr>
          <p:cNvPr id="6" name="Picture 2" descr="ÎÏÎ¿ÏÎ­Î»ÎµÏÎ¼Î± ÎµÎ¹ÎºÏÎ½Î±Ï Î³Î¹Î± thank you"/>
          <p:cNvPicPr>
            <a:picLocks noChangeAspect="1" noChangeArrowheads="1"/>
          </p:cNvPicPr>
          <p:nvPr/>
        </p:nvPicPr>
        <p:blipFill>
          <a:blip r:embed="rId3" cstate="print"/>
          <a:srcRect/>
          <a:stretch>
            <a:fillRect/>
          </a:stretch>
        </p:blipFill>
        <p:spPr bwMode="auto">
          <a:xfrm>
            <a:off x="0" y="0"/>
            <a:ext cx="9144000" cy="2132856"/>
          </a:xfrm>
          <a:prstGeom prst="rect">
            <a:avLst/>
          </a:prstGeom>
          <a:noFill/>
        </p:spPr>
      </p:pic>
      <p:sp>
        <p:nvSpPr>
          <p:cNvPr id="5" name="4 - TextBox"/>
          <p:cNvSpPr txBox="1"/>
          <p:nvPr/>
        </p:nvSpPr>
        <p:spPr>
          <a:xfrm>
            <a:off x="2699792" y="2132856"/>
            <a:ext cx="4140968" cy="461665"/>
          </a:xfrm>
          <a:prstGeom prst="rect">
            <a:avLst/>
          </a:prstGeom>
          <a:solidFill>
            <a:schemeClr val="tx1"/>
          </a:solidFill>
          <a:ln>
            <a:solidFill>
              <a:schemeClr val="tx1"/>
            </a:solidFill>
          </a:ln>
        </p:spPr>
        <p:txBody>
          <a:bodyPr wrap="square" rtlCol="0">
            <a:spAutoFit/>
          </a:bodyPr>
          <a:lstStyle/>
          <a:p>
            <a:r>
              <a:rPr lang="en-US" sz="2400" dirty="0" smtClean="0">
                <a:solidFill>
                  <a:srgbClr val="FF0000"/>
                </a:solidFill>
              </a:rPr>
              <a:t>dgidaris@doctors.org.uk</a:t>
            </a:r>
            <a:endParaRPr lang="el-GR" sz="2400" dirty="0">
              <a:solidFill>
                <a:srgbClr val="FF0000"/>
              </a:solidFill>
            </a:endParaRPr>
          </a:p>
        </p:txBody>
      </p:sp>
      <p:pic>
        <p:nvPicPr>
          <p:cNvPr id="8" name="Picture 2" descr="http://www.donself.com/images/confused-baby.bmp"/>
          <p:cNvPicPr>
            <a:picLocks noChangeAspect="1" noChangeArrowheads="1"/>
          </p:cNvPicPr>
          <p:nvPr/>
        </p:nvPicPr>
        <p:blipFill>
          <a:blip r:embed="rId4" cstate="print"/>
          <a:srcRect/>
          <a:stretch>
            <a:fillRect/>
          </a:stretch>
        </p:blipFill>
        <p:spPr bwMode="auto">
          <a:xfrm>
            <a:off x="2555776" y="2590813"/>
            <a:ext cx="3960440" cy="42135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υγκέντρωση">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Προσαρμοσμένος 2">
      <a:majorFont>
        <a:latin typeface="Times New Roman"/>
        <a:ea typeface=""/>
        <a:cs typeface=""/>
      </a:majorFont>
      <a:minorFont>
        <a:latin typeface="Times New Roman"/>
        <a:ea typeface=""/>
        <a:cs typeface=""/>
      </a:minorFont>
    </a:fontScheme>
    <a:fmtScheme name="Συγκέντρωση">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2121</TotalTime>
  <Words>8107</Words>
  <Application>Microsoft Office PowerPoint</Application>
  <PresentationFormat>Προβολή στην οθόνη (4:3)</PresentationFormat>
  <Paragraphs>952</Paragraphs>
  <Slides>92</Slides>
  <Notes>53</Notes>
  <HiddenSlides>21</HiddenSlides>
  <MMClips>3</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5</vt:i4>
      </vt:variant>
      <vt:variant>
        <vt:lpstr>Τίτλοι διαφανειών</vt:lpstr>
      </vt:variant>
      <vt:variant>
        <vt:i4>92</vt:i4>
      </vt:variant>
    </vt:vector>
  </HeadingPairs>
  <TitlesOfParts>
    <vt:vector size="107" baseType="lpstr">
      <vt:lpstr>Arial</vt:lpstr>
      <vt:lpstr>Calibri</vt:lpstr>
      <vt:lpstr>Comic Sans MS</vt:lpstr>
      <vt:lpstr>Symbol</vt:lpstr>
      <vt:lpstr>Times New Roman</vt:lpstr>
      <vt:lpstr>Verdana</vt:lpstr>
      <vt:lpstr>Wingdings</vt:lpstr>
      <vt:lpstr>Wingdings 2</vt:lpstr>
      <vt:lpstr>Wingdings 3</vt:lpstr>
      <vt:lpstr>Συγκέντρωση</vt:lpstr>
      <vt:lpstr>Αντικείμενο κελύφους συσκευασίας</vt:lpstr>
      <vt:lpstr>Πακέτο</vt:lpstr>
      <vt:lpstr>Video Clip</vt:lpstr>
      <vt:lpstr>Visio</vt:lpstr>
      <vt:lpstr>Photo Editor Photo</vt:lpstr>
      <vt:lpstr>Απόφραξη ανώτερου αεραγωγού     </vt:lpstr>
      <vt:lpstr>Δεν υπάρχει σύγκρουση συμφερόντων… </vt:lpstr>
      <vt:lpstr>Οξεία απόφραξη ανώτερου αεραγωγού; </vt:lpstr>
      <vt:lpstr>Το παιδί δεν είναι μικρός ενήλικας…</vt:lpstr>
      <vt:lpstr>Καρδιακή ανακοπή στα παιδιά Αιτιολογία </vt:lpstr>
      <vt:lpstr>Το παιδί ΔΕΝ είναι μικρός ενήλικας…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Φυσιολογικός λάρυγγας (παιδί)</vt:lpstr>
      <vt:lpstr>Τραχειοβρογχικό δένδρο</vt:lpstr>
      <vt:lpstr>Παρουσίαση του PowerPoint</vt:lpstr>
      <vt:lpstr>Παρουσίαση του PowerPoint</vt:lpstr>
      <vt:lpstr>Q = (P r4 ) / (8hL)</vt:lpstr>
      <vt:lpstr>Παρουσίαση του PowerPoint</vt:lpstr>
      <vt:lpstr>Παρουσίαση του PowerPoint</vt:lpstr>
      <vt:lpstr>Συστηματική προσέγγιση</vt:lpstr>
      <vt:lpstr>Παρουσίαση του PowerPoint</vt:lpstr>
      <vt:lpstr>Αναπνευστική προσπάθεια παθολογικοί ήχοι</vt:lpstr>
      <vt:lpstr>Παρουσίαση του PowerPoint</vt:lpstr>
      <vt:lpstr>Παρουσίαση του PowerPoint</vt:lpstr>
      <vt:lpstr>Απόφραξη του ανώτερου αεραγωγού</vt:lpstr>
      <vt:lpstr>Απόφραξη ανώτερου αεραγωγού</vt:lpstr>
      <vt:lpstr>Παθοφυσιολογία της απόφραξης του ανώτερου αεραγωγού στα παιδιά</vt:lpstr>
      <vt:lpstr>Παρουσίαση του PowerPoint</vt:lpstr>
      <vt:lpstr>Εισπνευστικός σιγμός Επανεκτίμηση αεραγωγού </vt:lpstr>
      <vt:lpstr>Ιογενής Λαρυγγοτραχειοβρογχίτιδα “Croup”</vt:lpstr>
      <vt:lpstr>Ιογενής Λαρυγγοτραχειοβρογχίτιδα</vt:lpstr>
      <vt:lpstr>Ιογενής Λαρυγγοτραχειοβρογχίτιδα</vt:lpstr>
      <vt:lpstr>Υλακώδης βήχας</vt:lpstr>
      <vt:lpstr>Ιογενής Λαρυγγοτραχειοβρογχίτιδα</vt:lpstr>
      <vt:lpstr>Παρουσίαση του PowerPoint</vt:lpstr>
      <vt:lpstr>Παρουσίαση του PowerPoint</vt:lpstr>
      <vt:lpstr>Στεροειδή και Croup</vt:lpstr>
      <vt:lpstr>Επινεφρίνη και Croup</vt:lpstr>
      <vt:lpstr>Παρουσίαση του PowerPoint</vt:lpstr>
      <vt:lpstr>Σημείο κωδονοστασίου</vt:lpstr>
      <vt:lpstr>Παρουσίαση του PowerPoint</vt:lpstr>
      <vt:lpstr>Παρουσίαση του PowerPoint</vt:lpstr>
      <vt:lpstr>Παρουσίαση του PowerPoint</vt:lpstr>
      <vt:lpstr>Υπογλωττιδική στένωση</vt:lpstr>
      <vt:lpstr>Επιγλωττίτιδα</vt:lpstr>
      <vt:lpstr>Παρουσίαση του PowerPoint</vt:lpstr>
      <vt:lpstr>Ο κόσμος αλλάζει…</vt:lpstr>
      <vt:lpstr>4Ds</vt:lpstr>
      <vt:lpstr> Επείγουσα θεραπεία επιγλωττίτιδας </vt:lpstr>
      <vt:lpstr>Σημείο αντίχειρα</vt:lpstr>
      <vt:lpstr>Παρουσίαση του PowerPoint</vt:lpstr>
      <vt:lpstr>Βακτηριακή τραχειίτιδα (ψευδομεμβρανώδες croup)</vt:lpstr>
      <vt:lpstr>Βακτηριακή τραχειίτιδα</vt:lpstr>
      <vt:lpstr>Βακτηριακή τραχειίτιδα</vt:lpstr>
      <vt:lpstr>Παρουσίαση του PowerPoint</vt:lpstr>
      <vt:lpstr>Επείγουσα θεραπεία βακτηριακού croup</vt:lpstr>
      <vt:lpstr>Οπισθοφαρυγγικό Απόστημα</vt:lpstr>
      <vt:lpstr>Οπισθοφαρυγγικό Απόστημα</vt:lpstr>
      <vt:lpstr>Παρουσίαση του PowerPoint</vt:lpstr>
      <vt:lpstr>Λοιμώδης μονοπυρήνωση</vt:lpstr>
      <vt:lpstr>Διφθερίτιδα</vt:lpstr>
      <vt:lpstr>Bull neck</vt:lpstr>
      <vt:lpstr>«Ο στραγγαλιστής άγγελος»</vt:lpstr>
      <vt:lpstr>Αναφυλαξία</vt:lpstr>
      <vt:lpstr>Θεραπεία αναφυλαξίας</vt:lpstr>
      <vt:lpstr>Κληρονομικό αγγειοοίδημα</vt:lpstr>
      <vt:lpstr>Εκλυτικά αίτια κληρονομικού αγγειοοιδήματος</vt:lpstr>
      <vt:lpstr>Παρουσίαση του PowerPoint</vt:lpstr>
      <vt:lpstr>Εγκαύματα</vt:lpstr>
      <vt:lpstr>Vocal Cord dysfunction</vt:lpstr>
      <vt:lpstr>VCD</vt:lpstr>
      <vt:lpstr>Παρουσίαση του PowerPoint</vt:lpstr>
      <vt:lpstr>Παρουσίαση του PowerPoint</vt:lpstr>
      <vt:lpstr>ΕΙΒ Vs EIIS  </vt:lpstr>
      <vt:lpstr>Εισρόφηση ξένου σώματος</vt:lpstr>
      <vt:lpstr>Ξένα σώματα</vt:lpstr>
      <vt:lpstr>Παρουσίαση του PowerPoint</vt:lpstr>
      <vt:lpstr>Παρουσίαση του PowerPoint</vt:lpstr>
      <vt:lpstr>Παρουσίαση του PowerPoint</vt:lpstr>
      <vt:lpstr>Ξένο σώμα στον οισοφάγο</vt:lpstr>
      <vt:lpstr>Παρουσίαση του PowerPoint</vt:lpstr>
      <vt:lpstr>Επείγουσα αντιμετώπιση ξένου σώματος (Ξ.Σ.) στο λάρυγγα</vt:lpstr>
      <vt:lpstr>Βασική Υποστήριξη της Ζωής  Αλγόριθμος πνιγμονής</vt:lpstr>
      <vt:lpstr>Παρουσίαση του PowerPoint</vt:lpstr>
      <vt:lpstr>Το Παιδί με Πνιγμονή Αντιμετώπιση</vt:lpstr>
      <vt:lpstr>Το Παιδί με Πνιγμονή  Χειρισμός Heimlich</vt:lpstr>
      <vt:lpstr>Παρουσίαση του PowerPoint</vt:lpstr>
      <vt:lpstr>Το Βρέφος με Πνιγμονή</vt:lpstr>
      <vt:lpstr>Παρουσίαση του PowerPoint</vt:lpstr>
      <vt:lpstr>Συμπεράσματα</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Οξεία απόφραξη αεραγωγών </dc:title>
  <dc:creator>user</dc:creator>
  <cp:lastModifiedBy>userpodium</cp:lastModifiedBy>
  <cp:revision>176</cp:revision>
  <dcterms:created xsi:type="dcterms:W3CDTF">2017-08-24T19:13:59Z</dcterms:created>
  <dcterms:modified xsi:type="dcterms:W3CDTF">2018-09-30T07:59:55Z</dcterms:modified>
</cp:coreProperties>
</file>