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2" r:id="rId1"/>
  </p:sldMasterIdLst>
  <p:handoutMasterIdLst>
    <p:handoutMasterId r:id="rId45"/>
  </p:handoutMasterIdLst>
  <p:sldIdLst>
    <p:sldId id="332" r:id="rId2"/>
    <p:sldId id="256" r:id="rId3"/>
    <p:sldId id="316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9" r:id="rId12"/>
    <p:sldId id="268" r:id="rId13"/>
    <p:sldId id="304" r:id="rId14"/>
    <p:sldId id="305" r:id="rId15"/>
    <p:sldId id="272" r:id="rId16"/>
    <p:sldId id="273" r:id="rId17"/>
    <p:sldId id="275" r:id="rId18"/>
    <p:sldId id="276" r:id="rId19"/>
    <p:sldId id="277" r:id="rId20"/>
    <p:sldId id="328" r:id="rId21"/>
    <p:sldId id="278" r:id="rId22"/>
    <p:sldId id="279" r:id="rId23"/>
    <p:sldId id="329" r:id="rId24"/>
    <p:sldId id="306" r:id="rId25"/>
    <p:sldId id="307" r:id="rId26"/>
    <p:sldId id="283" r:id="rId27"/>
    <p:sldId id="309" r:id="rId28"/>
    <p:sldId id="310" r:id="rId29"/>
    <p:sldId id="284" r:id="rId30"/>
    <p:sldId id="287" r:id="rId31"/>
    <p:sldId id="294" r:id="rId32"/>
    <p:sldId id="311" r:id="rId33"/>
    <p:sldId id="312" r:id="rId34"/>
    <p:sldId id="313" r:id="rId35"/>
    <p:sldId id="300" r:id="rId36"/>
    <p:sldId id="314" r:id="rId37"/>
    <p:sldId id="315" r:id="rId38"/>
    <p:sldId id="285" r:id="rId39"/>
    <p:sldId id="296" r:id="rId40"/>
    <p:sldId id="286" r:id="rId41"/>
    <p:sldId id="302" r:id="rId42"/>
    <p:sldId id="331" r:id="rId43"/>
    <p:sldId id="333" r:id="rId44"/>
  </p:sldIdLst>
  <p:sldSz cx="9144000" cy="6858000" type="screen4x3"/>
  <p:notesSz cx="6797675" cy="9928225"/>
  <p:defaultTextStyle>
    <a:defPPr>
      <a:defRPr lang="el-G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4DDE2"/>
    <a:srgbClr val="AEE8D6"/>
    <a:srgbClr val="ABE5EB"/>
    <a:srgbClr val="A0D8D8"/>
    <a:srgbClr val="B8DEDA"/>
    <a:srgbClr val="B6DFE0"/>
    <a:srgbClr val="A9EDDD"/>
    <a:srgbClr val="AAD8EC"/>
    <a:srgbClr val="A5EDDF"/>
    <a:srgbClr val="A9DBCE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369" autoAdjust="0"/>
  </p:normalViewPr>
  <p:slideViewPr>
    <p:cSldViewPr>
      <p:cViewPr varScale="1">
        <p:scale>
          <a:sx n="111" d="100"/>
          <a:sy n="111" d="100"/>
        </p:scale>
        <p:origin x="-1602" y="3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546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317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317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fld id="{81FCF703-919A-4B65-A2F3-82D5DB333BA7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5" name="Group 3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8" name="Freeform 4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l-GR"/>
              </a:p>
            </p:txBody>
          </p:sp>
          <p:sp>
            <p:nvSpPr>
              <p:cNvPr id="9" name="Freeform 5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l-GR"/>
              </a:p>
            </p:txBody>
          </p:sp>
          <p:sp>
            <p:nvSpPr>
              <p:cNvPr id="10" name="Freeform 6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l-GR"/>
              </a:p>
            </p:txBody>
          </p:sp>
          <p:sp>
            <p:nvSpPr>
              <p:cNvPr id="11" name="Freeform 7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l-GR"/>
              </a:p>
            </p:txBody>
          </p:sp>
          <p:sp>
            <p:nvSpPr>
              <p:cNvPr id="12" name="Freeform 8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l-GR"/>
              </a:p>
            </p:txBody>
          </p:sp>
        </p:grpSp>
        <p:sp>
          <p:nvSpPr>
            <p:cNvPr id="6" name="Freeform 9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/>
            </a:p>
          </p:txBody>
        </p:sp>
        <p:sp>
          <p:nvSpPr>
            <p:cNvPr id="7" name="Freeform 10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/>
            </a:p>
          </p:txBody>
        </p:sp>
      </p:grpSp>
      <p:sp>
        <p:nvSpPr>
          <p:cNvPr id="46091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5"/>
            <a:ext cx="7772400" cy="1920875"/>
          </a:xfrm>
        </p:spPr>
        <p:txBody>
          <a:bodyPr/>
          <a:lstStyle>
            <a:lvl1pPr>
              <a:defRPr sz="6000"/>
            </a:lvl1pPr>
          </a:lstStyle>
          <a:p>
            <a:r>
              <a:rPr lang="el-GR"/>
              <a:t>Κάντε κλικ για να επεξεργαστείτε τον τίτλο</a:t>
            </a:r>
          </a:p>
        </p:txBody>
      </p:sp>
      <p:sp>
        <p:nvSpPr>
          <p:cNvPr id="46092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51575"/>
            <a:ext cx="2895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54750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18B1565-17DB-48CD-AA52-561C60ECDC67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1540F7-C63A-4B36-905E-8F77DE9CC3F0}" type="slidenum">
              <a:rPr lang="el-GR"/>
              <a:pPr>
                <a:defRPr/>
              </a:pPr>
              <a:t>‹#›</a:t>
            </a:fld>
            <a:endParaRPr lang="el-GR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E9FEE6-0270-4C7D-9F34-792A4378F9C4}" type="slidenum">
              <a:rPr lang="el-GR"/>
              <a:pPr>
                <a:defRPr/>
              </a:pPr>
              <a:t>‹#›</a:t>
            </a:fld>
            <a:endParaRPr lang="el-GR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περιεχομένου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4EF86D-3EC1-4647-B8DD-9066DF20BC97}" type="slidenum">
              <a:rPr lang="el-GR"/>
              <a:pPr>
                <a:defRPr/>
              </a:pPr>
              <a:t>‹#›</a:t>
            </a:fld>
            <a:endParaRPr lang="el-GR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09485C-7C86-42E9-B42C-145C4EB595F0}" type="slidenum">
              <a:rPr lang="el-GR"/>
              <a:pPr>
                <a:defRPr/>
              </a:pPr>
              <a:t>‹#›</a:t>
            </a:fld>
            <a:endParaRPr lang="el-GR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20AAFE-0E60-47A1-A195-3FDB32C83061}" type="slidenum">
              <a:rPr lang="el-GR"/>
              <a:pPr>
                <a:defRPr/>
              </a:pPr>
              <a:t>‹#›</a:t>
            </a:fld>
            <a:endParaRPr lang="el-GR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8349DB-FA08-4850-99F6-1BD9C00B0D0A}" type="slidenum">
              <a:rPr lang="el-GR"/>
              <a:pPr>
                <a:defRPr/>
              </a:pPr>
              <a:t>‹#›</a:t>
            </a:fld>
            <a:endParaRPr lang="el-GR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343847-2215-4973-A63C-11CF90868BA2}" type="slidenum">
              <a:rPr lang="el-GR"/>
              <a:pPr>
                <a:defRPr/>
              </a:pPr>
              <a:t>‹#›</a:t>
            </a:fld>
            <a:endParaRPr lang="el-GR"/>
          </a:p>
        </p:txBody>
      </p:sp>
      <p:sp>
        <p:nvSpPr>
          <p:cNvPr id="9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D5ADDA-3BCA-4BF0-A398-75EFEF525CB7}" type="slidenum">
              <a:rPr lang="el-GR"/>
              <a:pPr>
                <a:defRPr/>
              </a:pPr>
              <a:t>‹#›</a:t>
            </a:fld>
            <a:endParaRPr lang="el-GR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A3A6A4-885F-4CEC-8520-B36067756D1D}" type="slidenum">
              <a:rPr lang="el-GR"/>
              <a:pPr>
                <a:defRPr/>
              </a:pPr>
              <a:t>‹#›</a:t>
            </a:fld>
            <a:endParaRPr lang="el-GR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9CA4BB-595F-4595-BFA5-372B06CC04B7}" type="slidenum">
              <a:rPr lang="el-GR"/>
              <a:pPr>
                <a:defRPr/>
              </a:pPr>
              <a:t>‹#›</a:t>
            </a:fld>
            <a:endParaRPr lang="el-GR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l-GR" noProof="0" smtClean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A61C7C-80C7-4E59-892D-7BF4C7D6A5C5}" type="slidenum">
              <a:rPr lang="el-GR"/>
              <a:pPr>
                <a:defRPr/>
              </a:pPr>
              <a:t>‹#›</a:t>
            </a:fld>
            <a:endParaRPr lang="el-GR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fld id="{855FD171-63E7-4D37-B3D1-FD9CBD2EF1F6}" type="slidenum">
              <a:rPr lang="el-GR"/>
              <a:pPr>
                <a:defRPr/>
              </a:pPr>
              <a:t>‹#›</a:t>
            </a:fld>
            <a:endParaRPr lang="el-GR"/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1032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45062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l-GR"/>
              </a:p>
            </p:txBody>
          </p:sp>
          <p:sp>
            <p:nvSpPr>
              <p:cNvPr id="45063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l-GR"/>
              </a:p>
            </p:txBody>
          </p:sp>
          <p:sp>
            <p:nvSpPr>
              <p:cNvPr id="45064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l-GR"/>
              </a:p>
            </p:txBody>
          </p:sp>
          <p:sp>
            <p:nvSpPr>
              <p:cNvPr id="45065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l-GR"/>
              </a:p>
            </p:txBody>
          </p:sp>
          <p:sp>
            <p:nvSpPr>
              <p:cNvPr id="45066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l-GR"/>
              </a:p>
            </p:txBody>
          </p:sp>
        </p:grpSp>
        <p:sp>
          <p:nvSpPr>
            <p:cNvPr id="45067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/>
            </a:p>
          </p:txBody>
        </p:sp>
        <p:sp>
          <p:nvSpPr>
            <p:cNvPr id="45068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/>
            </a:p>
          </p:txBody>
        </p:sp>
      </p:grpSp>
      <p:sp>
        <p:nvSpPr>
          <p:cNvPr id="45069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Κάντε κλικ για να επεξεργαστείτε τον τίτλο</a:t>
            </a:r>
          </a:p>
        </p:txBody>
      </p:sp>
      <p:sp>
        <p:nvSpPr>
          <p:cNvPr id="45070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4507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7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  <p:sldLayoutId id="2147483676" r:id="rId12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 sz="quarter"/>
          </p:nvPr>
        </p:nvSpPr>
        <p:spPr>
          <a:xfrm>
            <a:off x="1763688" y="1196752"/>
            <a:ext cx="7380312" cy="1920875"/>
          </a:xfrm>
        </p:spPr>
        <p:txBody>
          <a:bodyPr/>
          <a:lstStyle/>
          <a:p>
            <a:r>
              <a:rPr lang="el-GR" dirty="0" smtClean="0">
                <a:solidFill>
                  <a:srgbClr val="FFC000"/>
                </a:solidFill>
              </a:rPr>
              <a:t>Δηλητηριάσεις</a:t>
            </a:r>
            <a:endParaRPr lang="el-GR" dirty="0">
              <a:solidFill>
                <a:srgbClr val="FFC000"/>
              </a:solidFill>
            </a:endParaRPr>
          </a:p>
        </p:txBody>
      </p:sp>
      <p:sp>
        <p:nvSpPr>
          <p:cNvPr id="3" name="2 - Υπότιτλος"/>
          <p:cNvSpPr>
            <a:spLocks noGrp="1"/>
          </p:cNvSpPr>
          <p:nvPr>
            <p:ph type="subTitle" sz="quarter" idx="1"/>
          </p:nvPr>
        </p:nvSpPr>
        <p:spPr>
          <a:xfrm>
            <a:off x="1763688" y="3356992"/>
            <a:ext cx="7380312" cy="1752600"/>
          </a:xfrm>
        </p:spPr>
        <p:txBody>
          <a:bodyPr/>
          <a:lstStyle/>
          <a:p>
            <a:r>
              <a:rPr lang="el-GR" sz="4000" b="1" dirty="0" err="1" smtClean="0"/>
              <a:t>Ελίζα</a:t>
            </a:r>
            <a:r>
              <a:rPr lang="el-GR" sz="4000" b="1" dirty="0" smtClean="0"/>
              <a:t> Καρατζά-</a:t>
            </a:r>
            <a:r>
              <a:rPr lang="el-GR" sz="4000" b="1" dirty="0" err="1" smtClean="0"/>
              <a:t>Ξιφιλίδου</a:t>
            </a:r>
            <a:endParaRPr lang="el-GR" sz="4000" b="1" dirty="0" smtClean="0"/>
          </a:p>
          <a:p>
            <a:r>
              <a:rPr lang="el-GR" sz="4000" b="1" dirty="0" smtClean="0"/>
              <a:t>Διευθύντρια ΕΣΥ</a:t>
            </a:r>
          </a:p>
          <a:p>
            <a:r>
              <a:rPr lang="el-GR" sz="4000" b="1" dirty="0" smtClean="0"/>
              <a:t>Γ΄ Παιδιατρική Κλινική ΑΠΘ</a:t>
            </a:r>
            <a:endParaRPr lang="el-GR" sz="4000" b="1" dirty="0"/>
          </a:p>
        </p:txBody>
      </p:sp>
      <p:pic>
        <p:nvPicPr>
          <p:cNvPr id="4" name="3 - Εικόνα" descr="4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7544" y="1052736"/>
            <a:ext cx="1413123" cy="485296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88640"/>
            <a:ext cx="9144000" cy="1470025"/>
          </a:xfrm>
        </p:spPr>
        <p:txBody>
          <a:bodyPr/>
          <a:lstStyle/>
          <a:p>
            <a:pPr eaLnBrk="1" hangingPunct="1">
              <a:defRPr/>
            </a:pPr>
            <a:r>
              <a:rPr lang="el-GR" sz="4400" dirty="0" err="1" smtClean="0">
                <a:solidFill>
                  <a:schemeClr val="hlink"/>
                </a:solidFill>
              </a:rPr>
              <a:t>Ακετυλοσαλικυλικό</a:t>
            </a:r>
            <a:r>
              <a:rPr lang="el-GR" sz="4400" dirty="0" smtClean="0">
                <a:solidFill>
                  <a:schemeClr val="hlink"/>
                </a:solidFill>
              </a:rPr>
              <a:t> οξύ (ασπιρίνη)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11188" y="1628775"/>
            <a:ext cx="7777162" cy="3121025"/>
          </a:xfrm>
        </p:spPr>
        <p:txBody>
          <a:bodyPr/>
          <a:lstStyle/>
          <a:p>
            <a:pPr marL="355600" indent="-355600" algn="just" eaLnBrk="1" hangingPunct="1">
              <a:lnSpc>
                <a:spcPct val="130000"/>
              </a:lnSpc>
              <a:buFont typeface="Wingdings" pitchFamily="2" charset="2"/>
              <a:buChar char="Ø"/>
              <a:defRPr/>
            </a:pPr>
            <a:r>
              <a:rPr lang="el-GR" sz="2400" b="1" dirty="0" smtClean="0"/>
              <a:t>Η βαρύτητα και η πρόγνωση της δηλητηρίασης εξαρτάται από τη συγκέντρωση σαλικυλικών στο αίμα</a:t>
            </a:r>
          </a:p>
          <a:p>
            <a:pPr algn="just" eaLnBrk="1" hangingPunct="1">
              <a:lnSpc>
                <a:spcPct val="130000"/>
              </a:lnSpc>
              <a:defRPr/>
            </a:pPr>
            <a:r>
              <a:rPr lang="el-GR" sz="2400" b="1" dirty="0" smtClean="0"/>
              <a:t>	Ελαφρά </a:t>
            </a:r>
            <a:r>
              <a:rPr lang="en-US" sz="2400" b="1" dirty="0" smtClean="0"/>
              <a:t>	</a:t>
            </a:r>
            <a:r>
              <a:rPr lang="el-GR" sz="2400" b="1" dirty="0" smtClean="0"/>
              <a:t>&lt;45-65</a:t>
            </a:r>
            <a:r>
              <a:rPr lang="en-US" sz="2400" b="1" dirty="0" smtClean="0"/>
              <a:t>mg/100ml</a:t>
            </a:r>
          </a:p>
          <a:p>
            <a:pPr algn="just" eaLnBrk="1" hangingPunct="1">
              <a:lnSpc>
                <a:spcPct val="130000"/>
              </a:lnSpc>
              <a:defRPr/>
            </a:pPr>
            <a:r>
              <a:rPr lang="el-GR" sz="2400" b="1" dirty="0" smtClean="0"/>
              <a:t>	Μέτρια </a:t>
            </a:r>
            <a:r>
              <a:rPr lang="en-US" sz="2400" b="1" dirty="0" smtClean="0"/>
              <a:t>	</a:t>
            </a:r>
            <a:r>
              <a:rPr lang="el-GR" sz="2400" b="1" dirty="0" smtClean="0"/>
              <a:t>65-90</a:t>
            </a:r>
            <a:r>
              <a:rPr lang="en-US" sz="2400" b="1" dirty="0" smtClean="0"/>
              <a:t>mg/100ml</a:t>
            </a:r>
          </a:p>
          <a:p>
            <a:pPr algn="just" eaLnBrk="1" hangingPunct="1">
              <a:lnSpc>
                <a:spcPct val="130000"/>
              </a:lnSpc>
              <a:defRPr/>
            </a:pPr>
            <a:r>
              <a:rPr lang="el-GR" sz="2400" b="1" dirty="0" smtClean="0"/>
              <a:t>	Βαριά </a:t>
            </a:r>
            <a:r>
              <a:rPr lang="en-US" sz="2400" b="1" dirty="0" smtClean="0"/>
              <a:t>	</a:t>
            </a:r>
            <a:r>
              <a:rPr lang="el-GR" sz="2400" b="1" dirty="0" smtClean="0"/>
              <a:t>	90-120 </a:t>
            </a:r>
            <a:r>
              <a:rPr lang="en-US" sz="2400" b="1" dirty="0" smtClean="0"/>
              <a:t>mg/100ml</a:t>
            </a:r>
            <a:endParaRPr lang="el-GR" sz="2400" b="1" dirty="0" smtClean="0"/>
          </a:p>
          <a:p>
            <a:pPr marL="355600" indent="-355600" algn="just" eaLnBrk="1" hangingPunct="1">
              <a:lnSpc>
                <a:spcPct val="130000"/>
              </a:lnSpc>
              <a:buFont typeface="Wingdings" pitchFamily="2" charset="2"/>
              <a:buChar char="Ø"/>
              <a:defRPr/>
            </a:pPr>
            <a:r>
              <a:rPr lang="el-GR" sz="2400" b="1" dirty="0" smtClean="0"/>
              <a:t>Τοξική είναι η δόση &gt;150</a:t>
            </a:r>
            <a:r>
              <a:rPr lang="en-US" sz="2400" b="1" dirty="0" smtClean="0"/>
              <a:t>mg/kg</a:t>
            </a:r>
            <a:r>
              <a:rPr lang="el-GR" sz="2400" b="1" dirty="0" smtClean="0"/>
              <a:t>ΒΣ </a:t>
            </a:r>
            <a:r>
              <a:rPr lang="el-GR" sz="2400" b="1" dirty="0" err="1" smtClean="0"/>
              <a:t>εφ΄</a:t>
            </a:r>
            <a:r>
              <a:rPr lang="el-GR" sz="2400" b="1" dirty="0" smtClean="0"/>
              <a:t> άπαξ, </a:t>
            </a:r>
            <a:r>
              <a:rPr lang="el-GR" sz="2400" b="1" dirty="0" err="1" smtClean="0"/>
              <a:t>γι΄</a:t>
            </a:r>
            <a:r>
              <a:rPr lang="el-GR" sz="2400" b="1" dirty="0" smtClean="0"/>
              <a:t> αυτό πρέπει να μετράμε τα επίπεδα κάθε 2-4 ώρες</a:t>
            </a:r>
          </a:p>
          <a:p>
            <a:pPr marL="182563" indent="-182563" algn="just" eaLnBrk="1" hangingPunct="1">
              <a:lnSpc>
                <a:spcPct val="130000"/>
              </a:lnSpc>
              <a:defRPr/>
            </a:pPr>
            <a:endParaRPr lang="el-GR" sz="2400" b="1" dirty="0" smtClean="0"/>
          </a:p>
        </p:txBody>
      </p:sp>
      <p:sp>
        <p:nvSpPr>
          <p:cNvPr id="4" name="3 - Δεξιό άγκιστρο"/>
          <p:cNvSpPr/>
          <p:nvPr/>
        </p:nvSpPr>
        <p:spPr>
          <a:xfrm>
            <a:off x="5724128" y="2852936"/>
            <a:ext cx="360040" cy="1296144"/>
          </a:xfrm>
          <a:prstGeom prst="righ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5" name="4 - TextBox"/>
          <p:cNvSpPr txBox="1"/>
          <p:nvPr/>
        </p:nvSpPr>
        <p:spPr>
          <a:xfrm>
            <a:off x="6156176" y="3267568"/>
            <a:ext cx="12538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400" b="1" dirty="0" smtClean="0"/>
              <a:t>4-6 ώρες</a:t>
            </a:r>
            <a:endParaRPr lang="el-GR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11188" y="1628775"/>
            <a:ext cx="7777162" cy="3121025"/>
          </a:xfrm>
        </p:spPr>
        <p:txBody>
          <a:bodyPr/>
          <a:lstStyle/>
          <a:p>
            <a:pPr marL="182563" indent="-182563" algn="just" eaLnBrk="1" hangingPunct="1">
              <a:lnSpc>
                <a:spcPct val="130000"/>
              </a:lnSpc>
              <a:buFont typeface="Wingdings" pitchFamily="2" charset="2"/>
              <a:buChar char="n"/>
              <a:defRPr/>
            </a:pPr>
            <a:endParaRPr lang="el-GR" sz="2000" b="1" dirty="0" smtClean="0"/>
          </a:p>
          <a:p>
            <a:pPr marL="182563" indent="-182563" algn="just" eaLnBrk="1" hangingPunct="1">
              <a:lnSpc>
                <a:spcPct val="130000"/>
              </a:lnSpc>
              <a:buFont typeface="Wingdings" pitchFamily="2" charset="2"/>
              <a:buChar char="n"/>
              <a:defRPr/>
            </a:pPr>
            <a:endParaRPr lang="el-GR" sz="2400" b="1" dirty="0" smtClean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617871"/>
            <a:ext cx="6251575" cy="4903788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1259632" y="5525688"/>
            <a:ext cx="6336704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l-GR" sz="2000" b="1" dirty="0" smtClean="0">
                <a:latin typeface="+mj-lt"/>
                <a:cs typeface="Times New Roman" pitchFamily="18" charset="0"/>
              </a:rPr>
              <a:t>Νομόγραμμα </a:t>
            </a:r>
            <a:r>
              <a:rPr lang="el-GR" sz="2000" b="1" dirty="0">
                <a:latin typeface="+mj-lt"/>
                <a:cs typeface="Times New Roman" pitchFamily="18" charset="0"/>
              </a:rPr>
              <a:t>των σχέσεων των τιμών σαλικυλικών ορού με την αναμενόμενη κλινική βαρύτητα των δηλητηριάσεων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0"/>
            <a:ext cx="7772400" cy="1470025"/>
          </a:xfrm>
        </p:spPr>
        <p:txBody>
          <a:bodyPr/>
          <a:lstStyle/>
          <a:p>
            <a:pPr eaLnBrk="1" hangingPunct="1">
              <a:defRPr/>
            </a:pPr>
            <a:r>
              <a:rPr lang="el-GR" sz="4400" dirty="0" err="1" smtClean="0">
                <a:solidFill>
                  <a:schemeClr val="hlink"/>
                </a:solidFill>
              </a:rPr>
              <a:t>Παθοφυσιολογικοί</a:t>
            </a:r>
            <a:r>
              <a:rPr lang="el-GR" sz="4400" dirty="0" smtClean="0">
                <a:solidFill>
                  <a:schemeClr val="hlink"/>
                </a:solidFill>
              </a:rPr>
              <a:t> μηχανισμοί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3568" y="1268760"/>
            <a:ext cx="7777162" cy="3121025"/>
          </a:xfrm>
        </p:spPr>
        <p:txBody>
          <a:bodyPr/>
          <a:lstStyle/>
          <a:p>
            <a:pPr marL="182563" indent="-182563" algn="just" eaLnBrk="1" hangingPunct="1">
              <a:lnSpc>
                <a:spcPct val="130000"/>
              </a:lnSpc>
              <a:buFont typeface="Wingdings" pitchFamily="2" charset="2"/>
              <a:buChar char="n"/>
              <a:defRPr/>
            </a:pPr>
            <a:r>
              <a:rPr lang="el-GR" sz="2400" b="1" dirty="0" smtClean="0"/>
              <a:t>Διέγερση αναπνευστικού κέντρου </a:t>
            </a:r>
            <a:r>
              <a:rPr lang="el-GR" sz="2400" b="1" dirty="0" smtClean="0">
                <a:sym typeface="Symbol"/>
              </a:rPr>
              <a:t> αναπνευστική </a:t>
            </a:r>
            <a:r>
              <a:rPr lang="el-GR" sz="2400" b="1" dirty="0" err="1" smtClean="0">
                <a:sym typeface="Symbol"/>
              </a:rPr>
              <a:t>αλκάλωση</a:t>
            </a:r>
            <a:r>
              <a:rPr lang="el-GR" sz="2400" b="1" dirty="0" smtClean="0">
                <a:sym typeface="Symbol"/>
              </a:rPr>
              <a:t>  </a:t>
            </a:r>
            <a:r>
              <a:rPr lang="el-GR" sz="2400" b="1" dirty="0" smtClean="0"/>
              <a:t> </a:t>
            </a:r>
            <a:r>
              <a:rPr lang="el-GR" sz="2400" b="1" dirty="0" smtClean="0">
                <a:sym typeface="Symbol"/>
              </a:rPr>
              <a:t></a:t>
            </a:r>
            <a:r>
              <a:rPr lang="en-US" sz="2400" b="1" dirty="0" smtClean="0">
                <a:sym typeface="Symbol"/>
              </a:rPr>
              <a:t>PCO</a:t>
            </a:r>
            <a:r>
              <a:rPr lang="el-GR" sz="2400" b="1" baseline="-25000" dirty="0" smtClean="0">
                <a:sym typeface="Symbol"/>
              </a:rPr>
              <a:t>2</a:t>
            </a:r>
            <a:r>
              <a:rPr lang="el-GR" sz="2400" b="1" dirty="0" smtClean="0">
                <a:sym typeface="Symbol"/>
              </a:rPr>
              <a:t>, </a:t>
            </a:r>
            <a:r>
              <a:rPr lang="en-US" sz="2400" b="1" dirty="0" smtClean="0">
                <a:sym typeface="Symbol"/>
              </a:rPr>
              <a:t> PH </a:t>
            </a:r>
            <a:r>
              <a:rPr lang="el-GR" sz="2400" b="1" dirty="0" smtClean="0">
                <a:sym typeface="Symbol"/>
              </a:rPr>
              <a:t>και φυσιολογικά ή ελαφρώς </a:t>
            </a:r>
            <a:r>
              <a:rPr lang="el-GR" sz="2400" b="1" dirty="0" err="1" smtClean="0">
                <a:sym typeface="Symbol"/>
              </a:rPr>
              <a:t>Η</a:t>
            </a:r>
            <a:r>
              <a:rPr lang="en-US" sz="2400" b="1" dirty="0" smtClean="0">
                <a:sym typeface="Symbol"/>
              </a:rPr>
              <a:t>CO</a:t>
            </a:r>
            <a:r>
              <a:rPr lang="en-US" sz="2400" b="1" baseline="-25000" dirty="0" smtClean="0">
                <a:sym typeface="Symbol"/>
              </a:rPr>
              <a:t>3</a:t>
            </a:r>
            <a:r>
              <a:rPr lang="en-US" sz="2400" b="1" baseline="30000" dirty="0" smtClean="0">
                <a:sym typeface="Symbol"/>
              </a:rPr>
              <a:t></a:t>
            </a:r>
          </a:p>
          <a:p>
            <a:pPr marL="182563" indent="-182563" algn="just" eaLnBrk="1" hangingPunct="1">
              <a:lnSpc>
                <a:spcPct val="130000"/>
              </a:lnSpc>
              <a:buFont typeface="Wingdings" pitchFamily="2" charset="2"/>
              <a:buChar char="n"/>
              <a:defRPr/>
            </a:pPr>
            <a:r>
              <a:rPr lang="el-GR" sz="2400" b="1" dirty="0" smtClean="0"/>
              <a:t>Μικτή φάση </a:t>
            </a:r>
            <a:r>
              <a:rPr lang="el-GR" sz="2400" b="1" dirty="0" err="1" smtClean="0"/>
              <a:t>αλκάλωσης</a:t>
            </a:r>
            <a:r>
              <a:rPr lang="el-GR" sz="2400" b="1" dirty="0" smtClean="0"/>
              <a:t> – οξέωσης</a:t>
            </a:r>
          </a:p>
          <a:p>
            <a:pPr marL="182563" indent="-182563" algn="just" eaLnBrk="1" hangingPunct="1">
              <a:lnSpc>
                <a:spcPct val="130000"/>
              </a:lnSpc>
              <a:buFont typeface="Wingdings" pitchFamily="2" charset="2"/>
              <a:buChar char="n"/>
              <a:defRPr/>
            </a:pPr>
            <a:r>
              <a:rPr lang="el-GR" sz="2400" b="1" dirty="0" smtClean="0"/>
              <a:t>Απορρόφηση </a:t>
            </a:r>
            <a:r>
              <a:rPr lang="el-GR" sz="2400" b="1" dirty="0" smtClean="0">
                <a:sym typeface="Symbol"/>
              </a:rPr>
              <a:t> ορό  ενσωμάτωση στα μιτοχόνδρια  διάσπαση οξειδωτικής </a:t>
            </a:r>
            <a:r>
              <a:rPr lang="el-GR" sz="2400" b="1" dirty="0" err="1" smtClean="0">
                <a:sym typeface="Symbol"/>
              </a:rPr>
              <a:t>φωσφοριλίωσης</a:t>
            </a:r>
            <a:r>
              <a:rPr lang="el-GR" sz="2400" b="1" dirty="0" smtClean="0">
                <a:sym typeface="Symbol"/>
              </a:rPr>
              <a:t> και διέγερση αναερόβιου μεταβολισμού, μετατροπή του </a:t>
            </a:r>
            <a:r>
              <a:rPr lang="el-GR" sz="2400" b="1" dirty="0" err="1" smtClean="0">
                <a:sym typeface="Symbol"/>
              </a:rPr>
              <a:t>πυρουβικού</a:t>
            </a:r>
            <a:r>
              <a:rPr lang="el-GR" sz="2400" b="1" dirty="0" smtClean="0">
                <a:sym typeface="Symbol"/>
              </a:rPr>
              <a:t> οξέως σε γαλακτικό οξύ  οξέωση. (έναρξη της μεταβολικής αποδιοργάνωσης)</a:t>
            </a:r>
          </a:p>
          <a:p>
            <a:pPr marL="182563" indent="-182563" algn="just" eaLnBrk="1" hangingPunct="1">
              <a:lnSpc>
                <a:spcPct val="130000"/>
              </a:lnSpc>
              <a:buFont typeface="Wingdings" pitchFamily="2" charset="2"/>
              <a:buChar char="n"/>
              <a:defRPr/>
            </a:pPr>
            <a:r>
              <a:rPr lang="el-GR" sz="2400" b="1" dirty="0" smtClean="0">
                <a:sym typeface="Symbol"/>
              </a:rPr>
              <a:t>Υπογλυκαιμία (ελάττωση αποθεμάτων γλυκογόνου – αναστολή </a:t>
            </a:r>
            <a:r>
              <a:rPr lang="el-GR" sz="2400" b="1" dirty="0" err="1" smtClean="0">
                <a:sym typeface="Symbol"/>
              </a:rPr>
              <a:t>γλυκονεογένεσης</a:t>
            </a:r>
            <a:r>
              <a:rPr lang="el-GR" sz="2400" b="1" dirty="0" smtClean="0">
                <a:sym typeface="Symbol"/>
              </a:rPr>
              <a:t>) </a:t>
            </a:r>
            <a:endParaRPr lang="el-GR" sz="2400" b="1" dirty="0" smtClean="0"/>
          </a:p>
          <a:p>
            <a:pPr marL="182563" indent="-182563" algn="just" eaLnBrk="1" hangingPunct="1">
              <a:lnSpc>
                <a:spcPct val="130000"/>
              </a:lnSpc>
              <a:buFont typeface="Wingdings" pitchFamily="2" charset="2"/>
              <a:buChar char="n"/>
              <a:defRPr/>
            </a:pPr>
            <a:endParaRPr lang="el-GR" sz="28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/>
          <a:lstStyle/>
          <a:p>
            <a:r>
              <a:rPr lang="el-GR" sz="4000" dirty="0">
                <a:solidFill>
                  <a:schemeClr val="hlink"/>
                </a:solidFill>
              </a:rPr>
              <a:t>Συμπτώματα δηλητηρίασης με ασπιρίνη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268760"/>
            <a:ext cx="8229600" cy="5400328"/>
          </a:xfrm>
        </p:spPr>
        <p:txBody>
          <a:bodyPr/>
          <a:lstStyle/>
          <a:p>
            <a:pPr algn="just">
              <a:lnSpc>
                <a:spcPct val="115000"/>
              </a:lnSpc>
              <a:spcBef>
                <a:spcPct val="45000"/>
              </a:spcBef>
            </a:pPr>
            <a:r>
              <a:rPr lang="el-GR" sz="2400" b="1" dirty="0" err="1"/>
              <a:t>Επιγαστραλγία</a:t>
            </a:r>
            <a:r>
              <a:rPr lang="el-GR" sz="2400" b="1" dirty="0"/>
              <a:t>, ζάλη, ναυτία, έμετοι, διαταραχές όρασης, </a:t>
            </a:r>
            <a:r>
              <a:rPr lang="el-GR" sz="2400" b="1" dirty="0" err="1"/>
              <a:t>εμβοές</a:t>
            </a:r>
            <a:r>
              <a:rPr lang="el-GR" sz="2400" b="1" dirty="0"/>
              <a:t> αυτιών, υπερθερμία, εφιδρώσεις</a:t>
            </a:r>
          </a:p>
          <a:p>
            <a:pPr algn="just">
              <a:lnSpc>
                <a:spcPct val="115000"/>
              </a:lnSpc>
              <a:spcBef>
                <a:spcPct val="45000"/>
              </a:spcBef>
            </a:pPr>
            <a:r>
              <a:rPr lang="el-GR" sz="2400" b="1" dirty="0" err="1"/>
              <a:t>Υπέρπνοια</a:t>
            </a:r>
            <a:r>
              <a:rPr lang="el-GR" sz="2400" b="1" dirty="0"/>
              <a:t>, ταχύπνοια, αναπνευστική </a:t>
            </a:r>
            <a:r>
              <a:rPr lang="el-GR" sz="2400" b="1" dirty="0" err="1"/>
              <a:t>αλκάλωση</a:t>
            </a:r>
            <a:endParaRPr lang="el-GR" sz="2400" b="1" dirty="0"/>
          </a:p>
          <a:p>
            <a:pPr algn="just">
              <a:lnSpc>
                <a:spcPct val="115000"/>
              </a:lnSpc>
              <a:spcBef>
                <a:spcPct val="45000"/>
              </a:spcBef>
            </a:pPr>
            <a:r>
              <a:rPr lang="el-GR" sz="2400" b="1" dirty="0"/>
              <a:t>Μεταβολική οξέωση</a:t>
            </a:r>
          </a:p>
          <a:p>
            <a:pPr algn="just">
              <a:lnSpc>
                <a:spcPct val="115000"/>
              </a:lnSpc>
              <a:spcBef>
                <a:spcPct val="45000"/>
              </a:spcBef>
            </a:pPr>
            <a:r>
              <a:rPr lang="el-GR" sz="2400" b="1" dirty="0"/>
              <a:t>Υπογλυκαιμία</a:t>
            </a:r>
          </a:p>
          <a:p>
            <a:pPr algn="just">
              <a:lnSpc>
                <a:spcPct val="115000"/>
              </a:lnSpc>
              <a:spcBef>
                <a:spcPct val="45000"/>
              </a:spcBef>
            </a:pPr>
            <a:r>
              <a:rPr lang="el-GR" sz="2400" b="1" dirty="0" err="1" smtClean="0"/>
              <a:t>Υποπροθρομβιναιμία</a:t>
            </a:r>
            <a:endParaRPr lang="el-GR" sz="2400" b="1" dirty="0"/>
          </a:p>
          <a:p>
            <a:pPr algn="just">
              <a:lnSpc>
                <a:spcPct val="115000"/>
              </a:lnSpc>
              <a:spcBef>
                <a:spcPct val="45000"/>
              </a:spcBef>
            </a:pPr>
            <a:r>
              <a:rPr lang="el-GR" sz="2400" b="1" dirty="0" smtClean="0"/>
              <a:t>Σπασμοί – εγκεφαλικό οίδημα</a:t>
            </a:r>
            <a:endParaRPr lang="el-GR" sz="2400" b="1" dirty="0"/>
          </a:p>
          <a:p>
            <a:pPr algn="just">
              <a:lnSpc>
                <a:spcPct val="115000"/>
              </a:lnSpc>
              <a:spcBef>
                <a:spcPct val="45000"/>
              </a:spcBef>
            </a:pPr>
            <a:r>
              <a:rPr lang="el-GR" sz="2400" b="1" dirty="0" smtClean="0"/>
              <a:t>Πνευμονικό </a:t>
            </a:r>
            <a:r>
              <a:rPr lang="el-GR" sz="2400" b="1" dirty="0"/>
              <a:t>οίδημα</a:t>
            </a:r>
          </a:p>
          <a:p>
            <a:pPr algn="just">
              <a:lnSpc>
                <a:spcPct val="115000"/>
              </a:lnSpc>
              <a:spcBef>
                <a:spcPct val="45000"/>
              </a:spcBef>
            </a:pPr>
            <a:r>
              <a:rPr lang="el-GR" sz="2400" b="1" dirty="0"/>
              <a:t>Κώμα, θάνατος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0" y="188640"/>
            <a:ext cx="9144000" cy="720080"/>
          </a:xfrm>
        </p:spPr>
        <p:txBody>
          <a:bodyPr/>
          <a:lstStyle/>
          <a:p>
            <a:r>
              <a:rPr lang="el-GR" sz="4000" dirty="0" smtClean="0">
                <a:solidFill>
                  <a:schemeClr val="hlink"/>
                </a:solidFill>
              </a:rPr>
              <a:t>Αντιμετώπιση δηλητηρίασης </a:t>
            </a:r>
            <a:r>
              <a:rPr lang="el-GR" sz="4000" dirty="0">
                <a:solidFill>
                  <a:schemeClr val="hlink"/>
                </a:solidFill>
              </a:rPr>
              <a:t>με ασπιρίνη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980728"/>
            <a:ext cx="8229600" cy="4248770"/>
          </a:xfrm>
        </p:spPr>
        <p:txBody>
          <a:bodyPr/>
          <a:lstStyle/>
          <a:p>
            <a:pPr algn="just">
              <a:spcBef>
                <a:spcPts val="640"/>
              </a:spcBef>
            </a:pPr>
            <a:r>
              <a:rPr lang="el-GR" sz="2400" b="1" dirty="0"/>
              <a:t>Πρόκληση εμέτου, πλύση στομάχου, ζωικός άνθρακας</a:t>
            </a:r>
          </a:p>
          <a:p>
            <a:pPr algn="just">
              <a:spcBef>
                <a:spcPts val="640"/>
              </a:spcBef>
            </a:pPr>
            <a:r>
              <a:rPr lang="el-GR" sz="2400" b="1" dirty="0"/>
              <a:t>Παρακολούθηση </a:t>
            </a:r>
            <a:r>
              <a:rPr lang="el-GR" sz="2400" b="1" dirty="0" err="1"/>
              <a:t>οξεοβασικής</a:t>
            </a:r>
            <a:r>
              <a:rPr lang="el-GR" sz="2400" b="1" dirty="0"/>
              <a:t> ισορροπίας ηλεκτρολυτών</a:t>
            </a:r>
          </a:p>
          <a:p>
            <a:pPr algn="just">
              <a:spcBef>
                <a:spcPts val="640"/>
              </a:spcBef>
            </a:pPr>
            <a:r>
              <a:rPr lang="el-GR" sz="2400" b="1" dirty="0" err="1" smtClean="0"/>
              <a:t>Αλκαλοποίηση</a:t>
            </a:r>
            <a:r>
              <a:rPr lang="el-GR" sz="2400" b="1" dirty="0" smtClean="0"/>
              <a:t> ούρων για επιτάχυνση αποβολής του φαρμάκου</a:t>
            </a:r>
          </a:p>
          <a:p>
            <a:pPr algn="just">
              <a:spcBef>
                <a:spcPts val="640"/>
              </a:spcBef>
            </a:pPr>
            <a:r>
              <a:rPr lang="el-GR" sz="2400" b="1" dirty="0" err="1" smtClean="0"/>
              <a:t>Ελεγχος</a:t>
            </a:r>
            <a:r>
              <a:rPr lang="el-GR" sz="2400" b="1" dirty="0" smtClean="0"/>
              <a:t> </a:t>
            </a:r>
            <a:r>
              <a:rPr lang="el-GR" sz="2400" b="1" dirty="0"/>
              <a:t>μηχανισμού πήξης και ανάλογη αντιμετώπιση</a:t>
            </a:r>
          </a:p>
          <a:p>
            <a:pPr algn="just">
              <a:spcBef>
                <a:spcPts val="640"/>
              </a:spcBef>
            </a:pPr>
            <a:r>
              <a:rPr lang="el-GR" sz="2400" b="1" dirty="0" err="1" smtClean="0"/>
              <a:t>Διαζεπάμη</a:t>
            </a:r>
            <a:r>
              <a:rPr lang="el-GR" sz="2400" b="1" dirty="0" smtClean="0"/>
              <a:t> </a:t>
            </a:r>
            <a:r>
              <a:rPr lang="el-GR" sz="2400" b="1" dirty="0"/>
              <a:t>για τους σπασμούς</a:t>
            </a:r>
          </a:p>
          <a:p>
            <a:pPr algn="just">
              <a:spcBef>
                <a:spcPts val="640"/>
              </a:spcBef>
            </a:pPr>
            <a:r>
              <a:rPr lang="el-GR" sz="2400" b="1" dirty="0"/>
              <a:t>Γλυκόζη για την υπογλυκαιμία</a:t>
            </a:r>
          </a:p>
          <a:p>
            <a:pPr algn="just">
              <a:spcBef>
                <a:spcPts val="640"/>
              </a:spcBef>
            </a:pPr>
            <a:r>
              <a:rPr lang="el-GR" sz="2400" b="1" dirty="0" err="1" smtClean="0"/>
              <a:t>Αιμοδιάλυση</a:t>
            </a:r>
            <a:endParaRPr lang="el-GR" sz="2400" b="1" dirty="0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323528" y="4365104"/>
            <a:ext cx="8820472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Ενδείξεις </a:t>
            </a:r>
            <a:r>
              <a:rPr kumimoji="0" lang="el-GR" sz="28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αιμοδιάλυσης</a:t>
            </a:r>
            <a:endParaRPr kumimoji="0" lang="el-GR" sz="2800" b="1" i="0" u="none" strike="noStrike" kern="0" cap="none" spc="0" normalizeH="0" baseline="0" noProof="0" dirty="0" smtClean="0">
              <a:ln>
                <a:noFill/>
              </a:ln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395536" y="4869160"/>
            <a:ext cx="8568952" cy="27609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182563" marR="0" lvl="0" indent="-182563" algn="just" defTabSz="914400" rtl="0" eaLnBrk="1" fontAlgn="base" latinLnBrk="0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tabLst/>
              <a:defRPr/>
            </a:pPr>
            <a:r>
              <a:rPr kumimoji="0" lang="el-GR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Επίπεδα σαλικυλικού &gt;100</a:t>
            </a: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mg/dl </a:t>
            </a:r>
            <a:r>
              <a:rPr kumimoji="0" lang="el-GR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στις 6ώρες</a:t>
            </a:r>
          </a:p>
          <a:p>
            <a:pPr marL="182563" marR="0" lvl="0" indent="-182563" algn="just" defTabSz="914400" rtl="0" eaLnBrk="1" fontAlgn="base" latinLnBrk="0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tabLst/>
              <a:defRPr/>
            </a:pPr>
            <a:r>
              <a:rPr kumimoji="0" lang="el-GR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Μεταβολική οξέωση μη ανταποκρινόμενη στα μέτρα αντιμετώπισης</a:t>
            </a:r>
          </a:p>
          <a:p>
            <a:pPr marL="182563" marR="0" lvl="0" indent="-182563" algn="just" defTabSz="914400" rtl="0" eaLnBrk="1" fontAlgn="base" latinLnBrk="0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tabLst/>
              <a:defRPr/>
            </a:pPr>
            <a:r>
              <a:rPr kumimoji="0" lang="el-GR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Νεφρική ή ηπατική βλάβη</a:t>
            </a:r>
          </a:p>
          <a:p>
            <a:pPr marL="182563" marR="0" lvl="0" indent="-182563" algn="just" defTabSz="914400" rtl="0" eaLnBrk="1" fontAlgn="base" latinLnBrk="0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tabLst/>
              <a:defRPr/>
            </a:pPr>
            <a:r>
              <a:rPr kumimoji="0" lang="el-GR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Καταστολή του ΚΝΣ – πνευμονικό οίδημα</a:t>
            </a:r>
          </a:p>
          <a:p>
            <a:pPr marL="182563" marR="0" lvl="0" indent="-182563" algn="just" defTabSz="914400" rtl="0" eaLnBrk="1" fontAlgn="base" latinLnBrk="0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tabLst/>
              <a:defRPr/>
            </a:pPr>
            <a:endParaRPr kumimoji="0" lang="el-GR" sz="28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3568" y="260648"/>
            <a:ext cx="7772400" cy="1470025"/>
          </a:xfrm>
        </p:spPr>
        <p:txBody>
          <a:bodyPr/>
          <a:lstStyle/>
          <a:p>
            <a:pPr eaLnBrk="1" hangingPunct="1">
              <a:defRPr/>
            </a:pPr>
            <a:r>
              <a:rPr lang="el-GR" sz="4400" dirty="0" smtClean="0">
                <a:solidFill>
                  <a:schemeClr val="hlink"/>
                </a:solidFill>
              </a:rPr>
              <a:t>Δηλητηρίαση με αλκοόλες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11188" y="1628775"/>
            <a:ext cx="7777162" cy="3121025"/>
          </a:xfrm>
        </p:spPr>
        <p:txBody>
          <a:bodyPr/>
          <a:lstStyle/>
          <a:p>
            <a:pPr marL="182563" indent="-182563" algn="just" eaLnBrk="1" hangingPunct="1">
              <a:lnSpc>
                <a:spcPct val="200000"/>
              </a:lnSpc>
              <a:buFont typeface="Wingdings" pitchFamily="2" charset="2"/>
              <a:buChar char="n"/>
              <a:defRPr/>
            </a:pPr>
            <a:r>
              <a:rPr lang="el-GR" sz="2400" b="1" dirty="0" smtClean="0"/>
              <a:t>Αιθυλική αλκοόλη (οινόπνευμα-</a:t>
            </a:r>
            <a:r>
              <a:rPr lang="el-GR" sz="2400" b="1" dirty="0" err="1" smtClean="0"/>
              <a:t>οινοπνευματώδ</a:t>
            </a:r>
            <a:r>
              <a:rPr lang="el-GR" sz="2400" b="1" dirty="0" smtClean="0"/>
              <a:t>η ποτά)</a:t>
            </a:r>
          </a:p>
          <a:p>
            <a:pPr marL="182563" indent="-182563" algn="just" eaLnBrk="1" hangingPunct="1">
              <a:lnSpc>
                <a:spcPct val="200000"/>
              </a:lnSpc>
              <a:buFont typeface="Wingdings" pitchFamily="2" charset="2"/>
              <a:buChar char="n"/>
              <a:defRPr/>
            </a:pPr>
            <a:r>
              <a:rPr lang="el-GR" sz="2400" b="1" dirty="0" err="1" smtClean="0"/>
              <a:t>Μεθυλική</a:t>
            </a:r>
            <a:r>
              <a:rPr lang="el-GR" sz="2400" b="1" dirty="0" smtClean="0"/>
              <a:t> αλκοόλη</a:t>
            </a:r>
          </a:p>
          <a:p>
            <a:pPr marL="182563" indent="-182563" algn="just" eaLnBrk="1" hangingPunct="1">
              <a:lnSpc>
                <a:spcPct val="200000"/>
              </a:lnSpc>
              <a:buFont typeface="Wingdings" pitchFamily="2" charset="2"/>
              <a:buChar char="n"/>
              <a:defRPr/>
            </a:pPr>
            <a:r>
              <a:rPr lang="el-GR" sz="2400" b="1" dirty="0" smtClean="0"/>
              <a:t>Αιθυλική </a:t>
            </a:r>
            <a:r>
              <a:rPr lang="el-GR" sz="2400" b="1" dirty="0" err="1" smtClean="0"/>
              <a:t>γλυκόλη</a:t>
            </a:r>
            <a:endParaRPr lang="el-GR" sz="2400" b="1" dirty="0" smtClean="0"/>
          </a:p>
          <a:p>
            <a:pPr marL="182563" indent="-182563" algn="just" eaLnBrk="1" hangingPunct="1">
              <a:lnSpc>
                <a:spcPct val="200000"/>
              </a:lnSpc>
              <a:buFont typeface="Wingdings" pitchFamily="2" charset="2"/>
              <a:buChar char="n"/>
              <a:defRPr/>
            </a:pPr>
            <a:r>
              <a:rPr lang="el-GR" sz="2400" b="1" dirty="0" err="1" smtClean="0"/>
              <a:t>Ισοπροπανόλη</a:t>
            </a:r>
            <a:endParaRPr lang="el-GR" sz="2800" b="1" dirty="0" smtClean="0"/>
          </a:p>
        </p:txBody>
      </p:sp>
      <p:sp>
        <p:nvSpPr>
          <p:cNvPr id="4" name="3 - Δεξιό άγκιστρο"/>
          <p:cNvSpPr/>
          <p:nvPr/>
        </p:nvSpPr>
        <p:spPr>
          <a:xfrm>
            <a:off x="3275856" y="2852936"/>
            <a:ext cx="144016" cy="1152128"/>
          </a:xfrm>
          <a:prstGeom prst="rightBrace">
            <a:avLst/>
          </a:prstGeom>
          <a:ln w="28575">
            <a:solidFill>
              <a:schemeClr val="tx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5" name="4 - TextBox"/>
          <p:cNvSpPr txBox="1"/>
          <p:nvPr/>
        </p:nvSpPr>
        <p:spPr>
          <a:xfrm>
            <a:off x="3563888" y="2928712"/>
            <a:ext cx="33123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/>
              <a:t>αντιψυκτικά αυτοκινήτων, χρώματα, βερνίκια</a:t>
            </a:r>
            <a:endParaRPr lang="el-G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54593"/>
            <a:ext cx="7772400" cy="908720"/>
          </a:xfrm>
        </p:spPr>
        <p:txBody>
          <a:bodyPr/>
          <a:lstStyle/>
          <a:p>
            <a:pPr eaLnBrk="1" hangingPunct="1">
              <a:defRPr/>
            </a:pPr>
            <a:r>
              <a:rPr lang="el-GR" sz="4400" dirty="0" smtClean="0">
                <a:solidFill>
                  <a:schemeClr val="hlink"/>
                </a:solidFill>
              </a:rPr>
              <a:t>Αιθυλική αλκοόλη (οινόπνευμα)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11188" y="1628775"/>
            <a:ext cx="7777162" cy="3121025"/>
          </a:xfrm>
        </p:spPr>
        <p:txBody>
          <a:bodyPr/>
          <a:lstStyle/>
          <a:p>
            <a:pPr marL="182563" indent="-182563" algn="just" eaLnBrk="1" hangingPunct="1">
              <a:lnSpc>
                <a:spcPct val="130000"/>
              </a:lnSpc>
              <a:buFont typeface="Wingdings" pitchFamily="2" charset="2"/>
              <a:buChar char="n"/>
              <a:defRPr/>
            </a:pPr>
            <a:endParaRPr lang="el-GR" sz="2000" b="1" dirty="0" smtClean="0"/>
          </a:p>
          <a:p>
            <a:pPr marL="182563" indent="-182563" algn="just" eaLnBrk="1" hangingPunct="1">
              <a:lnSpc>
                <a:spcPct val="130000"/>
              </a:lnSpc>
              <a:buFont typeface="Wingdings" pitchFamily="2" charset="2"/>
              <a:buChar char="n"/>
              <a:defRPr/>
            </a:pPr>
            <a:endParaRPr lang="el-GR" sz="2400" b="1" dirty="0" smtClean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251520" y="799536"/>
            <a:ext cx="889248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0" fontAlgn="base" latinLnBrk="0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kumimoji="0" lang="el-GR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Σοβαρού βαθμού δηλητηρίαση: 1</a:t>
            </a: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ml</a:t>
            </a:r>
            <a:r>
              <a:rPr kumimoji="0" lang="el-GR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καθαρού οινοπνεύματος/</a:t>
            </a:r>
            <a:r>
              <a:rPr kumimoji="0" lang="en-US" sz="24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kgrB</a:t>
            </a: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l-GR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Σ.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0" y="1361952"/>
            <a:ext cx="9144000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4400" b="1" i="0" u="none" strike="noStrike" kern="0" cap="none" spc="0" normalizeH="0" baseline="0" noProof="0" dirty="0" smtClean="0">
                <a:ln>
                  <a:noFill/>
                </a:ln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Συμπτώματα δηλητηρίασης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1475656" y="2214939"/>
            <a:ext cx="6192837" cy="4465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73050" marR="0" lvl="0" indent="-273050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Arial" pitchFamily="34" charset="0"/>
              <a:buChar char="•"/>
              <a:tabLst/>
              <a:defRPr/>
            </a:pPr>
            <a:r>
              <a:rPr kumimoji="0" lang="el-GR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Ζάλη, ελαφρά μυϊκή αταξία</a:t>
            </a:r>
          </a:p>
          <a:p>
            <a:pPr marL="273050" marR="0" lvl="0" indent="-273050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Arial" pitchFamily="34" charset="0"/>
              <a:buChar char="•"/>
              <a:tabLst/>
              <a:defRPr/>
            </a:pPr>
            <a:r>
              <a:rPr kumimoji="0" lang="el-GR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Ελάττωση ή αύξηση αντιδράσεων</a:t>
            </a:r>
          </a:p>
          <a:p>
            <a:pPr marL="273050" marR="0" lvl="0" indent="-273050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Arial" pitchFamily="34" charset="0"/>
              <a:buChar char="•"/>
              <a:tabLst/>
              <a:defRPr/>
            </a:pPr>
            <a:r>
              <a:rPr kumimoji="0" lang="el-GR" sz="24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Συγχυτική</a:t>
            </a:r>
            <a:r>
              <a:rPr kumimoji="0" lang="el-GR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κατάσταση</a:t>
            </a:r>
          </a:p>
          <a:p>
            <a:pPr marL="273050" marR="0" lvl="0" indent="-273050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Arial" pitchFamily="34" charset="0"/>
              <a:buChar char="•"/>
              <a:tabLst/>
              <a:defRPr/>
            </a:pPr>
            <a:r>
              <a:rPr kumimoji="0" lang="el-GR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Διαταραχές όρασης και λόγου</a:t>
            </a:r>
          </a:p>
          <a:p>
            <a:pPr marL="273050" marR="0" lvl="0" indent="-273050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Arial" pitchFamily="34" charset="0"/>
              <a:buChar char="•"/>
              <a:tabLst/>
              <a:defRPr/>
            </a:pPr>
            <a:r>
              <a:rPr kumimoji="0" lang="el-GR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Διπλωπία, υπνηλία</a:t>
            </a:r>
          </a:p>
          <a:p>
            <a:pPr marL="273050" marR="0" lvl="0" indent="-273050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Arial" pitchFamily="34" charset="0"/>
              <a:buChar char="•"/>
              <a:tabLst/>
              <a:defRPr/>
            </a:pPr>
            <a:r>
              <a:rPr kumimoji="0" lang="el-GR" sz="24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Βραδύπνοια</a:t>
            </a:r>
            <a:endParaRPr kumimoji="0" lang="el-GR" sz="24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273050" marR="0" lvl="0" indent="-273050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Arial" pitchFamily="34" charset="0"/>
              <a:buChar char="•"/>
              <a:tabLst/>
              <a:defRPr/>
            </a:pPr>
            <a:r>
              <a:rPr lang="el-GR" sz="2400" b="1" kern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Ταχυκαρδία</a:t>
            </a:r>
            <a:endParaRPr kumimoji="0" lang="el-GR" sz="24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273050" marR="0" lvl="0" indent="-273050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Arial" pitchFamily="34" charset="0"/>
              <a:buChar char="•"/>
              <a:tabLst/>
              <a:defRPr/>
            </a:pPr>
            <a:r>
              <a:rPr kumimoji="0" lang="el-GR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Ελάττωση αντανακλαστικών</a:t>
            </a:r>
          </a:p>
          <a:p>
            <a:pPr marL="273050" marR="0" lvl="0" indent="-273050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Arial" pitchFamily="34" charset="0"/>
              <a:buChar char="•"/>
              <a:tabLst/>
              <a:defRPr/>
            </a:pPr>
            <a:r>
              <a:rPr kumimoji="0" lang="el-GR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Απώλεια αισθήσεων και συνείδησης</a:t>
            </a:r>
          </a:p>
          <a:p>
            <a:pPr marL="273050" marR="0" lvl="0" indent="-273050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Arial" pitchFamily="34" charset="0"/>
              <a:buChar char="•"/>
              <a:tabLst/>
              <a:defRPr/>
            </a:pPr>
            <a:r>
              <a:rPr kumimoji="0" lang="el-GR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Κώμα, θάνατος</a:t>
            </a:r>
          </a:p>
          <a:p>
            <a:pPr marL="0" marR="0" lvl="0" indent="0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/>
            </a:pPr>
            <a:endParaRPr kumimoji="0" lang="el-GR" sz="5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kumimoji="0" lang="el-GR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Υπογλυκαιμία, Υποθερμία,</a:t>
            </a:r>
            <a:r>
              <a:rPr kumimoji="0" lang="el-GR" sz="24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Υπόταση</a:t>
            </a:r>
            <a:endParaRPr kumimoji="0" lang="el-GR" sz="24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25157" y="504976"/>
            <a:ext cx="7772400" cy="1470025"/>
          </a:xfrm>
        </p:spPr>
        <p:txBody>
          <a:bodyPr/>
          <a:lstStyle/>
          <a:p>
            <a:pPr eaLnBrk="1" hangingPunct="1">
              <a:defRPr/>
            </a:pPr>
            <a:r>
              <a:rPr lang="el-GR" sz="4400" dirty="0" err="1" smtClean="0">
                <a:solidFill>
                  <a:schemeClr val="hlink"/>
                </a:solidFill>
              </a:rPr>
              <a:t>Παθοφυσιολογικός</a:t>
            </a:r>
            <a:r>
              <a:rPr lang="el-GR" sz="4400" dirty="0" smtClean="0">
                <a:solidFill>
                  <a:schemeClr val="hlink"/>
                </a:solidFill>
              </a:rPr>
              <a:t> μηχανισμός υπογλυκαιμίας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52132" y="2133751"/>
            <a:ext cx="7777162" cy="3121025"/>
          </a:xfrm>
        </p:spPr>
        <p:txBody>
          <a:bodyPr/>
          <a:lstStyle/>
          <a:p>
            <a:pPr marL="182563" indent="-182563" algn="just" eaLnBrk="1" hangingPunct="1">
              <a:lnSpc>
                <a:spcPct val="130000"/>
              </a:lnSpc>
              <a:buFont typeface="Wingdings" pitchFamily="2" charset="2"/>
              <a:buChar char="n"/>
              <a:defRPr/>
            </a:pPr>
            <a:endParaRPr lang="en-US" sz="2400" b="1" dirty="0" smtClean="0"/>
          </a:p>
          <a:p>
            <a:pPr marL="182563" indent="-182563" algn="just" eaLnBrk="1" hangingPunct="1">
              <a:lnSpc>
                <a:spcPct val="130000"/>
              </a:lnSpc>
              <a:defRPr/>
            </a:pPr>
            <a:r>
              <a:rPr lang="el-GR" sz="2400" b="1" dirty="0" smtClean="0"/>
              <a:t>Αιθανόλη</a:t>
            </a:r>
            <a:endParaRPr lang="en-US" sz="2400" b="1" dirty="0" smtClean="0"/>
          </a:p>
          <a:p>
            <a:pPr marL="182563" indent="-182563" algn="just" eaLnBrk="1" hangingPunct="1">
              <a:lnSpc>
                <a:spcPct val="130000"/>
              </a:lnSpc>
              <a:defRPr/>
            </a:pPr>
            <a:r>
              <a:rPr lang="el-GR" sz="2400" b="1" dirty="0" smtClean="0"/>
              <a:t>     			      	</a:t>
            </a:r>
          </a:p>
          <a:p>
            <a:pPr marL="182563" indent="-182563" algn="just" eaLnBrk="1" hangingPunct="1">
              <a:lnSpc>
                <a:spcPct val="130000"/>
              </a:lnSpc>
              <a:defRPr/>
            </a:pPr>
            <a:r>
              <a:rPr lang="en-US" sz="2400" b="1" dirty="0" smtClean="0"/>
              <a:t>			NAD  </a:t>
            </a:r>
            <a:r>
              <a:rPr lang="el-GR" sz="2400" b="1" dirty="0" smtClean="0">
                <a:sym typeface="Symbol"/>
              </a:rPr>
              <a:t> </a:t>
            </a:r>
            <a:r>
              <a:rPr lang="en-US" sz="2400" b="1" dirty="0" smtClean="0">
                <a:sym typeface="Symbol"/>
              </a:rPr>
              <a:t>NADH                       </a:t>
            </a:r>
            <a:r>
              <a:rPr lang="en-US" sz="2400" b="1" dirty="0" smtClean="0"/>
              <a:t>	      </a:t>
            </a:r>
            <a:endParaRPr lang="el-GR" sz="2400" b="1" dirty="0" smtClean="0"/>
          </a:p>
          <a:p>
            <a:pPr marL="182563" indent="-182563" algn="just" eaLnBrk="1" hangingPunct="1">
              <a:lnSpc>
                <a:spcPct val="130000"/>
              </a:lnSpc>
              <a:defRPr/>
            </a:pPr>
            <a:r>
              <a:rPr lang="el-GR" sz="2400" b="1" dirty="0" smtClean="0"/>
              <a:t>Αναστολή </a:t>
            </a:r>
            <a:r>
              <a:rPr lang="el-GR" sz="2400" b="1" dirty="0" err="1" smtClean="0"/>
              <a:t>γλυκονεογένεσης</a:t>
            </a:r>
            <a:r>
              <a:rPr lang="el-GR" sz="2400" b="1" dirty="0" smtClean="0"/>
              <a:t> </a:t>
            </a:r>
            <a:r>
              <a:rPr lang="el-GR" sz="2400" b="1" dirty="0" smtClean="0">
                <a:sym typeface="Symbol"/>
              </a:rPr>
              <a:t> υπογλυκαιμία</a:t>
            </a:r>
            <a:endParaRPr lang="el-GR" sz="2400" b="1" dirty="0" smtClean="0"/>
          </a:p>
          <a:p>
            <a:pPr marL="182563" indent="-182563" algn="just" eaLnBrk="1" hangingPunct="1">
              <a:lnSpc>
                <a:spcPct val="130000"/>
              </a:lnSpc>
              <a:defRPr/>
            </a:pPr>
            <a:endParaRPr lang="el-GR" sz="2400" b="1" dirty="0" smtClean="0"/>
          </a:p>
          <a:p>
            <a:pPr marL="182563" indent="-182563" algn="just" eaLnBrk="1" hangingPunct="1">
              <a:lnSpc>
                <a:spcPct val="130000"/>
              </a:lnSpc>
              <a:defRPr/>
            </a:pPr>
            <a:r>
              <a:rPr lang="el-GR" sz="2400" b="1" dirty="0" smtClean="0"/>
              <a:t>Ταχύτητα μεταβολισμού σε εφήβους 15</a:t>
            </a:r>
            <a:r>
              <a:rPr lang="en-US" sz="2400" b="1" dirty="0" smtClean="0"/>
              <a:t>mg/dl/</a:t>
            </a:r>
            <a:r>
              <a:rPr lang="el-GR" sz="2400" b="1" dirty="0" smtClean="0"/>
              <a:t>ώρα</a:t>
            </a:r>
          </a:p>
          <a:p>
            <a:pPr marL="182563" indent="-182563" algn="just" eaLnBrk="1" hangingPunct="1">
              <a:lnSpc>
                <a:spcPct val="130000"/>
              </a:lnSpc>
              <a:buFont typeface="Wingdings" pitchFamily="2" charset="2"/>
              <a:buChar char="n"/>
              <a:defRPr/>
            </a:pPr>
            <a:endParaRPr lang="el-GR" sz="2800" b="1" dirty="0" smtClean="0"/>
          </a:p>
        </p:txBody>
      </p:sp>
      <p:cxnSp>
        <p:nvCxnSpPr>
          <p:cNvPr id="7" name="6 - Ευθύγραμμο βέλος σύνδεσης"/>
          <p:cNvCxnSpPr/>
          <p:nvPr/>
        </p:nvCxnSpPr>
        <p:spPr>
          <a:xfrm>
            <a:off x="2092664" y="2925864"/>
            <a:ext cx="2160240" cy="0"/>
          </a:xfrm>
          <a:prstGeom prst="straightConnector1">
            <a:avLst/>
          </a:prstGeom>
          <a:ln w="38100">
            <a:solidFill>
              <a:schemeClr val="tx1">
                <a:lumMod val="9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7 - TextBox"/>
          <p:cNvSpPr txBox="1"/>
          <p:nvPr/>
        </p:nvSpPr>
        <p:spPr>
          <a:xfrm>
            <a:off x="2092664" y="2133776"/>
            <a:ext cx="205376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l-GR" sz="2400" b="1" dirty="0" err="1" smtClean="0"/>
              <a:t>Δεϋδρογενάση</a:t>
            </a:r>
            <a:r>
              <a:rPr lang="el-GR" sz="2400" b="1" dirty="0" smtClean="0"/>
              <a:t> </a:t>
            </a:r>
          </a:p>
          <a:p>
            <a:pPr algn="ctr"/>
            <a:r>
              <a:rPr lang="el-GR" sz="2400" b="1" dirty="0" smtClean="0"/>
              <a:t>Αλκοόλης </a:t>
            </a:r>
            <a:endParaRPr lang="en-US" sz="2400" b="1" dirty="0" smtClean="0"/>
          </a:p>
          <a:p>
            <a:pPr algn="ctr"/>
            <a:r>
              <a:rPr lang="en-US" sz="2400" b="1" dirty="0" smtClean="0"/>
              <a:t>P450</a:t>
            </a:r>
            <a:endParaRPr lang="el-GR" sz="2400" b="1" dirty="0"/>
          </a:p>
        </p:txBody>
      </p:sp>
      <p:cxnSp>
        <p:nvCxnSpPr>
          <p:cNvPr id="17" name="16 - Ευθεία γραμμή σύνδεσης"/>
          <p:cNvCxnSpPr>
            <a:endCxn id="19" idx="3"/>
          </p:cNvCxnSpPr>
          <p:nvPr/>
        </p:nvCxnSpPr>
        <p:spPr>
          <a:xfrm>
            <a:off x="5333024" y="4150002"/>
            <a:ext cx="1219053" cy="7957"/>
          </a:xfrm>
          <a:prstGeom prst="line">
            <a:avLst/>
          </a:prstGeom>
          <a:ln w="19050">
            <a:solidFill>
              <a:schemeClr val="tx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18 - TextBox"/>
          <p:cNvSpPr txBox="1"/>
          <p:nvPr/>
        </p:nvSpPr>
        <p:spPr>
          <a:xfrm>
            <a:off x="5405032" y="3742460"/>
            <a:ext cx="114704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NADH</a:t>
            </a:r>
          </a:p>
          <a:p>
            <a:r>
              <a:rPr lang="en-US" sz="2400" b="1" dirty="0" smtClean="0"/>
              <a:t>NAD</a:t>
            </a:r>
            <a:endParaRPr lang="el-GR" sz="2400" b="1" dirty="0"/>
          </a:p>
        </p:txBody>
      </p:sp>
      <p:cxnSp>
        <p:nvCxnSpPr>
          <p:cNvPr id="25" name="24 - Ευθύγραμμο βέλος σύνδεσης"/>
          <p:cNvCxnSpPr/>
          <p:nvPr/>
        </p:nvCxnSpPr>
        <p:spPr>
          <a:xfrm flipV="1">
            <a:off x="5261016" y="3861968"/>
            <a:ext cx="0" cy="504056"/>
          </a:xfrm>
          <a:prstGeom prst="straightConnector1">
            <a:avLst/>
          </a:prstGeom>
          <a:ln w="28575">
            <a:solidFill>
              <a:schemeClr val="tx1">
                <a:lumMod val="9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9 - Καμπύλο βέλος προς τα κάτω"/>
          <p:cNvSpPr/>
          <p:nvPr/>
        </p:nvSpPr>
        <p:spPr>
          <a:xfrm>
            <a:off x="2956760" y="3546640"/>
            <a:ext cx="1512168" cy="360040"/>
          </a:xfrm>
          <a:prstGeom prst="curvedDownArrow">
            <a:avLst/>
          </a:prstGeom>
          <a:solidFill>
            <a:schemeClr val="tx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3568" y="548681"/>
            <a:ext cx="7772400" cy="1224136"/>
          </a:xfrm>
        </p:spPr>
        <p:txBody>
          <a:bodyPr/>
          <a:lstStyle/>
          <a:p>
            <a:pPr eaLnBrk="1" hangingPunct="1">
              <a:defRPr/>
            </a:pPr>
            <a:r>
              <a:rPr lang="el-GR" sz="4400" dirty="0" smtClean="0">
                <a:solidFill>
                  <a:schemeClr val="hlink"/>
                </a:solidFill>
              </a:rPr>
              <a:t>Αντιμετώπιση δηλητηρίασης με οινόπνευμα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763688" y="1988840"/>
            <a:ext cx="6552728" cy="3121025"/>
          </a:xfrm>
        </p:spPr>
        <p:txBody>
          <a:bodyPr/>
          <a:lstStyle/>
          <a:p>
            <a:pPr marL="182563" lvl="0" indent="-182563" algn="just" eaLnBrk="1" hangingPunct="1">
              <a:lnSpc>
                <a:spcPct val="150000"/>
              </a:lnSpc>
              <a:spcBef>
                <a:spcPts val="0"/>
              </a:spcBef>
              <a:buFont typeface="Wingdings" pitchFamily="2" charset="2"/>
              <a:buChar char="n"/>
              <a:defRPr/>
            </a:pPr>
            <a:r>
              <a:rPr lang="el-GR" sz="2400" b="1" dirty="0" smtClean="0"/>
              <a:t>ΌΧΙ πλύση στομάχου</a:t>
            </a:r>
          </a:p>
          <a:p>
            <a:pPr marL="182563" lvl="0" indent="-182563" algn="just" eaLnBrk="1" hangingPunct="1">
              <a:lnSpc>
                <a:spcPct val="150000"/>
              </a:lnSpc>
              <a:spcBef>
                <a:spcPts val="0"/>
              </a:spcBef>
              <a:buFont typeface="Wingdings" pitchFamily="2" charset="2"/>
              <a:buChar char="n"/>
              <a:defRPr/>
            </a:pPr>
            <a:r>
              <a:rPr lang="el-GR" sz="2400" b="1" dirty="0" smtClean="0"/>
              <a:t>ΌΧΙ χορήγηση ζωικού άνθρακα</a:t>
            </a:r>
          </a:p>
          <a:p>
            <a:pPr marL="182563" lvl="0" indent="-182563" algn="just" eaLnBrk="1" hangingPunct="1">
              <a:lnSpc>
                <a:spcPct val="150000"/>
              </a:lnSpc>
              <a:spcBef>
                <a:spcPts val="0"/>
              </a:spcBef>
              <a:buFont typeface="Wingdings" pitchFamily="2" charset="2"/>
              <a:buChar char="n"/>
              <a:defRPr/>
            </a:pPr>
            <a:r>
              <a:rPr lang="el-GR" sz="2400" b="1" dirty="0" err="1" smtClean="0"/>
              <a:t>Ελεγχος</a:t>
            </a:r>
            <a:r>
              <a:rPr lang="el-GR" sz="2400" b="1" dirty="0" smtClean="0"/>
              <a:t> και ενίσχυση </a:t>
            </a:r>
            <a:r>
              <a:rPr lang="el-GR" sz="2800" b="1" dirty="0" smtClean="0"/>
              <a:t>ζωτικών</a:t>
            </a:r>
            <a:r>
              <a:rPr lang="el-GR" sz="2400" b="1" dirty="0" smtClean="0"/>
              <a:t> λειτουργιών</a:t>
            </a:r>
          </a:p>
          <a:p>
            <a:pPr marL="182563" lvl="0" indent="-182563" algn="just" eaLnBrk="1" hangingPunct="1">
              <a:lnSpc>
                <a:spcPct val="150000"/>
              </a:lnSpc>
              <a:spcBef>
                <a:spcPts val="0"/>
              </a:spcBef>
              <a:buFont typeface="Wingdings" pitchFamily="2" charset="2"/>
              <a:buChar char="n"/>
              <a:defRPr/>
            </a:pPr>
            <a:r>
              <a:rPr lang="el-GR" sz="2400" b="1" dirty="0" smtClean="0"/>
              <a:t>Διατήρηση ανοικτής αεροφόρου οδού</a:t>
            </a:r>
          </a:p>
          <a:p>
            <a:pPr marL="182563" lvl="0" indent="-182563" algn="just" eaLnBrk="1" hangingPunct="1">
              <a:lnSpc>
                <a:spcPct val="150000"/>
              </a:lnSpc>
              <a:spcBef>
                <a:spcPts val="0"/>
              </a:spcBef>
              <a:buFont typeface="Wingdings" pitchFamily="2" charset="2"/>
              <a:buChar char="n"/>
              <a:defRPr/>
            </a:pPr>
            <a:r>
              <a:rPr lang="el-GR" sz="2400" b="1" dirty="0" smtClean="0"/>
              <a:t>Διατήρηση σταθερής θερμοκρασίας</a:t>
            </a:r>
          </a:p>
          <a:p>
            <a:pPr marL="182563" lvl="0" indent="-182563" algn="just" eaLnBrk="1" hangingPunct="1">
              <a:lnSpc>
                <a:spcPct val="150000"/>
              </a:lnSpc>
              <a:spcBef>
                <a:spcPts val="0"/>
              </a:spcBef>
              <a:buFont typeface="Wingdings" pitchFamily="2" charset="2"/>
              <a:buChar char="n"/>
              <a:defRPr/>
            </a:pPr>
            <a:r>
              <a:rPr lang="el-GR" sz="2400" b="1" dirty="0" smtClean="0"/>
              <a:t>Χορήγηση γλυκόζης</a:t>
            </a:r>
          </a:p>
          <a:p>
            <a:pPr marL="182563" indent="-182563" algn="just" eaLnBrk="1" hangingPunct="1">
              <a:lnSpc>
                <a:spcPct val="150000"/>
              </a:lnSpc>
              <a:spcBef>
                <a:spcPts val="0"/>
              </a:spcBef>
              <a:buFont typeface="Wingdings" pitchFamily="2" charset="2"/>
              <a:buChar char="n"/>
              <a:defRPr/>
            </a:pPr>
            <a:r>
              <a:rPr lang="el-GR" sz="2400" b="1" dirty="0" smtClean="0"/>
              <a:t>Μέτρηση επιπέδων αιθυλικής  αλκοόλης</a:t>
            </a:r>
          </a:p>
          <a:p>
            <a:pPr marL="182563" indent="-182563" algn="just" eaLnBrk="1" hangingPunct="1">
              <a:lnSpc>
                <a:spcPct val="150000"/>
              </a:lnSpc>
              <a:spcBef>
                <a:spcPts val="0"/>
              </a:spcBef>
              <a:buFont typeface="Wingdings" pitchFamily="2" charset="2"/>
              <a:buChar char="n"/>
              <a:defRPr/>
            </a:pPr>
            <a:r>
              <a:rPr lang="el-GR" sz="2400" b="1" dirty="0" err="1" smtClean="0"/>
              <a:t>Αιμοδιάλυση</a:t>
            </a:r>
            <a:endParaRPr lang="el-GR" sz="2400" b="1" dirty="0" smtClean="0"/>
          </a:p>
          <a:p>
            <a:pPr marL="182563" indent="-182563" algn="just" eaLnBrk="1" hangingPunct="1">
              <a:lnSpc>
                <a:spcPct val="150000"/>
              </a:lnSpc>
              <a:spcBef>
                <a:spcPts val="0"/>
              </a:spcBef>
              <a:buFont typeface="Wingdings" pitchFamily="2" charset="2"/>
              <a:buChar char="n"/>
              <a:defRPr/>
            </a:pPr>
            <a:endParaRPr lang="el-GR" sz="28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95536" y="1412776"/>
            <a:ext cx="7777162" cy="3121025"/>
          </a:xfrm>
        </p:spPr>
        <p:txBody>
          <a:bodyPr/>
          <a:lstStyle/>
          <a:p>
            <a:pPr marL="182563" indent="-182563" algn="just" eaLnBrk="1" hangingPunct="1">
              <a:lnSpc>
                <a:spcPct val="130000"/>
              </a:lnSpc>
              <a:defRPr/>
            </a:pPr>
            <a:r>
              <a:rPr lang="el-GR" sz="2400" b="1" dirty="0" err="1" smtClean="0"/>
              <a:t>Μεθυλική</a:t>
            </a:r>
            <a:r>
              <a:rPr lang="el-GR" sz="2400" b="1" dirty="0" smtClean="0"/>
              <a:t> αλκοόλη</a:t>
            </a:r>
            <a:r>
              <a:rPr lang="en-US" sz="2400" b="1" dirty="0" smtClean="0"/>
              <a:t>                      </a:t>
            </a:r>
            <a:endParaRPr lang="el-GR" sz="2400" b="1" dirty="0" smtClean="0"/>
          </a:p>
          <a:p>
            <a:pPr marL="182563" indent="-182563" algn="just" eaLnBrk="1" hangingPunct="1">
              <a:lnSpc>
                <a:spcPct val="130000"/>
              </a:lnSpc>
              <a:defRPr/>
            </a:pPr>
            <a:r>
              <a:rPr lang="el-GR" sz="2400" b="1" dirty="0" smtClean="0"/>
              <a:t>Αιθυλική </a:t>
            </a:r>
            <a:r>
              <a:rPr lang="el-GR" sz="2400" b="1" dirty="0" err="1" smtClean="0"/>
              <a:t>γλυκόλη</a:t>
            </a:r>
            <a:endParaRPr lang="el-GR" sz="2400" b="1" dirty="0" smtClean="0"/>
          </a:p>
          <a:p>
            <a:pPr marL="182563" indent="-182563" algn="just" eaLnBrk="1" hangingPunct="1">
              <a:lnSpc>
                <a:spcPct val="130000"/>
              </a:lnSpc>
              <a:defRPr/>
            </a:pPr>
            <a:endParaRPr lang="el-GR" sz="2400" b="1" dirty="0" smtClean="0"/>
          </a:p>
          <a:p>
            <a:pPr marL="182563" indent="-182563" algn="just" eaLnBrk="1" hangingPunct="1">
              <a:lnSpc>
                <a:spcPct val="130000"/>
              </a:lnSpc>
              <a:defRPr/>
            </a:pPr>
            <a:r>
              <a:rPr lang="el-GR" sz="2400" b="1" dirty="0" err="1" smtClean="0"/>
              <a:t>Φορμικό</a:t>
            </a:r>
            <a:r>
              <a:rPr lang="el-GR" sz="2400" b="1" dirty="0" smtClean="0"/>
              <a:t> οξύ </a:t>
            </a:r>
            <a:r>
              <a:rPr lang="el-GR" sz="2400" b="1" dirty="0" smtClean="0">
                <a:sym typeface="Symbol"/>
              </a:rPr>
              <a:t> τοξικό στον κερατοειδή</a:t>
            </a:r>
          </a:p>
          <a:p>
            <a:pPr marL="182563" indent="-182563" algn="just" eaLnBrk="1" hangingPunct="1">
              <a:lnSpc>
                <a:spcPct val="130000"/>
              </a:lnSpc>
              <a:defRPr/>
            </a:pPr>
            <a:r>
              <a:rPr lang="el-GR" sz="2400" b="1" dirty="0" err="1" smtClean="0">
                <a:sym typeface="Symbol"/>
              </a:rPr>
              <a:t>Γλυκολικό</a:t>
            </a:r>
            <a:r>
              <a:rPr lang="el-GR" sz="2400" b="1" dirty="0" smtClean="0">
                <a:sym typeface="Symbol"/>
              </a:rPr>
              <a:t>   Οξαλικό οξύ  κρύσταλλοι οξαλικού </a:t>
            </a:r>
            <a:r>
              <a:rPr lang="en-US" sz="2400" b="1" dirty="0" smtClean="0">
                <a:sym typeface="Symbol"/>
              </a:rPr>
              <a:t>Ca</a:t>
            </a:r>
            <a:r>
              <a:rPr lang="en-US" sz="2400" b="1" baseline="30000" dirty="0" smtClean="0">
                <a:sym typeface="Symbol"/>
              </a:rPr>
              <a:t>++</a:t>
            </a:r>
            <a:r>
              <a:rPr lang="el-GR" sz="2400" b="1" dirty="0" smtClean="0">
                <a:sym typeface="Symbol"/>
              </a:rPr>
              <a:t>  </a:t>
            </a:r>
          </a:p>
          <a:p>
            <a:pPr marL="182563" indent="-182563" algn="just" eaLnBrk="1" hangingPunct="1">
              <a:lnSpc>
                <a:spcPct val="130000"/>
              </a:lnSpc>
              <a:defRPr/>
            </a:pPr>
            <a:endParaRPr lang="el-GR" sz="700" b="1" dirty="0" smtClean="0">
              <a:sym typeface="Symbol"/>
            </a:endParaRPr>
          </a:p>
          <a:p>
            <a:pPr algn="just" eaLnBrk="1" hangingPunct="1">
              <a:lnSpc>
                <a:spcPct val="130000"/>
              </a:lnSpc>
              <a:defRPr/>
            </a:pPr>
            <a:r>
              <a:rPr lang="el-GR" sz="2400" b="1" dirty="0" smtClean="0">
                <a:sym typeface="Symbol"/>
              </a:rPr>
              <a:t>τοξικό στους νεφρούς, πνεύμονες, εγκέφαλο, μυοκάρδιο </a:t>
            </a:r>
            <a:endParaRPr lang="el-GR" sz="2400" b="1" dirty="0" smtClean="0"/>
          </a:p>
        </p:txBody>
      </p:sp>
      <p:sp>
        <p:nvSpPr>
          <p:cNvPr id="6" name="5 - TextBox"/>
          <p:cNvSpPr txBox="1"/>
          <p:nvPr/>
        </p:nvSpPr>
        <p:spPr>
          <a:xfrm>
            <a:off x="3203848" y="1593933"/>
            <a:ext cx="197682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400" b="1" dirty="0" err="1" smtClean="0"/>
              <a:t>Δεϋδρογενάση</a:t>
            </a:r>
            <a:endParaRPr lang="el-GR" sz="2400" b="1" dirty="0"/>
          </a:p>
          <a:p>
            <a:r>
              <a:rPr lang="el-GR" sz="2400" b="1" dirty="0" smtClean="0"/>
              <a:t>αλκοόλης</a:t>
            </a:r>
          </a:p>
        </p:txBody>
      </p:sp>
      <p:sp>
        <p:nvSpPr>
          <p:cNvPr id="7" name="6 - Δεξιό άγκιστρο"/>
          <p:cNvSpPr/>
          <p:nvPr/>
        </p:nvSpPr>
        <p:spPr>
          <a:xfrm>
            <a:off x="2843808" y="1556792"/>
            <a:ext cx="288032" cy="1008112"/>
          </a:xfrm>
          <a:prstGeom prst="rightBrace">
            <a:avLst/>
          </a:prstGeom>
          <a:ln w="28575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0"/>
            <a:ext cx="7772400" cy="1470025"/>
          </a:xfrm>
        </p:spPr>
        <p:txBody>
          <a:bodyPr/>
          <a:lstStyle/>
          <a:p>
            <a:pPr eaLnBrk="1" hangingPunct="1">
              <a:defRPr/>
            </a:pPr>
            <a:r>
              <a:rPr lang="el-GR" sz="4400" dirty="0" smtClean="0">
                <a:solidFill>
                  <a:schemeClr val="hlink"/>
                </a:solidFill>
              </a:rPr>
              <a:t>Δηλητηρίαση με:</a:t>
            </a:r>
          </a:p>
        </p:txBody>
      </p:sp>
      <p:cxnSp>
        <p:nvCxnSpPr>
          <p:cNvPr id="9" name="8 - Ευθύγραμμο βέλος σύνδεσης"/>
          <p:cNvCxnSpPr/>
          <p:nvPr/>
        </p:nvCxnSpPr>
        <p:spPr>
          <a:xfrm flipV="1">
            <a:off x="3203848" y="2036340"/>
            <a:ext cx="2088232" cy="20592"/>
          </a:xfrm>
          <a:prstGeom prst="straightConnector1">
            <a:avLst/>
          </a:prstGeom>
          <a:ln w="19050">
            <a:solidFill>
              <a:schemeClr val="tx1">
                <a:lumMod val="9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9 - TextBox"/>
          <p:cNvSpPr txBox="1"/>
          <p:nvPr/>
        </p:nvSpPr>
        <p:spPr>
          <a:xfrm>
            <a:off x="5364088" y="1569425"/>
            <a:ext cx="195919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400" b="1" dirty="0" err="1" smtClean="0"/>
              <a:t>Φορμικό</a:t>
            </a:r>
            <a:r>
              <a:rPr lang="el-GR" sz="2400" b="1" dirty="0" smtClean="0"/>
              <a:t> οξύ</a:t>
            </a:r>
          </a:p>
          <a:p>
            <a:r>
              <a:rPr lang="el-GR" sz="2400" b="1" dirty="0" err="1" smtClean="0"/>
              <a:t>Γλυκολικό</a:t>
            </a:r>
            <a:r>
              <a:rPr lang="el-GR" sz="2400" b="1" dirty="0" smtClean="0"/>
              <a:t> οξύ</a:t>
            </a:r>
            <a:endParaRPr lang="el-GR" sz="2400" b="1" dirty="0"/>
          </a:p>
        </p:txBody>
      </p:sp>
      <p:sp>
        <p:nvSpPr>
          <p:cNvPr id="11" name="10 - TextBox"/>
          <p:cNvSpPr txBox="1"/>
          <p:nvPr/>
        </p:nvSpPr>
        <p:spPr>
          <a:xfrm>
            <a:off x="2184619" y="3993947"/>
            <a:ext cx="40943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400" b="1" dirty="0" smtClean="0">
                <a:effectLst>
                  <a:outerShdw blurRad="50800" dist="50800" dir="5400000" algn="ctr" rotWithShape="0">
                    <a:schemeClr val="bg2"/>
                  </a:outerShdw>
                </a:effectLst>
              </a:rPr>
              <a:t>Γαλακτικό οξύ </a:t>
            </a:r>
            <a:r>
              <a:rPr lang="el-GR" sz="2400" b="1" dirty="0" smtClean="0">
                <a:sym typeface="Symbol"/>
              </a:rPr>
              <a:t> βαριά οξέωση</a:t>
            </a:r>
            <a:endParaRPr lang="el-GR" sz="2400" b="1" dirty="0">
              <a:effectLst>
                <a:outerShdw blurRad="50800" dist="50800" dir="5400000" algn="ctr" rotWithShape="0">
                  <a:schemeClr val="bg2"/>
                </a:outerShdw>
              </a:effectLst>
            </a:endParaRPr>
          </a:p>
        </p:txBody>
      </p:sp>
      <p:cxnSp>
        <p:nvCxnSpPr>
          <p:cNvPr id="13" name="12 - Ευθύγραμμο βέλος σύνδεσης"/>
          <p:cNvCxnSpPr/>
          <p:nvPr/>
        </p:nvCxnSpPr>
        <p:spPr>
          <a:xfrm>
            <a:off x="1822048" y="3933056"/>
            <a:ext cx="276915" cy="291724"/>
          </a:xfrm>
          <a:prstGeom prst="straightConnector1">
            <a:avLst/>
          </a:prstGeom>
          <a:ln w="19050">
            <a:solidFill>
              <a:schemeClr val="tx1">
                <a:lumMod val="9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0"/>
            <a:ext cx="7772400" cy="1470025"/>
          </a:xfrm>
        </p:spPr>
        <p:txBody>
          <a:bodyPr/>
          <a:lstStyle/>
          <a:p>
            <a:pPr eaLnBrk="1" hangingPunct="1">
              <a:defRPr/>
            </a:pPr>
            <a:r>
              <a:rPr lang="el-GR" sz="4400" dirty="0" smtClean="0">
                <a:solidFill>
                  <a:schemeClr val="hlink"/>
                </a:solidFill>
              </a:rPr>
              <a:t>Δηλητηριάσεις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11188" y="1628775"/>
            <a:ext cx="7777162" cy="3121025"/>
          </a:xfrm>
        </p:spPr>
        <p:txBody>
          <a:bodyPr/>
          <a:lstStyle/>
          <a:p>
            <a:pPr marL="363538" indent="-363538" algn="just" eaLnBrk="1" hangingPunct="1">
              <a:lnSpc>
                <a:spcPct val="130000"/>
              </a:lnSpc>
              <a:buFont typeface="Wingdings" pitchFamily="2" charset="2"/>
              <a:buChar char="n"/>
              <a:defRPr/>
            </a:pPr>
            <a:r>
              <a:rPr lang="el-GR" sz="2400" b="1" dirty="0" smtClean="0"/>
              <a:t>Δηλητηρίαση είναι η έκθεση του οργανισμού σε κάποια χημική ουσία η οποία επηρεάζει δυσμενώς τη λειτουργία του</a:t>
            </a:r>
          </a:p>
          <a:p>
            <a:pPr marL="363538" indent="-363538" algn="just" eaLnBrk="1" hangingPunct="1">
              <a:lnSpc>
                <a:spcPct val="130000"/>
              </a:lnSpc>
              <a:buFont typeface="Wingdings" pitchFamily="2" charset="2"/>
              <a:buChar char="n"/>
              <a:defRPr/>
            </a:pPr>
            <a:r>
              <a:rPr lang="el-GR" sz="2400" b="1" dirty="0" smtClean="0"/>
              <a:t>Πύλη εισόδου: εισπνοή – κατάποση – δέρμα – βλεννογόνος – έγχυση</a:t>
            </a:r>
          </a:p>
          <a:p>
            <a:pPr marL="363538" indent="-363538" algn="just" eaLnBrk="1" hangingPunct="1">
              <a:lnSpc>
                <a:spcPct val="130000"/>
              </a:lnSpc>
              <a:buFont typeface="Wingdings" pitchFamily="2" charset="2"/>
              <a:buChar char="n"/>
              <a:defRPr/>
            </a:pPr>
            <a:r>
              <a:rPr lang="el-GR" sz="2400" b="1" dirty="0" smtClean="0"/>
              <a:t>Συχνό πρόβλημα στο εξωτερικό παιδιατρικό ιατρείο σε παιδιά &lt;6ετών κυρίως 2-4 ετών</a:t>
            </a:r>
          </a:p>
          <a:p>
            <a:pPr marL="363538" indent="-363538" algn="just" eaLnBrk="1" hangingPunct="1">
              <a:lnSpc>
                <a:spcPct val="130000"/>
              </a:lnSpc>
              <a:buFont typeface="Wingdings" pitchFamily="2" charset="2"/>
              <a:buChar char="n"/>
              <a:defRPr/>
            </a:pPr>
            <a:r>
              <a:rPr lang="el-GR" sz="2400" b="1" dirty="0" smtClean="0"/>
              <a:t>Πρώτο Κέντρο Δηλητηριάσεων</a:t>
            </a:r>
          </a:p>
          <a:p>
            <a:pPr marL="363538" indent="-363538" algn="just" eaLnBrk="1" hangingPunct="1">
              <a:lnSpc>
                <a:spcPct val="130000"/>
              </a:lnSpc>
              <a:defRPr/>
            </a:pPr>
            <a:r>
              <a:rPr lang="el-GR" sz="2400" b="1" dirty="0" smtClean="0"/>
              <a:t>	</a:t>
            </a:r>
            <a:r>
              <a:rPr lang="en-US" sz="2400" b="1" dirty="0" smtClean="0"/>
              <a:t>Dr. Edward Press, </a:t>
            </a:r>
            <a:r>
              <a:rPr lang="el-GR" sz="2400" b="1" dirty="0" smtClean="0"/>
              <a:t>Σικάγο 1953</a:t>
            </a:r>
            <a:endParaRPr lang="el-GR" sz="2000" b="1" dirty="0" smtClean="0"/>
          </a:p>
          <a:p>
            <a:pPr marL="182563" indent="-182563" algn="just" eaLnBrk="1" hangingPunct="1">
              <a:lnSpc>
                <a:spcPct val="130000"/>
              </a:lnSpc>
              <a:buFont typeface="Wingdings" pitchFamily="2" charset="2"/>
              <a:buChar char="n"/>
              <a:defRPr/>
            </a:pPr>
            <a:endParaRPr lang="el-GR" sz="2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95536" y="476672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rgbClr val="FFC000"/>
                </a:solidFill>
              </a:rPr>
              <a:t>Συμπτώματα δηλητηρίασης με </a:t>
            </a:r>
            <a:r>
              <a:rPr lang="el-GR" dirty="0" err="1" smtClean="0">
                <a:solidFill>
                  <a:srgbClr val="FFC000"/>
                </a:solidFill>
              </a:rPr>
              <a:t>Μεθανόλη</a:t>
            </a:r>
            <a:r>
              <a:rPr lang="el-GR" dirty="0" smtClean="0">
                <a:solidFill>
                  <a:srgbClr val="FFC000"/>
                </a:solidFill>
              </a:rPr>
              <a:t> και Αιθυλική </a:t>
            </a:r>
            <a:r>
              <a:rPr lang="el-GR" dirty="0" err="1" smtClean="0">
                <a:solidFill>
                  <a:srgbClr val="FFC000"/>
                </a:solidFill>
              </a:rPr>
              <a:t>Γλυκόλη</a:t>
            </a:r>
            <a:endParaRPr lang="el-GR" dirty="0">
              <a:solidFill>
                <a:srgbClr val="FFC000"/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755576" y="2132856"/>
            <a:ext cx="7704856" cy="4525963"/>
          </a:xfrm>
        </p:spPr>
        <p:txBody>
          <a:bodyPr/>
          <a:lstStyle/>
          <a:p>
            <a:pPr marL="1433513" indent="-1433513" algn="just">
              <a:lnSpc>
                <a:spcPct val="120000"/>
              </a:lnSpc>
              <a:spcBef>
                <a:spcPts val="2400"/>
              </a:spcBef>
              <a:buNone/>
            </a:pPr>
            <a:r>
              <a:rPr lang="el-GR" sz="2400" b="1" dirty="0" smtClean="0">
                <a:solidFill>
                  <a:srgbClr val="FFFF00"/>
                </a:solidFill>
              </a:rPr>
              <a:t>Στάδιο Ι: </a:t>
            </a:r>
            <a:r>
              <a:rPr lang="el-GR" sz="2400" b="1" dirty="0" smtClean="0"/>
              <a:t>	30</a:t>
            </a:r>
            <a:r>
              <a:rPr lang="en-US" sz="2400" b="1" dirty="0" smtClean="0"/>
              <a:t>min-12</a:t>
            </a:r>
            <a:r>
              <a:rPr lang="el-GR" sz="2400" b="1" dirty="0" smtClean="0"/>
              <a:t> ώρες: </a:t>
            </a:r>
            <a:r>
              <a:rPr lang="el-GR" sz="2400" b="1" dirty="0" err="1" smtClean="0"/>
              <a:t>Καστολή</a:t>
            </a:r>
            <a:r>
              <a:rPr lang="el-GR" sz="2400" b="1" dirty="0" smtClean="0"/>
              <a:t> ΚΝΣ</a:t>
            </a:r>
          </a:p>
          <a:p>
            <a:pPr marL="1433513" indent="-1433513" algn="just">
              <a:lnSpc>
                <a:spcPct val="120000"/>
              </a:lnSpc>
              <a:spcBef>
                <a:spcPts val="2400"/>
              </a:spcBef>
              <a:buNone/>
            </a:pPr>
            <a:r>
              <a:rPr lang="el-GR" sz="2400" b="1" dirty="0" smtClean="0">
                <a:solidFill>
                  <a:srgbClr val="FFFF00"/>
                </a:solidFill>
              </a:rPr>
              <a:t>Στάδιο ΙΙ: </a:t>
            </a:r>
            <a:r>
              <a:rPr lang="el-GR" sz="2400" b="1" dirty="0" smtClean="0"/>
              <a:t>	12-48 ώρες: Βαριά μεταβολική οξέωση με μεγάλο χάσμα ανιόντων και </a:t>
            </a:r>
            <a:r>
              <a:rPr lang="el-GR" sz="2400" b="1" dirty="0" err="1" smtClean="0"/>
              <a:t>ανασταθμιστικό</a:t>
            </a:r>
            <a:r>
              <a:rPr lang="el-GR" sz="2400" b="1" dirty="0" smtClean="0"/>
              <a:t> υπεραερισμό</a:t>
            </a:r>
          </a:p>
          <a:p>
            <a:pPr marL="1433513" indent="-1433513" algn="just">
              <a:lnSpc>
                <a:spcPct val="120000"/>
              </a:lnSpc>
              <a:spcBef>
                <a:spcPts val="2400"/>
              </a:spcBef>
              <a:buNone/>
            </a:pPr>
            <a:r>
              <a:rPr lang="el-GR" sz="2400" b="1" dirty="0" smtClean="0">
                <a:solidFill>
                  <a:srgbClr val="FFFF00"/>
                </a:solidFill>
              </a:rPr>
              <a:t>Στάδιο ΙΙΙ: </a:t>
            </a:r>
            <a:r>
              <a:rPr lang="el-GR" sz="2400" b="1" dirty="0" smtClean="0"/>
              <a:t>24-72 ώρες. ΟΝΑ από εναπόθεση οξαλικού </a:t>
            </a:r>
            <a:r>
              <a:rPr lang="en-US" sz="2400" b="1" dirty="0" smtClean="0"/>
              <a:t>Ca</a:t>
            </a:r>
            <a:r>
              <a:rPr lang="en-US" sz="2400" b="1" baseline="30000" dirty="0" smtClean="0"/>
              <a:t>++</a:t>
            </a:r>
            <a:r>
              <a:rPr lang="el-GR" sz="2400" b="1" dirty="0" smtClean="0"/>
              <a:t>, ηπατική ανεπάρκεια, μυοκαρδιοπάθεια</a:t>
            </a:r>
            <a:endParaRPr lang="el-GR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1470025"/>
          </a:xfrm>
        </p:spPr>
        <p:txBody>
          <a:bodyPr/>
          <a:lstStyle/>
          <a:p>
            <a:pPr eaLnBrk="1" hangingPunct="1">
              <a:defRPr/>
            </a:pPr>
            <a:r>
              <a:rPr lang="el-GR" sz="4400" dirty="0" smtClean="0">
                <a:solidFill>
                  <a:schemeClr val="hlink"/>
                </a:solidFill>
              </a:rPr>
              <a:t>Αντιμετώπιση δηλητηρίασης με </a:t>
            </a:r>
            <a:r>
              <a:rPr lang="el-GR" sz="4400" dirty="0" err="1" smtClean="0">
                <a:solidFill>
                  <a:schemeClr val="hlink"/>
                </a:solidFill>
              </a:rPr>
              <a:t>μεθυλική</a:t>
            </a:r>
            <a:r>
              <a:rPr lang="el-GR" sz="4400" dirty="0" smtClean="0">
                <a:solidFill>
                  <a:schemeClr val="hlink"/>
                </a:solidFill>
              </a:rPr>
              <a:t> αλκοόλη ή αιθυλική </a:t>
            </a:r>
            <a:r>
              <a:rPr lang="el-GR" sz="4400" dirty="0" err="1" smtClean="0">
                <a:solidFill>
                  <a:schemeClr val="hlink"/>
                </a:solidFill>
              </a:rPr>
              <a:t>γλυκόλη</a:t>
            </a:r>
            <a:endParaRPr lang="el-GR" sz="4400" dirty="0" smtClean="0">
              <a:solidFill>
                <a:schemeClr val="hlink"/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51520" y="1484784"/>
            <a:ext cx="8496944" cy="3121025"/>
          </a:xfrm>
        </p:spPr>
        <p:txBody>
          <a:bodyPr/>
          <a:lstStyle/>
          <a:p>
            <a:pPr marL="182563" indent="-182563" algn="just" eaLnBrk="1" hangingPunct="1">
              <a:lnSpc>
                <a:spcPct val="130000"/>
              </a:lnSpc>
              <a:buFont typeface="Wingdings" pitchFamily="2" charset="2"/>
              <a:buChar char="n"/>
              <a:defRPr/>
            </a:pPr>
            <a:r>
              <a:rPr lang="el-GR" sz="2000" b="1" dirty="0" smtClean="0"/>
              <a:t>Επιτάχυνση της αποβολής (κρυσταλλοειδή υγρά) πριν σχηματισθούν οι τοξικοί μεταβολίτες</a:t>
            </a:r>
          </a:p>
          <a:p>
            <a:pPr marL="182563" indent="-182563" algn="just" eaLnBrk="1" hangingPunct="1">
              <a:lnSpc>
                <a:spcPct val="130000"/>
              </a:lnSpc>
              <a:buFont typeface="Wingdings" pitchFamily="2" charset="2"/>
              <a:buChar char="n"/>
              <a:defRPr/>
            </a:pPr>
            <a:r>
              <a:rPr lang="el-GR" sz="2000" b="1" dirty="0" smtClean="0"/>
              <a:t>Αντίδοτο: Αιθυλική αλκοόλη με σκοπό να μπλοκάρει την </a:t>
            </a:r>
            <a:r>
              <a:rPr lang="el-GR" sz="2000" b="1" dirty="0" err="1" smtClean="0"/>
              <a:t>δεϋδρογενάση</a:t>
            </a:r>
            <a:r>
              <a:rPr lang="el-GR" sz="2000" b="1" dirty="0" smtClean="0"/>
              <a:t> της αλκοόλης και να μη μεταβολισθούν σε τοξικά προϊόντα</a:t>
            </a:r>
          </a:p>
          <a:p>
            <a:pPr marL="182563" indent="-182563" algn="just" eaLnBrk="1" hangingPunct="1">
              <a:lnSpc>
                <a:spcPct val="130000"/>
              </a:lnSpc>
              <a:buFont typeface="Wingdings" pitchFamily="2" charset="2"/>
              <a:buChar char="n"/>
              <a:defRPr/>
            </a:pPr>
            <a:r>
              <a:rPr lang="el-GR" sz="2000" b="1" dirty="0" smtClean="0"/>
              <a:t>Αύξηση του χρόνου ημίσειας ζωής από 3 </a:t>
            </a:r>
            <a:r>
              <a:rPr lang="el-GR" sz="2000" b="1" dirty="0" smtClean="0">
                <a:sym typeface="Symbol"/>
              </a:rPr>
              <a:t> 16 ώρες</a:t>
            </a:r>
          </a:p>
          <a:p>
            <a:pPr marL="182563" indent="-182563" algn="just" eaLnBrk="1" hangingPunct="1">
              <a:lnSpc>
                <a:spcPct val="130000"/>
              </a:lnSpc>
              <a:buFont typeface="Wingdings" pitchFamily="2" charset="2"/>
              <a:buChar char="n"/>
              <a:defRPr/>
            </a:pPr>
            <a:r>
              <a:rPr lang="el-GR" sz="2000" b="1" dirty="0" smtClean="0">
                <a:sym typeface="Symbol"/>
              </a:rPr>
              <a:t>Διατήρηση επιπέδων Αιθυλικής αλκοόλης  100</a:t>
            </a:r>
            <a:r>
              <a:rPr lang="en-US" sz="2000" b="1" dirty="0" smtClean="0">
                <a:sym typeface="Symbol"/>
              </a:rPr>
              <a:t>mg/dl</a:t>
            </a:r>
          </a:p>
          <a:p>
            <a:pPr marL="182563" indent="-182563" algn="just" eaLnBrk="1" hangingPunct="1">
              <a:lnSpc>
                <a:spcPct val="130000"/>
              </a:lnSpc>
              <a:buFont typeface="Wingdings" pitchFamily="2" charset="2"/>
              <a:buChar char="n"/>
              <a:defRPr/>
            </a:pPr>
            <a:r>
              <a:rPr lang="en-US" sz="2000" b="1" dirty="0" err="1" smtClean="0">
                <a:sym typeface="Symbol"/>
              </a:rPr>
              <a:t>Fomepizole</a:t>
            </a:r>
            <a:r>
              <a:rPr lang="en-US" sz="2000" b="1" dirty="0" smtClean="0">
                <a:sym typeface="Symbol"/>
              </a:rPr>
              <a:t> </a:t>
            </a:r>
            <a:r>
              <a:rPr lang="el-GR" sz="2000" b="1" dirty="0" smtClean="0">
                <a:sym typeface="Symbol"/>
              </a:rPr>
              <a:t>(4-</a:t>
            </a:r>
            <a:r>
              <a:rPr lang="en-US" sz="2000" b="1" dirty="0" err="1" smtClean="0">
                <a:sym typeface="Symbol"/>
              </a:rPr>
              <a:t>methylpyrazole</a:t>
            </a:r>
            <a:r>
              <a:rPr lang="en-US" sz="2000" b="1" dirty="0" smtClean="0">
                <a:sym typeface="Symbol"/>
              </a:rPr>
              <a:t>) </a:t>
            </a:r>
            <a:r>
              <a:rPr lang="el-GR" sz="2000" b="1" dirty="0" smtClean="0">
                <a:sym typeface="Symbol"/>
              </a:rPr>
              <a:t>αναστολή της </a:t>
            </a:r>
            <a:r>
              <a:rPr lang="el-GR" sz="2000" b="1" dirty="0" err="1" smtClean="0">
                <a:sym typeface="Symbol"/>
              </a:rPr>
              <a:t>Δεϋδρογενάσης</a:t>
            </a:r>
            <a:r>
              <a:rPr lang="el-GR" sz="2000" b="1" dirty="0" smtClean="0">
                <a:sym typeface="Symbol"/>
              </a:rPr>
              <a:t> της αλκοόλης</a:t>
            </a:r>
          </a:p>
          <a:p>
            <a:pPr marL="182563" indent="-182563" algn="just" eaLnBrk="1" hangingPunct="1">
              <a:lnSpc>
                <a:spcPct val="130000"/>
              </a:lnSpc>
              <a:buFont typeface="Wingdings" pitchFamily="2" charset="2"/>
              <a:buChar char="n"/>
              <a:defRPr/>
            </a:pPr>
            <a:r>
              <a:rPr lang="el-GR" sz="2000" b="1" dirty="0" smtClean="0">
                <a:sym typeface="Symbol"/>
              </a:rPr>
              <a:t>Χορήγηση Βιταμινών </a:t>
            </a:r>
            <a:r>
              <a:rPr lang="el-GR" sz="2000" b="1" dirty="0" err="1" smtClean="0">
                <a:sym typeface="Symbol"/>
              </a:rPr>
              <a:t>πυριδοξίνης</a:t>
            </a:r>
            <a:r>
              <a:rPr lang="el-GR" sz="2000" b="1" dirty="0" smtClean="0">
                <a:sym typeface="Symbol"/>
              </a:rPr>
              <a:t>, θειαμίνης για τη μετατροπή των τοξικών μεταβολικών προϊόντων σε μη τοξικούς μεταβολίτες </a:t>
            </a:r>
          </a:p>
          <a:p>
            <a:pPr marL="182563" indent="-182563" algn="just" eaLnBrk="1" hangingPunct="1">
              <a:lnSpc>
                <a:spcPct val="130000"/>
              </a:lnSpc>
              <a:buFont typeface="Wingdings" pitchFamily="2" charset="2"/>
              <a:buChar char="n"/>
              <a:defRPr/>
            </a:pPr>
            <a:r>
              <a:rPr lang="el-GR" sz="2000" b="1" dirty="0" err="1" smtClean="0">
                <a:sym typeface="Symbol"/>
              </a:rPr>
              <a:t>Αιμοδιάλυση</a:t>
            </a:r>
            <a:r>
              <a:rPr lang="el-GR" sz="2000" b="1" dirty="0" smtClean="0">
                <a:sym typeface="Symbol"/>
              </a:rPr>
              <a:t> (όταν τα επίπεδα της αιθυλικής </a:t>
            </a:r>
            <a:r>
              <a:rPr lang="el-GR" sz="2000" b="1" dirty="0" err="1" smtClean="0">
                <a:sym typeface="Symbol"/>
              </a:rPr>
              <a:t>γλυκόλης</a:t>
            </a:r>
            <a:r>
              <a:rPr lang="el-GR" sz="2000" b="1" dirty="0" smtClean="0">
                <a:sym typeface="Symbol"/>
              </a:rPr>
              <a:t> &gt;50</a:t>
            </a:r>
            <a:r>
              <a:rPr lang="en-US" sz="2000" b="1" dirty="0" smtClean="0">
                <a:sym typeface="Symbol"/>
              </a:rPr>
              <a:t>mg/dl,</a:t>
            </a:r>
            <a:r>
              <a:rPr lang="el-GR" sz="2000" b="1" dirty="0" smtClean="0">
                <a:sym typeface="Symbol"/>
              </a:rPr>
              <a:t> του </a:t>
            </a:r>
            <a:r>
              <a:rPr lang="el-GR" sz="2000" b="1" dirty="0" err="1" smtClean="0">
                <a:sym typeface="Symbol"/>
              </a:rPr>
              <a:t>γλυκολικού</a:t>
            </a:r>
            <a:r>
              <a:rPr lang="el-GR" sz="2000" b="1" dirty="0" smtClean="0">
                <a:sym typeface="Symbol"/>
              </a:rPr>
              <a:t> οξέως &gt;</a:t>
            </a:r>
            <a:r>
              <a:rPr lang="en-US" sz="2000" b="1" dirty="0" smtClean="0">
                <a:sym typeface="Symbol"/>
              </a:rPr>
              <a:t>8mmol/lit </a:t>
            </a:r>
            <a:r>
              <a:rPr lang="el-GR" sz="2000" b="1" dirty="0" smtClean="0">
                <a:sym typeface="Symbol"/>
              </a:rPr>
              <a:t>και </a:t>
            </a:r>
            <a:r>
              <a:rPr lang="en-US" sz="2000" b="1" dirty="0" smtClean="0">
                <a:sym typeface="Symbol"/>
              </a:rPr>
              <a:t>pH&lt;7,25)</a:t>
            </a:r>
            <a:endParaRPr lang="el-GR" sz="2000" b="1" dirty="0" smtClean="0"/>
          </a:p>
          <a:p>
            <a:pPr marL="182563" indent="-182563" algn="just" eaLnBrk="1" hangingPunct="1">
              <a:lnSpc>
                <a:spcPct val="130000"/>
              </a:lnSpc>
              <a:buFont typeface="Wingdings" pitchFamily="2" charset="2"/>
              <a:buChar char="n"/>
              <a:defRPr/>
            </a:pPr>
            <a:endParaRPr lang="el-GR" sz="2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3568" y="548680"/>
            <a:ext cx="7772400" cy="1470025"/>
          </a:xfrm>
        </p:spPr>
        <p:txBody>
          <a:bodyPr/>
          <a:lstStyle/>
          <a:p>
            <a:pPr eaLnBrk="1" hangingPunct="1">
              <a:defRPr/>
            </a:pPr>
            <a:r>
              <a:rPr lang="el-GR" sz="4400" dirty="0" smtClean="0">
                <a:solidFill>
                  <a:schemeClr val="hlink"/>
                </a:solidFill>
              </a:rPr>
              <a:t>Κατάποση καυστικών ουσιών</a:t>
            </a:r>
            <a:br>
              <a:rPr lang="el-GR" sz="4400" dirty="0" smtClean="0">
                <a:solidFill>
                  <a:schemeClr val="hlink"/>
                </a:solidFill>
              </a:rPr>
            </a:br>
            <a:r>
              <a:rPr lang="el-GR" sz="4400" dirty="0" smtClean="0">
                <a:solidFill>
                  <a:schemeClr val="hlink"/>
                </a:solidFill>
              </a:rPr>
              <a:t>Οξέα-</a:t>
            </a:r>
            <a:r>
              <a:rPr lang="el-GR" sz="4400" dirty="0" err="1" smtClean="0">
                <a:solidFill>
                  <a:schemeClr val="hlink"/>
                </a:solidFill>
              </a:rPr>
              <a:t>Αλκάλεα</a:t>
            </a:r>
            <a:r>
              <a:rPr lang="el-GR" sz="4400" dirty="0" smtClean="0">
                <a:solidFill>
                  <a:schemeClr val="hlink"/>
                </a:solidFill>
              </a:rPr>
              <a:t/>
            </a:r>
            <a:br>
              <a:rPr lang="el-GR" sz="4400" dirty="0" smtClean="0">
                <a:solidFill>
                  <a:schemeClr val="hlink"/>
                </a:solidFill>
              </a:rPr>
            </a:br>
            <a:endParaRPr lang="el-GR" sz="4400" dirty="0" smtClean="0">
              <a:solidFill>
                <a:schemeClr val="hlink"/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11188" y="1628775"/>
            <a:ext cx="7777162" cy="3121025"/>
          </a:xfrm>
        </p:spPr>
        <p:txBody>
          <a:bodyPr/>
          <a:lstStyle/>
          <a:p>
            <a:pPr marL="182563" indent="-182563" algn="just" eaLnBrk="1" hangingPunct="1">
              <a:lnSpc>
                <a:spcPct val="130000"/>
              </a:lnSpc>
              <a:buFont typeface="Wingdings" pitchFamily="2" charset="2"/>
              <a:buChar char="n"/>
              <a:defRPr/>
            </a:pPr>
            <a:endParaRPr lang="el-GR" sz="2000" b="1" dirty="0" smtClean="0"/>
          </a:p>
          <a:p>
            <a:pPr marL="182563" indent="-182563" algn="just" eaLnBrk="1" hangingPunct="1">
              <a:lnSpc>
                <a:spcPct val="130000"/>
              </a:lnSpc>
              <a:buFont typeface="Wingdings" pitchFamily="2" charset="2"/>
              <a:buChar char="n"/>
              <a:defRPr/>
            </a:pPr>
            <a:endParaRPr lang="el-GR" sz="2400" b="1" dirty="0" smtClean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467544" y="1844824"/>
            <a:ext cx="8229600" cy="3888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0" fontAlgn="base" latinLnBrk="0" hangingPunct="0">
              <a:lnSpc>
                <a:spcPct val="15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kumimoji="0" lang="el-GR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Βαθμοί βλάβης (με ενδοσκόπηση)</a:t>
            </a:r>
          </a:p>
          <a:p>
            <a:pPr marL="0" marR="0" lvl="0" indent="0" defTabSz="914400" rtl="0" eaLnBrk="0" fontAlgn="base" latinLnBrk="0" hangingPunct="0">
              <a:lnSpc>
                <a:spcPct val="15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kumimoji="0" lang="el-GR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Πρώτος βαθμός: Οίδημα-</a:t>
            </a:r>
            <a:r>
              <a:rPr kumimoji="0" lang="el-GR" sz="24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Ερυθρότηττα</a:t>
            </a:r>
            <a:endParaRPr kumimoji="0" lang="el-GR" sz="24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defTabSz="914400" rtl="0" eaLnBrk="0" fontAlgn="base" latinLnBrk="0" hangingPunct="0">
              <a:lnSpc>
                <a:spcPct val="15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kumimoji="0" lang="el-GR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Δεύτερος βαθμός: (2α-2β)Εξελκώσεις, καταστροφή χλωρίδας του βλεννογόνου</a:t>
            </a:r>
          </a:p>
          <a:p>
            <a:pPr marL="0" marR="0" lvl="0" indent="0" defTabSz="914400" rtl="0" eaLnBrk="0" fontAlgn="base" latinLnBrk="0" hangingPunct="0">
              <a:lnSpc>
                <a:spcPct val="15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kumimoji="0" lang="el-GR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Τρίτος βαθμός: Νέκρωση του βλεννογόνου</a:t>
            </a:r>
          </a:p>
          <a:p>
            <a:pPr marL="0" marR="0" lvl="0" indent="0" defTabSz="914400" rtl="0" eaLnBrk="0" fontAlgn="base" latinLnBrk="0" hangingPunct="0">
              <a:lnSpc>
                <a:spcPct val="15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kumimoji="0" lang="el-GR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Φυσιοπαθολογία βλάβης</a:t>
            </a:r>
          </a:p>
          <a:p>
            <a:pPr marL="0" marR="0" lvl="0" indent="0" defTabSz="914400" rtl="0" eaLnBrk="0" fontAlgn="base" latinLnBrk="0" hangingPunct="0">
              <a:lnSpc>
                <a:spcPct val="15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kumimoji="0" lang="el-GR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Οξέα: Καταστροφή πρωτεϊνών των κυττάρων </a:t>
            </a:r>
          </a:p>
          <a:p>
            <a:pPr marL="0" marR="0" lvl="0" indent="0" defTabSz="914400" rtl="0" eaLnBrk="0" fontAlgn="base" latinLnBrk="0" hangingPunct="0">
              <a:lnSpc>
                <a:spcPct val="15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kumimoji="0" lang="el-GR" sz="24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Αλκάλεα</a:t>
            </a:r>
            <a:r>
              <a:rPr kumimoji="0" lang="el-GR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: Σχηματισμός σαπώνων με το λίπος των ιστών</a:t>
            </a:r>
            <a:endParaRPr kumimoji="0" lang="el-GR" sz="24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0" y="5517232"/>
            <a:ext cx="9144000" cy="1143000"/>
          </a:xfrm>
        </p:spPr>
        <p:txBody>
          <a:bodyPr/>
          <a:lstStyle/>
          <a:p>
            <a:r>
              <a:rPr lang="el-GR" sz="2800" dirty="0" err="1" smtClean="0"/>
              <a:t>Εγκαυμα</a:t>
            </a:r>
            <a:r>
              <a:rPr lang="el-GR" sz="2800" dirty="0" smtClean="0"/>
              <a:t> οισοφάγου από καυστική ουσία</a:t>
            </a:r>
            <a:endParaRPr lang="el-GR" sz="2800" dirty="0"/>
          </a:p>
        </p:txBody>
      </p:sp>
      <p:pic>
        <p:nvPicPr>
          <p:cNvPr id="4" name="3 - Θέση περιεχομένου" descr="152766506713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971600" y="404664"/>
            <a:ext cx="7152456" cy="536434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0" y="332656"/>
            <a:ext cx="9144000" cy="1143000"/>
          </a:xfrm>
        </p:spPr>
        <p:txBody>
          <a:bodyPr/>
          <a:lstStyle/>
          <a:p>
            <a:r>
              <a:rPr lang="el-GR" sz="4000" dirty="0">
                <a:solidFill>
                  <a:schemeClr val="hlink"/>
                </a:solidFill>
              </a:rPr>
              <a:t>Συμπτώματα δηλητηρίασης με καυστικές ουσίες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549355"/>
            <a:ext cx="8713787" cy="5068888"/>
          </a:xfrm>
        </p:spPr>
        <p:txBody>
          <a:bodyPr/>
          <a:lstStyle/>
          <a:p>
            <a:pPr>
              <a:lnSpc>
                <a:spcPct val="115000"/>
              </a:lnSpc>
              <a:spcBef>
                <a:spcPct val="40000"/>
              </a:spcBef>
            </a:pPr>
            <a:r>
              <a:rPr lang="el-GR" sz="2200" b="1" dirty="0"/>
              <a:t>Καυστικός πόνος στο στόμα, φάρυγγα, </a:t>
            </a:r>
            <a:r>
              <a:rPr lang="el-GR" sz="2200" b="1" dirty="0" err="1"/>
              <a:t>οπισθοστερνικά</a:t>
            </a:r>
            <a:r>
              <a:rPr lang="el-GR" sz="2200" b="1" dirty="0"/>
              <a:t>, </a:t>
            </a:r>
            <a:r>
              <a:rPr lang="el-GR" sz="2200" b="1" dirty="0" err="1"/>
              <a:t>επιγάστριο</a:t>
            </a:r>
            <a:endParaRPr lang="el-GR" sz="2200" b="1" dirty="0"/>
          </a:p>
          <a:p>
            <a:pPr>
              <a:lnSpc>
                <a:spcPct val="115000"/>
              </a:lnSpc>
              <a:spcBef>
                <a:spcPct val="40000"/>
              </a:spcBef>
            </a:pPr>
            <a:r>
              <a:rPr lang="el-GR" sz="2200" b="1" dirty="0"/>
              <a:t>Σιελόρροια, </a:t>
            </a:r>
            <a:r>
              <a:rPr lang="el-GR" sz="2200" b="1" dirty="0" err="1"/>
              <a:t>βλεννοαιματηροί</a:t>
            </a:r>
            <a:r>
              <a:rPr lang="el-GR" sz="2200" b="1" dirty="0"/>
              <a:t> έμετοι, υδαρείς κενώσεις με πρόσμιξη αίματος</a:t>
            </a:r>
          </a:p>
          <a:p>
            <a:pPr>
              <a:lnSpc>
                <a:spcPct val="115000"/>
              </a:lnSpc>
              <a:spcBef>
                <a:spcPct val="40000"/>
              </a:spcBef>
            </a:pPr>
            <a:r>
              <a:rPr lang="el-GR" sz="2200" b="1" dirty="0"/>
              <a:t>Οίδημα επιγλωττίδας, </a:t>
            </a:r>
            <a:r>
              <a:rPr lang="el-GR" sz="2200" b="1" dirty="0" smtClean="0"/>
              <a:t>δύσπνοια</a:t>
            </a:r>
          </a:p>
          <a:p>
            <a:pPr>
              <a:lnSpc>
                <a:spcPct val="115000"/>
              </a:lnSpc>
              <a:spcBef>
                <a:spcPct val="40000"/>
              </a:spcBef>
            </a:pPr>
            <a:r>
              <a:rPr lang="el-GR" sz="2200" b="1" dirty="0" err="1" smtClean="0"/>
              <a:t>Πνευμονίτις</a:t>
            </a:r>
            <a:r>
              <a:rPr lang="el-GR" sz="2200" b="1" dirty="0" smtClean="0"/>
              <a:t> από εισπνοή</a:t>
            </a:r>
            <a:endParaRPr lang="el-GR" sz="2200" b="1" dirty="0"/>
          </a:p>
          <a:p>
            <a:pPr>
              <a:lnSpc>
                <a:spcPct val="115000"/>
              </a:lnSpc>
              <a:spcBef>
                <a:spcPct val="40000"/>
              </a:spcBef>
            </a:pPr>
            <a:r>
              <a:rPr lang="el-GR" sz="2200" b="1" dirty="0" smtClean="0"/>
              <a:t>Διάτρηση – περιτονίτιδα</a:t>
            </a:r>
          </a:p>
          <a:p>
            <a:pPr>
              <a:lnSpc>
                <a:spcPct val="115000"/>
              </a:lnSpc>
              <a:spcBef>
                <a:spcPct val="40000"/>
              </a:spcBef>
            </a:pPr>
            <a:r>
              <a:rPr lang="el-GR" sz="2200" b="1" dirty="0" smtClean="0"/>
              <a:t>Θάνατος</a:t>
            </a:r>
            <a:endParaRPr lang="el-GR" sz="2200" b="1" dirty="0"/>
          </a:p>
          <a:p>
            <a:pPr>
              <a:lnSpc>
                <a:spcPct val="115000"/>
              </a:lnSpc>
              <a:spcBef>
                <a:spcPct val="40000"/>
              </a:spcBef>
              <a:buFont typeface="Wingdings" pitchFamily="2" charset="2"/>
              <a:buNone/>
            </a:pPr>
            <a:r>
              <a:rPr lang="el-GR" sz="2200" b="1" i="1" dirty="0">
                <a:solidFill>
                  <a:srgbClr val="FFC000"/>
                </a:solidFill>
                <a:latin typeface="Book Antiqua" pitchFamily="18" charset="0"/>
              </a:rPr>
              <a:t>Επιπλοκές</a:t>
            </a:r>
          </a:p>
          <a:p>
            <a:pPr>
              <a:lnSpc>
                <a:spcPct val="115000"/>
              </a:lnSpc>
              <a:spcBef>
                <a:spcPct val="40000"/>
              </a:spcBef>
            </a:pPr>
            <a:r>
              <a:rPr lang="el-GR" sz="2200" b="1" dirty="0"/>
              <a:t>Στενώσεις οισοφάγου</a:t>
            </a:r>
          </a:p>
          <a:p>
            <a:pPr>
              <a:lnSpc>
                <a:spcPct val="115000"/>
              </a:lnSpc>
              <a:spcBef>
                <a:spcPct val="40000"/>
              </a:spcBef>
            </a:pPr>
            <a:r>
              <a:rPr lang="el-GR" sz="2200" b="1" dirty="0" smtClean="0"/>
              <a:t>Πυλωρική στένωση</a:t>
            </a:r>
            <a:endParaRPr lang="el-GR" sz="2200" b="1" dirty="0"/>
          </a:p>
        </p:txBody>
      </p:sp>
      <p:pic>
        <p:nvPicPr>
          <p:cNvPr id="4" name="3 - Θέση περιεχομένου" descr="152645768317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4247456" y="2636912"/>
            <a:ext cx="4896544" cy="36724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1 - Τίτλος"/>
          <p:cNvSpPr txBox="1">
            <a:spLocks/>
          </p:cNvSpPr>
          <p:nvPr/>
        </p:nvSpPr>
        <p:spPr bwMode="auto">
          <a:xfrm>
            <a:off x="4211960" y="6209176"/>
            <a:ext cx="4932040" cy="5669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Στένωση οισοφάγου</a:t>
            </a:r>
            <a:endParaRPr kumimoji="0" lang="el-GR" sz="2400" b="1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0" y="247342"/>
            <a:ext cx="9144000" cy="1143000"/>
          </a:xfrm>
        </p:spPr>
        <p:txBody>
          <a:bodyPr/>
          <a:lstStyle/>
          <a:p>
            <a:r>
              <a:rPr lang="el-GR" sz="4000" dirty="0">
                <a:solidFill>
                  <a:schemeClr val="hlink"/>
                </a:solidFill>
              </a:rPr>
              <a:t>Αντιμετώπιση δηλητηρίασης με </a:t>
            </a:r>
            <a:r>
              <a:rPr lang="el-GR" sz="4000" dirty="0" smtClean="0">
                <a:solidFill>
                  <a:schemeClr val="hlink"/>
                </a:solidFill>
              </a:rPr>
              <a:t>     καυστικές </a:t>
            </a:r>
            <a:r>
              <a:rPr lang="el-GR" sz="4000" dirty="0">
                <a:solidFill>
                  <a:schemeClr val="hlink"/>
                </a:solidFill>
              </a:rPr>
              <a:t>ουσίες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377446"/>
            <a:ext cx="8229600" cy="4525962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el-GR" sz="2400" b="1" dirty="0"/>
              <a:t>ΌΧΙ πρόκληση εμέτου ή πλύση στομάχου</a:t>
            </a:r>
          </a:p>
          <a:p>
            <a:pPr>
              <a:lnSpc>
                <a:spcPct val="120000"/>
              </a:lnSpc>
            </a:pPr>
            <a:r>
              <a:rPr lang="el-GR" sz="2400" b="1" dirty="0" err="1"/>
              <a:t>Αφθονο</a:t>
            </a:r>
            <a:r>
              <a:rPr lang="el-GR" sz="2400" b="1" dirty="0"/>
              <a:t> νερό ή γάλα</a:t>
            </a:r>
          </a:p>
          <a:p>
            <a:pPr>
              <a:lnSpc>
                <a:spcPct val="120000"/>
              </a:lnSpc>
            </a:pPr>
            <a:r>
              <a:rPr lang="el-GR" sz="2400" b="1" dirty="0"/>
              <a:t>Παυσίπονα</a:t>
            </a:r>
          </a:p>
          <a:p>
            <a:pPr>
              <a:lnSpc>
                <a:spcPct val="120000"/>
              </a:lnSpc>
            </a:pPr>
            <a:r>
              <a:rPr lang="el-GR" sz="2400" b="1" dirty="0"/>
              <a:t>Ρύθμιση υγρών, ηλεκτρολυτών, </a:t>
            </a:r>
            <a:r>
              <a:rPr lang="el-GR" sz="2400" b="1" dirty="0" err="1"/>
              <a:t>οξεοβασικής</a:t>
            </a:r>
            <a:r>
              <a:rPr lang="el-GR" sz="2400" b="1" dirty="0"/>
              <a:t> </a:t>
            </a:r>
            <a:r>
              <a:rPr lang="el-GR" sz="2400" b="1" dirty="0" smtClean="0"/>
              <a:t>ισορροπίας</a:t>
            </a:r>
          </a:p>
          <a:p>
            <a:pPr>
              <a:lnSpc>
                <a:spcPct val="120000"/>
              </a:lnSpc>
            </a:pPr>
            <a:r>
              <a:rPr lang="el-GR" sz="2400" b="1" dirty="0" smtClean="0"/>
              <a:t>Εξασφάλ</a:t>
            </a:r>
            <a:r>
              <a:rPr lang="el-GR" sz="2400" b="1" dirty="0"/>
              <a:t>ι</a:t>
            </a:r>
            <a:r>
              <a:rPr lang="el-GR" sz="2400" b="1" dirty="0" smtClean="0"/>
              <a:t>ση ανοιχτής αεροφόρου οδού (διασωλήνωση με εύκαμπτο ενδοσκόπιο)</a:t>
            </a:r>
            <a:endParaRPr lang="el-GR" sz="2400" b="1" dirty="0"/>
          </a:p>
          <a:p>
            <a:pPr>
              <a:lnSpc>
                <a:spcPct val="120000"/>
              </a:lnSpc>
            </a:pPr>
            <a:r>
              <a:rPr lang="el-GR" sz="2400" b="1" dirty="0" smtClean="0"/>
              <a:t>Αντιμετώπιση </a:t>
            </a:r>
            <a:r>
              <a:rPr lang="el-GR" sz="2400" b="1" dirty="0"/>
              <a:t>του </a:t>
            </a:r>
            <a:r>
              <a:rPr lang="en-US" sz="2400" b="1" dirty="0"/>
              <a:t>shock</a:t>
            </a:r>
            <a:endParaRPr lang="el-GR" sz="2400" b="1" dirty="0"/>
          </a:p>
          <a:p>
            <a:pPr algn="just">
              <a:lnSpc>
                <a:spcPct val="120000"/>
              </a:lnSpc>
            </a:pPr>
            <a:r>
              <a:rPr lang="el-GR" sz="2400" b="1" dirty="0"/>
              <a:t>Κορτικοειδή για την αποφυγή </a:t>
            </a:r>
            <a:r>
              <a:rPr lang="el-GR" sz="2400" b="1" dirty="0" smtClean="0"/>
              <a:t>στενώσεων (στα 2β και 3</a:t>
            </a:r>
            <a:r>
              <a:rPr lang="el-GR" sz="2400" b="1" baseline="30000" dirty="0" smtClean="0"/>
              <a:t>ου</a:t>
            </a:r>
            <a:r>
              <a:rPr lang="el-GR" sz="2400" b="1" dirty="0" smtClean="0"/>
              <a:t> βαθμού εγκαύματα και επί οιδήματος </a:t>
            </a:r>
            <a:r>
              <a:rPr lang="el-GR" sz="2400" b="1" dirty="0" err="1" smtClean="0"/>
              <a:t>γλωτίδος</a:t>
            </a:r>
            <a:r>
              <a:rPr lang="el-GR" sz="2400" b="1" dirty="0" smtClean="0"/>
              <a:t> και απόφραξης αεροφόρου οδού)</a:t>
            </a:r>
            <a:endParaRPr lang="el-GR" sz="2400" b="1" dirty="0"/>
          </a:p>
          <a:p>
            <a:pPr>
              <a:lnSpc>
                <a:spcPct val="120000"/>
              </a:lnSpc>
            </a:pPr>
            <a:r>
              <a:rPr lang="el-GR" sz="2400" b="1" dirty="0" smtClean="0"/>
              <a:t>Χειρουργική διερεύνηση και </a:t>
            </a:r>
            <a:r>
              <a:rPr lang="el-GR" sz="2400" b="1" dirty="0"/>
              <a:t>αντιμετώπιση </a:t>
            </a:r>
            <a:r>
              <a:rPr lang="el-GR" sz="2400" b="1" dirty="0" smtClean="0"/>
              <a:t>διάτρησης</a:t>
            </a:r>
            <a:endParaRPr lang="el-GR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0"/>
            <a:ext cx="7772400" cy="1470025"/>
          </a:xfrm>
        </p:spPr>
        <p:txBody>
          <a:bodyPr/>
          <a:lstStyle/>
          <a:p>
            <a:pPr eaLnBrk="1" hangingPunct="1">
              <a:defRPr/>
            </a:pPr>
            <a:r>
              <a:rPr lang="el-GR" sz="4400" dirty="0" smtClean="0">
                <a:solidFill>
                  <a:schemeClr val="hlink"/>
                </a:solidFill>
              </a:rPr>
              <a:t>Κατάποση μπαταρίας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67544" y="1196752"/>
            <a:ext cx="7777162" cy="3121025"/>
          </a:xfrm>
        </p:spPr>
        <p:txBody>
          <a:bodyPr/>
          <a:lstStyle/>
          <a:p>
            <a:pPr marL="182563" indent="-182563" algn="just" eaLnBrk="1" hangingPunct="1">
              <a:lnSpc>
                <a:spcPct val="130000"/>
              </a:lnSpc>
              <a:buFont typeface="Wingdings" pitchFamily="2" charset="2"/>
              <a:buChar char="n"/>
              <a:defRPr/>
            </a:pPr>
            <a:r>
              <a:rPr lang="el-GR" sz="2400" b="1" dirty="0" smtClean="0"/>
              <a:t>Περιέχουν </a:t>
            </a:r>
            <a:r>
              <a:rPr lang="en-US" sz="2400" b="1" dirty="0" smtClean="0"/>
              <a:t>Li </a:t>
            </a:r>
            <a:r>
              <a:rPr lang="el-GR" sz="2400" b="1" dirty="0" smtClean="0"/>
              <a:t>ή </a:t>
            </a:r>
            <a:r>
              <a:rPr lang="en-US" sz="2400" b="1" dirty="0" smtClean="0"/>
              <a:t>Hg</a:t>
            </a:r>
            <a:endParaRPr lang="el-GR" sz="2400" b="1" dirty="0" smtClean="0"/>
          </a:p>
          <a:p>
            <a:pPr marL="182563" indent="-182563" algn="just" eaLnBrk="1" hangingPunct="1">
              <a:lnSpc>
                <a:spcPct val="130000"/>
              </a:lnSpc>
              <a:buFont typeface="Wingdings" pitchFamily="2" charset="2"/>
              <a:buChar char="n"/>
              <a:defRPr/>
            </a:pPr>
            <a:r>
              <a:rPr lang="el-GR" sz="2400" b="1" dirty="0" smtClean="0"/>
              <a:t>Διάβρωση Βλεννογόνου</a:t>
            </a:r>
          </a:p>
          <a:p>
            <a:pPr marL="182563" indent="-182563" algn="just" eaLnBrk="1" hangingPunct="1">
              <a:lnSpc>
                <a:spcPct val="130000"/>
              </a:lnSpc>
              <a:buFont typeface="Wingdings" pitchFamily="2" charset="2"/>
              <a:buChar char="n"/>
              <a:defRPr/>
            </a:pPr>
            <a:r>
              <a:rPr lang="el-GR" sz="2400" b="1" dirty="0"/>
              <a:t>Ά</a:t>
            </a:r>
            <a:r>
              <a:rPr lang="el-GR" sz="2400" b="1" dirty="0" smtClean="0"/>
              <a:t>μεση αφαίρεση από τον οισοφάγο</a:t>
            </a:r>
          </a:p>
          <a:p>
            <a:pPr marL="182563" indent="-182563" algn="just" eaLnBrk="1" hangingPunct="1">
              <a:lnSpc>
                <a:spcPct val="130000"/>
              </a:lnSpc>
              <a:buFont typeface="Wingdings" pitchFamily="2" charset="2"/>
              <a:buChar char="n"/>
              <a:defRPr/>
            </a:pPr>
            <a:r>
              <a:rPr lang="el-GR" sz="2400" b="1" dirty="0" smtClean="0"/>
              <a:t>Παρακολούθηση του εγκαύματος</a:t>
            </a:r>
          </a:p>
          <a:p>
            <a:pPr marL="182563" indent="-182563" algn="just" eaLnBrk="1" hangingPunct="1">
              <a:lnSpc>
                <a:spcPct val="130000"/>
              </a:lnSpc>
              <a:buFont typeface="Wingdings" pitchFamily="2" charset="2"/>
              <a:buChar char="n"/>
              <a:defRPr/>
            </a:pPr>
            <a:endParaRPr lang="el-GR" sz="2800" b="1" dirty="0" smtClean="0"/>
          </a:p>
        </p:txBody>
      </p:sp>
      <p:pic>
        <p:nvPicPr>
          <p:cNvPr id="4" name="3 - Θέση περιεχομένου" descr="152645447521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241639" y="3506532"/>
            <a:ext cx="4248473" cy="31863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3 - Θέση περιεχομένου" descr="1526454506529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4579536" y="3524536"/>
            <a:ext cx="4224469" cy="3168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452062"/>
            <a:ext cx="8229600" cy="1143000"/>
          </a:xfrm>
        </p:spPr>
        <p:txBody>
          <a:bodyPr/>
          <a:lstStyle/>
          <a:p>
            <a:r>
              <a:rPr lang="el-GR" sz="4000" dirty="0" smtClean="0">
                <a:solidFill>
                  <a:schemeClr val="hlink"/>
                </a:solidFill>
              </a:rPr>
              <a:t>Συμπτωματολογία δηλητηρίασης από υδρογονάνθρακες</a:t>
            </a:r>
            <a:br>
              <a:rPr lang="el-GR" sz="4000" dirty="0" smtClean="0">
                <a:solidFill>
                  <a:schemeClr val="hlink"/>
                </a:solidFill>
              </a:rPr>
            </a:br>
            <a:r>
              <a:rPr lang="el-GR" sz="4000" dirty="0" smtClean="0">
                <a:solidFill>
                  <a:schemeClr val="hlink"/>
                </a:solidFill>
              </a:rPr>
              <a:t>(πετρέλαιο-βενζίνη-</a:t>
            </a:r>
            <a:r>
              <a:rPr lang="el-GR" sz="4000" dirty="0" err="1" smtClean="0">
                <a:solidFill>
                  <a:schemeClr val="hlink"/>
                </a:solidFill>
              </a:rPr>
              <a:t>τερεβινθέλαι</a:t>
            </a:r>
            <a:r>
              <a:rPr lang="el-GR" sz="4000" dirty="0" smtClean="0">
                <a:solidFill>
                  <a:schemeClr val="hlink"/>
                </a:solidFill>
              </a:rPr>
              <a:t>ο)</a:t>
            </a:r>
            <a:endParaRPr lang="el-GR" sz="4000" dirty="0">
              <a:solidFill>
                <a:schemeClr val="hlink"/>
              </a:solidFill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5288" y="2196326"/>
            <a:ext cx="8568951" cy="4525962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el-GR" sz="2400" b="1" dirty="0" smtClean="0"/>
              <a:t>Η βαρύτητα της δηλητηρίασης εξαρτάται από την πτητικότητα, την επιφανειακή τάση και ιξώδες του υδρογονάνθρακα</a:t>
            </a:r>
          </a:p>
          <a:p>
            <a:pPr algn="just">
              <a:lnSpc>
                <a:spcPct val="120000"/>
              </a:lnSpc>
            </a:pPr>
            <a:r>
              <a:rPr lang="el-GR" sz="2400" b="1" dirty="0" smtClean="0"/>
              <a:t>Εισπνοή: βήχας, δύσπνοια, σιελόρροια, </a:t>
            </a:r>
            <a:r>
              <a:rPr lang="el-GR" sz="2400" b="1" dirty="0" err="1" smtClean="0"/>
              <a:t>πνευμονίτις</a:t>
            </a:r>
            <a:r>
              <a:rPr lang="el-GR" sz="2400" b="1" dirty="0" smtClean="0"/>
              <a:t>, χημική πνευμονία λόγω άμεσης τοξικής δράσης του υδρογονάνθρακα, (μειωμένη παραγωγή του επιφανειακού παράγοντα, </a:t>
            </a:r>
            <a:r>
              <a:rPr lang="en-US" sz="2400" b="1" dirty="0" err="1" smtClean="0"/>
              <a:t>collapsus</a:t>
            </a:r>
            <a:r>
              <a:rPr lang="en-US" sz="2400" b="1" dirty="0" smtClean="0"/>
              <a:t> </a:t>
            </a:r>
            <a:r>
              <a:rPr lang="el-GR" sz="2400" b="1" dirty="0" smtClean="0"/>
              <a:t>των κυψελίδων, </a:t>
            </a:r>
            <a:r>
              <a:rPr lang="el-GR" sz="2400" b="1" dirty="0" err="1" smtClean="0"/>
              <a:t>υποξία</a:t>
            </a:r>
            <a:r>
              <a:rPr lang="el-GR" sz="2400" b="1" dirty="0" smtClean="0"/>
              <a:t> – Αιμορραγική </a:t>
            </a:r>
            <a:r>
              <a:rPr lang="el-GR" sz="2400" b="1" dirty="0" err="1" smtClean="0"/>
              <a:t>κυψελιδίτις</a:t>
            </a:r>
            <a:r>
              <a:rPr lang="el-GR" sz="2400" b="1" dirty="0" smtClean="0"/>
              <a:t> μετά 3 ημέρες)</a:t>
            </a:r>
          </a:p>
          <a:p>
            <a:pPr>
              <a:lnSpc>
                <a:spcPct val="120000"/>
              </a:lnSpc>
            </a:pPr>
            <a:r>
              <a:rPr lang="el-GR" sz="2400" b="1" dirty="0" smtClean="0"/>
              <a:t>Κατάποση: πόνος στο </a:t>
            </a:r>
            <a:r>
              <a:rPr lang="el-GR" sz="2400" b="1" dirty="0" err="1" smtClean="0"/>
              <a:t>επιγάστριο</a:t>
            </a:r>
            <a:r>
              <a:rPr lang="el-GR" sz="2400" b="1" dirty="0" smtClean="0"/>
              <a:t>, ναυτία, έμετοι, κολικοί</a:t>
            </a:r>
          </a:p>
          <a:p>
            <a:pPr>
              <a:lnSpc>
                <a:spcPct val="120000"/>
              </a:lnSpc>
            </a:pPr>
            <a:r>
              <a:rPr lang="el-GR" sz="2400" b="1" dirty="0" smtClean="0"/>
              <a:t>Συστηματική τοξικότητα: ευφορία, διέγερση ΚΝΣ, σπασμοί, κώμα, νεφρική, ηπατική βλάβη (καμφορά, βενζίνη)</a:t>
            </a:r>
            <a:endParaRPr lang="el-GR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95536" y="476672"/>
            <a:ext cx="8229600" cy="1143000"/>
          </a:xfrm>
        </p:spPr>
        <p:txBody>
          <a:bodyPr/>
          <a:lstStyle/>
          <a:p>
            <a:r>
              <a:rPr lang="el-GR" sz="4000" dirty="0" smtClean="0">
                <a:solidFill>
                  <a:schemeClr val="hlink"/>
                </a:solidFill>
              </a:rPr>
              <a:t>Αντιμετώπιση</a:t>
            </a:r>
            <a:endParaRPr lang="el-GR" sz="4000" dirty="0">
              <a:solidFill>
                <a:schemeClr val="hlink"/>
              </a:solidFill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773238"/>
            <a:ext cx="8229600" cy="4525962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el-GR" sz="2400" b="1" dirty="0" smtClean="0"/>
              <a:t>ΌΧΙ πρόκληση εμέτου ή πλύση στομάχου</a:t>
            </a:r>
          </a:p>
          <a:p>
            <a:pPr>
              <a:lnSpc>
                <a:spcPct val="120000"/>
              </a:lnSpc>
            </a:pPr>
            <a:r>
              <a:rPr lang="el-GR" sz="2400" b="1" dirty="0" smtClean="0"/>
              <a:t>ΌΧΙ ζωικός άνθρακας</a:t>
            </a:r>
          </a:p>
          <a:p>
            <a:pPr>
              <a:lnSpc>
                <a:spcPct val="120000"/>
              </a:lnSpc>
            </a:pPr>
            <a:r>
              <a:rPr lang="el-GR" sz="2400" b="1" dirty="0" err="1" smtClean="0"/>
              <a:t>Ελεγχος</a:t>
            </a:r>
            <a:r>
              <a:rPr lang="el-GR" sz="2400" b="1" dirty="0" smtClean="0"/>
              <a:t> αερίων αίματος</a:t>
            </a:r>
          </a:p>
          <a:p>
            <a:pPr>
              <a:lnSpc>
                <a:spcPct val="120000"/>
              </a:lnSpc>
            </a:pPr>
            <a:r>
              <a:rPr lang="el-GR" sz="2400" b="1" dirty="0" smtClean="0"/>
              <a:t>Α/α θώρακα σε 6 ώρες από την εισπνοή</a:t>
            </a:r>
          </a:p>
          <a:p>
            <a:pPr>
              <a:lnSpc>
                <a:spcPct val="120000"/>
              </a:lnSpc>
            </a:pPr>
            <a:r>
              <a:rPr lang="el-GR" sz="2400" b="1" dirty="0" smtClean="0"/>
              <a:t>Αντιβίωση μόνο επί πνευμονίας ή βρογχοπνευμονίας, ΌΧΙ προληπτικά</a:t>
            </a:r>
          </a:p>
          <a:p>
            <a:pPr>
              <a:lnSpc>
                <a:spcPct val="120000"/>
              </a:lnSpc>
            </a:pPr>
            <a:r>
              <a:rPr lang="el-GR" sz="2400" b="1" dirty="0" smtClean="0"/>
              <a:t>Υποστηρικτική αγωγή και ανάλογη αντιμετώπιση επί συστηματικής τοξικότητας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0"/>
            <a:ext cx="7772400" cy="1470025"/>
          </a:xfrm>
        </p:spPr>
        <p:txBody>
          <a:bodyPr/>
          <a:lstStyle/>
          <a:p>
            <a:pPr eaLnBrk="1" hangingPunct="1">
              <a:defRPr/>
            </a:pPr>
            <a:r>
              <a:rPr lang="el-GR" sz="4400" dirty="0" smtClean="0">
                <a:solidFill>
                  <a:schemeClr val="hlink"/>
                </a:solidFill>
              </a:rPr>
              <a:t>Δηλητηρίαση με σίδηρο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11188" y="1628775"/>
            <a:ext cx="7777162" cy="3121025"/>
          </a:xfrm>
        </p:spPr>
        <p:txBody>
          <a:bodyPr/>
          <a:lstStyle/>
          <a:p>
            <a:pPr algn="just" eaLnBrk="1" hangingPunct="1">
              <a:lnSpc>
                <a:spcPct val="130000"/>
              </a:lnSpc>
              <a:defRPr/>
            </a:pPr>
            <a:r>
              <a:rPr lang="el-GR" sz="2400" b="1" dirty="0" smtClean="0"/>
              <a:t>Η τοξικότητα της δηλητηρίασης εξαρτάται από το ποσό του στοιχειακού σιδήρου που ελήφθη</a:t>
            </a:r>
          </a:p>
          <a:p>
            <a:pPr algn="just" eaLnBrk="1" hangingPunct="1">
              <a:lnSpc>
                <a:spcPct val="130000"/>
              </a:lnSpc>
              <a:defRPr/>
            </a:pPr>
            <a:r>
              <a:rPr lang="el-GR" sz="2400" b="1" dirty="0" smtClean="0"/>
              <a:t>20-60</a:t>
            </a:r>
            <a:r>
              <a:rPr lang="en-US" sz="2400" b="1" dirty="0" smtClean="0"/>
              <a:t>mg/kg/B</a:t>
            </a:r>
            <a:r>
              <a:rPr lang="el-GR" sz="2400" b="1" dirty="0" smtClean="0"/>
              <a:t>Σ		ήπια τοξικότητα</a:t>
            </a:r>
          </a:p>
          <a:p>
            <a:pPr algn="just" eaLnBrk="1" hangingPunct="1">
              <a:lnSpc>
                <a:spcPct val="130000"/>
              </a:lnSpc>
              <a:defRPr/>
            </a:pPr>
            <a:r>
              <a:rPr lang="el-GR" sz="2400" b="1" dirty="0" smtClean="0"/>
              <a:t>60-100</a:t>
            </a:r>
            <a:r>
              <a:rPr lang="en-US" sz="2400" b="1" dirty="0" smtClean="0"/>
              <a:t>mg/Kg/</a:t>
            </a:r>
            <a:r>
              <a:rPr lang="el-GR" sz="2400" b="1" dirty="0" smtClean="0"/>
              <a:t>ΒΣ		μέτρια τοξικότητα</a:t>
            </a:r>
          </a:p>
          <a:p>
            <a:pPr algn="just" eaLnBrk="1" hangingPunct="1">
              <a:lnSpc>
                <a:spcPct val="130000"/>
              </a:lnSpc>
              <a:defRPr/>
            </a:pPr>
            <a:r>
              <a:rPr lang="el-GR" sz="2400" b="1" dirty="0" smtClean="0"/>
              <a:t>100-200</a:t>
            </a:r>
            <a:r>
              <a:rPr lang="en-US" sz="2400" b="1" dirty="0" smtClean="0"/>
              <a:t>mg/Kg/</a:t>
            </a:r>
            <a:r>
              <a:rPr lang="el-GR" sz="2400" b="1" dirty="0" smtClean="0"/>
              <a:t>ΒΣ		βαριά τοξικότητα</a:t>
            </a:r>
          </a:p>
          <a:p>
            <a:pPr algn="just" eaLnBrk="1" hangingPunct="1">
              <a:lnSpc>
                <a:spcPct val="130000"/>
              </a:lnSpc>
              <a:defRPr/>
            </a:pPr>
            <a:r>
              <a:rPr lang="el-GR" sz="2400" b="1" dirty="0" smtClean="0"/>
              <a:t>&gt;200</a:t>
            </a:r>
            <a:r>
              <a:rPr lang="en-US" sz="2400" b="1" dirty="0" smtClean="0"/>
              <a:t>mg/Kg/</a:t>
            </a:r>
            <a:r>
              <a:rPr lang="el-GR" sz="2400" b="1" dirty="0" smtClean="0"/>
              <a:t>ΒΣ		θανατηφόρα τοξικότητα</a:t>
            </a:r>
          </a:p>
          <a:p>
            <a:pPr algn="just" eaLnBrk="1" hangingPunct="1">
              <a:lnSpc>
                <a:spcPct val="130000"/>
              </a:lnSpc>
              <a:defRPr/>
            </a:pPr>
            <a:endParaRPr lang="el-GR" sz="1400" b="1" dirty="0" smtClean="0"/>
          </a:p>
          <a:p>
            <a:pPr algn="just" eaLnBrk="1" hangingPunct="1">
              <a:lnSpc>
                <a:spcPct val="130000"/>
              </a:lnSpc>
              <a:defRPr/>
            </a:pPr>
            <a:r>
              <a:rPr lang="el-GR" sz="2400" b="1" dirty="0" smtClean="0"/>
              <a:t>Δρα ως ανασταλτής της οξειδωτικής </a:t>
            </a:r>
            <a:r>
              <a:rPr lang="el-GR" sz="2400" b="1" dirty="0" err="1" smtClean="0"/>
              <a:t>φωσφοριλίωσης</a:t>
            </a:r>
            <a:r>
              <a:rPr lang="el-GR" sz="2400" b="1" dirty="0" smtClean="0"/>
              <a:t> στα μιτοχόνδρια</a:t>
            </a:r>
          </a:p>
          <a:p>
            <a:pPr marL="182563" indent="-182563" algn="just" eaLnBrk="1" hangingPunct="1">
              <a:lnSpc>
                <a:spcPct val="130000"/>
              </a:lnSpc>
              <a:buFont typeface="Wingdings" pitchFamily="2" charset="2"/>
              <a:buChar char="n"/>
              <a:defRPr/>
            </a:pPr>
            <a:endParaRPr lang="el-GR" sz="28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sz="quarter" idx="1"/>
          </p:nvPr>
        </p:nvSpPr>
        <p:spPr>
          <a:xfrm>
            <a:off x="1043608" y="4728934"/>
            <a:ext cx="6976864" cy="720080"/>
          </a:xfrm>
        </p:spPr>
        <p:txBody>
          <a:bodyPr/>
          <a:lstStyle/>
          <a:p>
            <a:r>
              <a:rPr lang="el-GR" sz="2400" b="1" dirty="0" smtClean="0"/>
              <a:t>Αίτια δηλητηριάσεων κατά είδος και ηλικία</a:t>
            </a:r>
            <a:endParaRPr lang="el-GR" sz="2400" b="1" dirty="0"/>
          </a:p>
        </p:txBody>
      </p:sp>
      <p:pic>
        <p:nvPicPr>
          <p:cNvPr id="5" name="4 - Εικόνα" descr="Χωρίς τίτλο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611" y="533773"/>
            <a:ext cx="8966514" cy="4105480"/>
          </a:xfrm>
          <a:prstGeom prst="rect">
            <a:avLst/>
          </a:prstGeom>
        </p:spPr>
      </p:pic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3419872" y="6186488"/>
            <a:ext cx="5472608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kumimoji="0" lang="el-GR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Πρόσφατη στατιστική από το Κέντρο Δηλητηριάσεων Αθηνών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88640"/>
            <a:ext cx="9144000" cy="1124743"/>
          </a:xfrm>
        </p:spPr>
        <p:txBody>
          <a:bodyPr/>
          <a:lstStyle/>
          <a:p>
            <a:pPr eaLnBrk="1" hangingPunct="1">
              <a:defRPr/>
            </a:pPr>
            <a:r>
              <a:rPr lang="el-GR" sz="4400" dirty="0" smtClean="0">
                <a:solidFill>
                  <a:schemeClr val="hlink"/>
                </a:solidFill>
              </a:rPr>
              <a:t>Συμπτωματολογία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95536" y="1124744"/>
            <a:ext cx="8280920" cy="2905001"/>
          </a:xfrm>
        </p:spPr>
        <p:txBody>
          <a:bodyPr/>
          <a:lstStyle/>
          <a:p>
            <a:pPr algn="just" eaLnBrk="1" hangingPunct="1">
              <a:lnSpc>
                <a:spcPct val="130000"/>
              </a:lnSpc>
              <a:defRPr/>
            </a:pPr>
            <a:r>
              <a:rPr lang="el-GR" sz="2400" b="1" dirty="0" smtClean="0"/>
              <a:t>Τις πρώτες 6 ώρες: κοιλιακά άλγη, έμετοι, διαρροϊκές κενώσεις</a:t>
            </a:r>
          </a:p>
          <a:p>
            <a:pPr algn="just" eaLnBrk="1" hangingPunct="1">
              <a:lnSpc>
                <a:spcPct val="130000"/>
              </a:lnSpc>
              <a:defRPr/>
            </a:pPr>
            <a:r>
              <a:rPr lang="el-GR" sz="2400" b="1" dirty="0" smtClean="0"/>
              <a:t>Ακολούθως: πυρετός, μεταβολική οξέωση, ηπατική βλάβη, σπασμοί, κώμα</a:t>
            </a: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0" y="2564904"/>
            <a:ext cx="9144000" cy="797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4400" b="1" i="0" u="none" strike="noStrike" kern="0" cap="none" spc="0" normalizeH="0" baseline="0" noProof="0" dirty="0" smtClean="0">
                <a:ln>
                  <a:noFill/>
                </a:ln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Αντιμετώπιση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323528" y="3429000"/>
            <a:ext cx="8387779" cy="2762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182563" marR="0" lvl="0" indent="-182563" algn="just" defTabSz="914400" rtl="0" eaLnBrk="1" fontAlgn="base" latinLnBrk="0" hangingPunct="1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tabLst/>
              <a:defRPr/>
            </a:pPr>
            <a:r>
              <a:rPr kumimoji="0" lang="el-GR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Πλύση στομάχου-Πρόκληση εμέτου</a:t>
            </a:r>
          </a:p>
          <a:p>
            <a:pPr marL="182563" marR="0" lvl="0" indent="-182563" algn="just" defTabSz="914400" rtl="0" eaLnBrk="1" fontAlgn="base" latinLnBrk="0" hangingPunct="1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tabLst/>
              <a:defRPr/>
            </a:pPr>
            <a:r>
              <a:rPr kumimoji="0" lang="el-GR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Μέτρηση επιπέδου </a:t>
            </a: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Fe</a:t>
            </a:r>
            <a:r>
              <a:rPr kumimoji="0" lang="el-GR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στον ορό</a:t>
            </a: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,</a:t>
            </a:r>
            <a:r>
              <a:rPr kumimoji="0" lang="el-GR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επίπεδα &gt;350μ</a:t>
            </a:r>
            <a:r>
              <a:rPr kumimoji="0" lang="en-US" sz="24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gr</a:t>
            </a: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/dl</a:t>
            </a:r>
            <a:r>
              <a:rPr kumimoji="0" lang="el-GR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, ένδειξη χορήγησης </a:t>
            </a:r>
            <a:r>
              <a:rPr kumimoji="0" lang="en-US" sz="24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Deferoxamine</a:t>
            </a: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IV 5-15mg/Kg/</a:t>
            </a:r>
            <a:r>
              <a:rPr kumimoji="0" lang="el-GR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ώρα έως 6</a:t>
            </a:r>
            <a:r>
              <a:rPr kumimoji="0" lang="en-US" sz="24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gr</a:t>
            </a:r>
            <a:r>
              <a:rPr lang="el-GR" sz="2400" b="1" kern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/24ωρο</a:t>
            </a:r>
            <a:endParaRPr kumimoji="0" lang="el-GR" sz="24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182563" marR="0" lvl="0" indent="-182563" algn="just" defTabSz="914400" rtl="0" eaLnBrk="1" fontAlgn="base" latinLnBrk="0" hangingPunct="1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tabLst/>
              <a:defRPr/>
            </a:pPr>
            <a:r>
              <a:rPr kumimoji="0" lang="el-GR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Παρακολούθηση των επιπέδων του </a:t>
            </a: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Fe</a:t>
            </a:r>
            <a:r>
              <a:rPr kumimoji="0" lang="el-GR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στον ορό</a:t>
            </a:r>
          </a:p>
          <a:p>
            <a:pPr marL="182563" marR="0" lvl="0" indent="-182563" algn="just" defTabSz="914400" rtl="0" eaLnBrk="1" fontAlgn="base" latinLnBrk="0" hangingPunct="1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tabLst/>
              <a:defRPr/>
            </a:pPr>
            <a:r>
              <a:rPr kumimoji="0" lang="el-GR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Αντιμετώπιση της οξέωσης</a:t>
            </a:r>
          </a:p>
          <a:p>
            <a:pPr marL="182563" marR="0" lvl="0" indent="-182563" algn="just" defTabSz="914400" rtl="0" eaLnBrk="1" fontAlgn="base" latinLnBrk="0" hangingPunct="1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tabLst/>
              <a:defRPr/>
            </a:pPr>
            <a:r>
              <a:rPr kumimoji="0" lang="el-GR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Αιμοκάθαρση</a:t>
            </a:r>
          </a:p>
          <a:p>
            <a:pPr marL="182563" marR="0" lvl="0" indent="-182563" algn="just" defTabSz="914400" rtl="0" eaLnBrk="1" fontAlgn="base" latinLnBrk="0" hangingPunct="1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tabLst/>
              <a:defRPr/>
            </a:pPr>
            <a:endParaRPr kumimoji="0" lang="el-GR" sz="28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3568" y="188640"/>
            <a:ext cx="7772400" cy="1470025"/>
          </a:xfrm>
        </p:spPr>
        <p:txBody>
          <a:bodyPr/>
          <a:lstStyle/>
          <a:p>
            <a:pPr eaLnBrk="1" hangingPunct="1">
              <a:defRPr/>
            </a:pPr>
            <a:r>
              <a:rPr lang="el-GR" sz="4400" dirty="0" smtClean="0">
                <a:solidFill>
                  <a:schemeClr val="hlink"/>
                </a:solidFill>
              </a:rPr>
              <a:t>Δηλητηρίαση με νικοτίνη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11560" y="1844824"/>
            <a:ext cx="7777162" cy="3121025"/>
          </a:xfrm>
        </p:spPr>
        <p:txBody>
          <a:bodyPr/>
          <a:lstStyle/>
          <a:p>
            <a:pPr marL="182563" indent="-182563" algn="just" eaLnBrk="1" hangingPunct="1">
              <a:lnSpc>
                <a:spcPct val="150000"/>
              </a:lnSpc>
              <a:buFont typeface="Wingdings" pitchFamily="2" charset="2"/>
              <a:buChar char="n"/>
              <a:defRPr/>
            </a:pPr>
            <a:r>
              <a:rPr lang="el-GR" sz="2400" b="1" dirty="0" smtClean="0"/>
              <a:t>Διεγείρει τους νικοτινικούς υποδοχείς της </a:t>
            </a:r>
            <a:r>
              <a:rPr lang="el-GR" sz="2400" b="1" dirty="0" err="1" smtClean="0"/>
              <a:t>ακετυλχολίνης</a:t>
            </a:r>
            <a:r>
              <a:rPr lang="el-GR" sz="2400" b="1" dirty="0" smtClean="0"/>
              <a:t> </a:t>
            </a:r>
            <a:r>
              <a:rPr lang="el-GR" sz="2400" b="1" dirty="0" smtClean="0">
                <a:sym typeface="Symbol"/>
              </a:rPr>
              <a:t> διέγερση παρασυμπαθητικού</a:t>
            </a:r>
          </a:p>
          <a:p>
            <a:pPr marL="182563" indent="-182563" algn="just" eaLnBrk="1" hangingPunct="1">
              <a:lnSpc>
                <a:spcPct val="150000"/>
              </a:lnSpc>
              <a:defRPr/>
            </a:pPr>
            <a:r>
              <a:rPr lang="el-GR" sz="2400" b="1" dirty="0" smtClean="0">
                <a:sym typeface="Symbol"/>
              </a:rPr>
              <a:t>	Αρρυθμίες – </a:t>
            </a:r>
            <a:r>
              <a:rPr lang="el-GR" sz="2400" b="1" dirty="0" err="1" smtClean="0">
                <a:sym typeface="Symbol"/>
              </a:rPr>
              <a:t>Συγχητική</a:t>
            </a:r>
            <a:r>
              <a:rPr lang="el-GR" sz="2400" b="1" dirty="0" smtClean="0">
                <a:sym typeface="Symbol"/>
              </a:rPr>
              <a:t> κατάσταση - Σπασμοί - Κώμα </a:t>
            </a:r>
          </a:p>
          <a:p>
            <a:pPr marL="182563" indent="-182563" algn="just" eaLnBrk="1" hangingPunct="1">
              <a:lnSpc>
                <a:spcPct val="150000"/>
              </a:lnSpc>
              <a:buFont typeface="Wingdings" pitchFamily="2" charset="2"/>
              <a:buChar char="n"/>
              <a:defRPr/>
            </a:pPr>
            <a:r>
              <a:rPr lang="el-GR" sz="2400" b="1" dirty="0" smtClean="0"/>
              <a:t>Ενδείκνυται η πλύση στομάχου ή πρόκληση εμέτου </a:t>
            </a:r>
          </a:p>
          <a:p>
            <a:pPr marL="182563" indent="-182563" algn="just" eaLnBrk="1" hangingPunct="1">
              <a:lnSpc>
                <a:spcPct val="150000"/>
              </a:lnSpc>
              <a:buFont typeface="Wingdings" pitchFamily="2" charset="2"/>
              <a:buChar char="n"/>
              <a:defRPr/>
            </a:pPr>
            <a:r>
              <a:rPr lang="el-GR" sz="2400" b="1" dirty="0" smtClean="0"/>
              <a:t>Χορήγηση ενεργού άνθρακα</a:t>
            </a:r>
          </a:p>
          <a:p>
            <a:pPr marL="182563" indent="-182563" algn="just" eaLnBrk="1" hangingPunct="1">
              <a:lnSpc>
                <a:spcPct val="150000"/>
              </a:lnSpc>
              <a:buFont typeface="Wingdings" pitchFamily="2" charset="2"/>
              <a:buChar char="n"/>
              <a:defRPr/>
            </a:pPr>
            <a:r>
              <a:rPr lang="el-GR" sz="2400" b="1" dirty="0" smtClean="0"/>
              <a:t>Συμπτωματική αντιμετώπιση</a:t>
            </a:r>
          </a:p>
          <a:p>
            <a:pPr marL="182563" indent="-182563" algn="just" eaLnBrk="1" hangingPunct="1">
              <a:lnSpc>
                <a:spcPct val="150000"/>
              </a:lnSpc>
              <a:buFont typeface="Wingdings" pitchFamily="2" charset="2"/>
              <a:buChar char="n"/>
              <a:defRPr/>
            </a:pPr>
            <a:endParaRPr lang="el-GR" sz="28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sz="4000">
                <a:solidFill>
                  <a:schemeClr val="hlink"/>
                </a:solidFill>
              </a:rPr>
              <a:t>Οργανοφωσφορικοί εστέρες (παραθείο)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435280" cy="4525963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l-GR" sz="2400" b="1" dirty="0"/>
              <a:t>Θανατηφόρα δόση για παιδιά 2</a:t>
            </a:r>
            <a:r>
              <a:rPr lang="en-US" sz="2400" b="1" dirty="0" smtClean="0"/>
              <a:t>mg</a:t>
            </a:r>
            <a:endParaRPr lang="el-GR" sz="2400" b="1" dirty="0" smtClean="0"/>
          </a:p>
          <a:p>
            <a:pPr>
              <a:buFont typeface="Wingdings" pitchFamily="2" charset="2"/>
              <a:buNone/>
            </a:pPr>
            <a:r>
              <a:rPr lang="el-GR" sz="2400" b="1" dirty="0" smtClean="0"/>
              <a:t>Αδρανοποίηση </a:t>
            </a:r>
            <a:r>
              <a:rPr lang="el-GR" sz="2400" b="1" dirty="0" err="1"/>
              <a:t>ακετυλχοληνεστεράσης</a:t>
            </a:r>
            <a:endParaRPr lang="el-GR" sz="2400" b="1" dirty="0"/>
          </a:p>
          <a:p>
            <a:pPr>
              <a:buFont typeface="Wingdings" pitchFamily="2" charset="2"/>
              <a:buNone/>
            </a:pPr>
            <a:r>
              <a:rPr lang="el-GR" sz="2400" b="1" dirty="0"/>
              <a:t>Συμπτώματα </a:t>
            </a:r>
            <a:r>
              <a:rPr lang="el-GR" sz="2400" b="1" dirty="0" smtClean="0"/>
              <a:t>διέγερσης παρασυμπαθητικού</a:t>
            </a:r>
            <a:endParaRPr lang="el-GR" sz="2400" b="1" dirty="0"/>
          </a:p>
          <a:p>
            <a:pPr>
              <a:buFont typeface="Wingdings" pitchFamily="2" charset="2"/>
              <a:buNone/>
            </a:pPr>
            <a:endParaRPr lang="el-GR" sz="2400" b="1" dirty="0"/>
          </a:p>
          <a:p>
            <a:pPr marL="0" indent="0">
              <a:buFont typeface="Wingdings" pitchFamily="2" charset="2"/>
              <a:buNone/>
            </a:pPr>
            <a:r>
              <a:rPr lang="el-GR" sz="2400" b="1" dirty="0"/>
              <a:t>Σύμφωνα με την τιμή </a:t>
            </a:r>
            <a:r>
              <a:rPr lang="el-GR" sz="2400" b="1" dirty="0" smtClean="0"/>
              <a:t>δραστικότητας της </a:t>
            </a:r>
            <a:r>
              <a:rPr lang="el-GR" sz="2400" b="1" dirty="0" err="1" smtClean="0"/>
              <a:t>χοληνεστεράσης</a:t>
            </a:r>
            <a:r>
              <a:rPr lang="el-GR" sz="2400" b="1" dirty="0" smtClean="0"/>
              <a:t> </a:t>
            </a:r>
            <a:r>
              <a:rPr lang="el-GR" sz="2400" b="1" dirty="0"/>
              <a:t>αίματος</a:t>
            </a:r>
          </a:p>
          <a:p>
            <a:pPr>
              <a:buFont typeface="Wingdings" pitchFamily="2" charset="2"/>
              <a:buNone/>
            </a:pPr>
            <a:r>
              <a:rPr lang="el-GR" sz="2400" b="1" dirty="0"/>
              <a:t>Ελαφρά	40-60% της φυσιολογικής τιμής</a:t>
            </a:r>
          </a:p>
          <a:p>
            <a:pPr>
              <a:buFont typeface="Wingdings" pitchFamily="2" charset="2"/>
              <a:buNone/>
            </a:pPr>
            <a:r>
              <a:rPr lang="el-GR" sz="2400" b="1" dirty="0"/>
              <a:t>Μέτρια	</a:t>
            </a:r>
            <a:r>
              <a:rPr lang="el-GR" sz="2400" b="1" dirty="0" smtClean="0"/>
              <a:t>	20-40</a:t>
            </a:r>
            <a:r>
              <a:rPr lang="el-GR" sz="2400" b="1" dirty="0"/>
              <a:t>% της φυσιολογικής τιμής</a:t>
            </a:r>
          </a:p>
          <a:p>
            <a:pPr>
              <a:buFont typeface="Wingdings" pitchFamily="2" charset="2"/>
              <a:buNone/>
            </a:pPr>
            <a:r>
              <a:rPr lang="el-GR" sz="2400" b="1" dirty="0"/>
              <a:t>Βαριά:	  </a:t>
            </a:r>
            <a:r>
              <a:rPr lang="el-GR" sz="2400" b="1" dirty="0" smtClean="0"/>
              <a:t>	  &lt;</a:t>
            </a:r>
            <a:r>
              <a:rPr lang="el-GR" sz="2400" b="1" dirty="0"/>
              <a:t>20% της φυσιολογικής τιμής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68313" y="549275"/>
            <a:ext cx="8229600" cy="1143000"/>
          </a:xfrm>
        </p:spPr>
        <p:txBody>
          <a:bodyPr/>
          <a:lstStyle/>
          <a:p>
            <a:r>
              <a:rPr lang="el-GR" sz="4000">
                <a:solidFill>
                  <a:schemeClr val="hlink"/>
                </a:solidFill>
              </a:rPr>
              <a:t>Κλινικές εκδηλώσεις δηλητηρίασης με οργανοφωσφορικούς εστέρες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190750"/>
            <a:ext cx="8229600" cy="4210050"/>
          </a:xfrm>
        </p:spPr>
        <p:txBody>
          <a:bodyPr/>
          <a:lstStyle/>
          <a:p>
            <a:pPr marL="0" indent="0" algn="just">
              <a:lnSpc>
                <a:spcPct val="150000"/>
              </a:lnSpc>
              <a:buFont typeface="Wingdings" pitchFamily="2" charset="2"/>
              <a:buNone/>
            </a:pPr>
            <a:r>
              <a:rPr lang="el-GR" sz="2400" b="1" dirty="0"/>
              <a:t>Κεφαλαλγία, ζάλη</a:t>
            </a:r>
            <a:r>
              <a:rPr lang="el-GR" sz="2400" b="1" dirty="0" smtClean="0"/>
              <a:t>, αρχικά </a:t>
            </a:r>
            <a:r>
              <a:rPr lang="el-GR" sz="2400" b="1" dirty="0"/>
              <a:t>μυϊκές </a:t>
            </a:r>
            <a:r>
              <a:rPr lang="el-GR" sz="2400" b="1" dirty="0" smtClean="0"/>
              <a:t>συσπάσεις και ακολούθως μυϊκή παράλυση, αδυναμία</a:t>
            </a:r>
            <a:r>
              <a:rPr lang="el-GR" sz="2400" b="1" dirty="0"/>
              <a:t>, αταξία, εφιδρώσεις, μύση, βραδυκαρδία, σιελόρροια, </a:t>
            </a:r>
            <a:r>
              <a:rPr lang="el-GR" sz="2400" b="1" dirty="0" err="1" smtClean="0"/>
              <a:t>βρογχόσπασμος</a:t>
            </a:r>
            <a:r>
              <a:rPr lang="el-GR" sz="2400" b="1" dirty="0" smtClean="0"/>
              <a:t>, αναπνευστική δυσχέρεια, </a:t>
            </a:r>
            <a:r>
              <a:rPr lang="el-GR" sz="2400" b="1" dirty="0"/>
              <a:t>σπασμοί, κώμα, </a:t>
            </a:r>
            <a:r>
              <a:rPr lang="el-GR" sz="2400" b="1" dirty="0" smtClean="0"/>
              <a:t>θάνατος από βραδυκαρδία ή το πνευμονικό οίδημα και την καταστολή του αναπνευστικού κέντρου</a:t>
            </a:r>
            <a:endParaRPr lang="el-GR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sz="4000">
                <a:solidFill>
                  <a:schemeClr val="hlink"/>
                </a:solidFill>
              </a:rPr>
              <a:t>Αντιμετώπιση δηλητηρίασης με οργανοφωσφορικούς εστέρες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75656" y="1710688"/>
            <a:ext cx="6624736" cy="4525963"/>
          </a:xfrm>
        </p:spPr>
        <p:txBody>
          <a:bodyPr/>
          <a:lstStyle/>
          <a:p>
            <a:pPr>
              <a:lnSpc>
                <a:spcPct val="130000"/>
              </a:lnSpc>
              <a:buFont typeface="Wingdings" pitchFamily="2" charset="2"/>
              <a:buNone/>
            </a:pPr>
            <a:r>
              <a:rPr lang="el-GR" sz="2400" b="1" dirty="0"/>
              <a:t>Αφαίρεση </a:t>
            </a:r>
            <a:r>
              <a:rPr lang="el-GR" sz="2400" b="1" dirty="0" smtClean="0"/>
              <a:t>ενδυμάτων </a:t>
            </a:r>
            <a:endParaRPr lang="el-GR" sz="2400" b="1" dirty="0"/>
          </a:p>
          <a:p>
            <a:pPr>
              <a:lnSpc>
                <a:spcPct val="130000"/>
              </a:lnSpc>
              <a:buFont typeface="Wingdings" pitchFamily="2" charset="2"/>
              <a:buNone/>
            </a:pPr>
            <a:r>
              <a:rPr lang="el-GR" sz="2400" b="1" dirty="0"/>
              <a:t>Πλύσιμο σώματος</a:t>
            </a:r>
          </a:p>
          <a:p>
            <a:pPr>
              <a:lnSpc>
                <a:spcPct val="130000"/>
              </a:lnSpc>
              <a:buFont typeface="Wingdings" pitchFamily="2" charset="2"/>
              <a:buNone/>
            </a:pPr>
            <a:r>
              <a:rPr lang="el-GR" sz="2400" b="1" dirty="0" smtClean="0"/>
              <a:t>Πλύση </a:t>
            </a:r>
            <a:r>
              <a:rPr lang="el-GR" sz="2400" b="1" dirty="0"/>
              <a:t>στομάχου</a:t>
            </a:r>
          </a:p>
          <a:p>
            <a:pPr>
              <a:lnSpc>
                <a:spcPct val="130000"/>
              </a:lnSpc>
              <a:buFont typeface="Wingdings" pitchFamily="2" charset="2"/>
              <a:buNone/>
            </a:pPr>
            <a:r>
              <a:rPr lang="el-GR" sz="2400" b="1" dirty="0"/>
              <a:t>Χορήγηση ζωικού άνθρακα</a:t>
            </a:r>
          </a:p>
          <a:p>
            <a:pPr>
              <a:lnSpc>
                <a:spcPct val="130000"/>
              </a:lnSpc>
              <a:buFont typeface="Wingdings" pitchFamily="2" charset="2"/>
              <a:buNone/>
            </a:pPr>
            <a:r>
              <a:rPr lang="el-GR" sz="2400" b="1" dirty="0"/>
              <a:t>Παρακολούθηση και διατήρηση ζωτικών λειτουργιών</a:t>
            </a:r>
          </a:p>
          <a:p>
            <a:pPr marL="0" indent="0">
              <a:lnSpc>
                <a:spcPct val="130000"/>
              </a:lnSpc>
              <a:buFont typeface="Wingdings" pitchFamily="2" charset="2"/>
              <a:buNone/>
            </a:pPr>
            <a:r>
              <a:rPr lang="el-GR" sz="2400" b="1" dirty="0"/>
              <a:t>Αντίδοτο: </a:t>
            </a:r>
            <a:r>
              <a:rPr lang="el-GR" sz="2400" b="1" dirty="0" err="1"/>
              <a:t>θειϊκή</a:t>
            </a:r>
            <a:r>
              <a:rPr lang="el-GR" sz="2400" b="1" dirty="0"/>
              <a:t> </a:t>
            </a:r>
            <a:r>
              <a:rPr lang="el-GR" sz="2400" b="1" dirty="0" err="1"/>
              <a:t>ατροπίνη</a:t>
            </a:r>
            <a:r>
              <a:rPr lang="el-GR" sz="2400" b="1" dirty="0"/>
              <a:t>, ΕΦ </a:t>
            </a:r>
            <a:r>
              <a:rPr lang="el-GR" sz="2400" b="1" dirty="0" smtClean="0"/>
              <a:t>0,05-0,1</a:t>
            </a:r>
            <a:r>
              <a:rPr lang="en-US" sz="2400" b="1" dirty="0" smtClean="0"/>
              <a:t>mg/kg </a:t>
            </a:r>
            <a:r>
              <a:rPr lang="el-GR" sz="2400" b="1" dirty="0"/>
              <a:t>Β.Σ</a:t>
            </a:r>
            <a:r>
              <a:rPr lang="el-GR" sz="2400" b="1" dirty="0" smtClean="0"/>
              <a:t>. (αναστρέφει τα συμπτώματα)</a:t>
            </a:r>
            <a:endParaRPr lang="el-GR" sz="2400" b="1" dirty="0"/>
          </a:p>
          <a:p>
            <a:pPr marL="0" indent="0" algn="just">
              <a:lnSpc>
                <a:spcPct val="130000"/>
              </a:lnSpc>
              <a:buFont typeface="Wingdings" pitchFamily="2" charset="2"/>
              <a:buNone/>
            </a:pPr>
            <a:r>
              <a:rPr lang="el-GR" sz="2400" b="1" dirty="0"/>
              <a:t>Χλωριούχος </a:t>
            </a:r>
            <a:r>
              <a:rPr lang="el-GR" sz="2400" b="1" dirty="0" err="1"/>
              <a:t>πραλιδοξίμη</a:t>
            </a:r>
            <a:r>
              <a:rPr lang="el-GR" sz="2400" b="1" dirty="0"/>
              <a:t>, ΕΦ 25</a:t>
            </a:r>
            <a:r>
              <a:rPr lang="en-US" sz="2400" b="1" dirty="0"/>
              <a:t>mg/kg B</a:t>
            </a:r>
            <a:r>
              <a:rPr lang="el-GR" sz="2400" b="1" dirty="0"/>
              <a:t>.Σ</a:t>
            </a:r>
            <a:r>
              <a:rPr lang="el-GR" sz="2400" b="1" dirty="0" smtClean="0"/>
              <a:t>. (</a:t>
            </a:r>
            <a:r>
              <a:rPr lang="el-GR" sz="2400" b="1" dirty="0" err="1" smtClean="0"/>
              <a:t>επαναδραστηριοποιεί</a:t>
            </a:r>
            <a:r>
              <a:rPr lang="el-GR" sz="2400" b="1" dirty="0" smtClean="0"/>
              <a:t> την </a:t>
            </a:r>
            <a:r>
              <a:rPr lang="el-GR" sz="2400" b="1" dirty="0" err="1" smtClean="0"/>
              <a:t>ακέτυλοχοληστεράση</a:t>
            </a:r>
            <a:r>
              <a:rPr lang="el-GR" sz="2400" b="1" dirty="0" smtClean="0"/>
              <a:t>)</a:t>
            </a:r>
            <a:endParaRPr lang="el-GR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1"/>
            <a:ext cx="7772400" cy="836711"/>
          </a:xfrm>
        </p:spPr>
        <p:txBody>
          <a:bodyPr/>
          <a:lstStyle/>
          <a:p>
            <a:pPr eaLnBrk="1" hangingPunct="1">
              <a:defRPr/>
            </a:pPr>
            <a:r>
              <a:rPr lang="el-GR" sz="4400" dirty="0" err="1" smtClean="0">
                <a:solidFill>
                  <a:schemeClr val="hlink"/>
                </a:solidFill>
              </a:rPr>
              <a:t>Διγοξίνη</a:t>
            </a:r>
            <a:endParaRPr lang="el-GR" sz="4400" dirty="0" smtClean="0">
              <a:solidFill>
                <a:schemeClr val="hlink"/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620688"/>
            <a:ext cx="9144000" cy="3121025"/>
          </a:xfrm>
        </p:spPr>
        <p:txBody>
          <a:bodyPr/>
          <a:lstStyle/>
          <a:p>
            <a:pPr marL="182563" indent="-182563" algn="just" eaLnBrk="1" hangingPunct="1">
              <a:lnSpc>
                <a:spcPct val="130000"/>
              </a:lnSpc>
              <a:spcBef>
                <a:spcPts val="0"/>
              </a:spcBef>
              <a:defRPr/>
            </a:pPr>
            <a:r>
              <a:rPr lang="el-GR" sz="2400" b="1" dirty="0" smtClean="0"/>
              <a:t>Ιδιαίτερα τοξική</a:t>
            </a:r>
          </a:p>
          <a:p>
            <a:pPr marL="182563" indent="-182563" algn="just" eaLnBrk="1" hangingPunct="1">
              <a:lnSpc>
                <a:spcPct val="130000"/>
              </a:lnSpc>
              <a:spcBef>
                <a:spcPts val="0"/>
              </a:spcBef>
              <a:buFont typeface="Wingdings" pitchFamily="2" charset="2"/>
              <a:buChar char="n"/>
              <a:defRPr/>
            </a:pPr>
            <a:r>
              <a:rPr lang="el-GR" sz="2400" b="1" dirty="0" smtClean="0"/>
              <a:t>Συμπτώματα: Ναυτία, έμετοι, υπόταση, καρδιακή αρρυθμία –</a:t>
            </a:r>
            <a:r>
              <a:rPr lang="el-GR" sz="2400" b="1" dirty="0" err="1" smtClean="0"/>
              <a:t>βραδυαρρυθμία</a:t>
            </a:r>
            <a:endParaRPr lang="el-GR" sz="2400" b="1" dirty="0" smtClean="0"/>
          </a:p>
          <a:p>
            <a:pPr marL="182563" indent="-182563" algn="just" eaLnBrk="1" hangingPunct="1">
              <a:lnSpc>
                <a:spcPct val="130000"/>
              </a:lnSpc>
              <a:spcBef>
                <a:spcPts val="0"/>
              </a:spcBef>
              <a:defRPr/>
            </a:pPr>
            <a:r>
              <a:rPr lang="el-GR" sz="2400" b="1" dirty="0" smtClean="0"/>
              <a:t>	Αρχικά </a:t>
            </a:r>
            <a:r>
              <a:rPr lang="el-GR" sz="2400" b="1" dirty="0" err="1" smtClean="0"/>
              <a:t>υπερκαλιαιμία</a:t>
            </a:r>
            <a:r>
              <a:rPr lang="el-GR" sz="2400" b="1" dirty="0" smtClean="0"/>
              <a:t>, κατόπιν </a:t>
            </a:r>
            <a:r>
              <a:rPr lang="el-GR" sz="2400" b="1" dirty="0" err="1" smtClean="0"/>
              <a:t>υποκαλιαιμία</a:t>
            </a:r>
            <a:r>
              <a:rPr lang="el-GR" sz="2400" b="1" dirty="0" smtClean="0"/>
              <a:t>  </a:t>
            </a:r>
          </a:p>
          <a:p>
            <a:pPr marL="182563" indent="-182563" algn="just" eaLnBrk="1" hangingPunct="1">
              <a:lnSpc>
                <a:spcPct val="130000"/>
              </a:lnSpc>
              <a:spcBef>
                <a:spcPts val="0"/>
              </a:spcBef>
              <a:defRPr/>
            </a:pPr>
            <a:r>
              <a:rPr lang="el-GR" sz="2400" b="1" dirty="0" smtClean="0">
                <a:solidFill>
                  <a:srgbClr val="FFC000"/>
                </a:solidFill>
              </a:rPr>
              <a:t>Αντιμετώπιση </a:t>
            </a:r>
          </a:p>
          <a:p>
            <a:pPr marL="182563" indent="-182563" algn="just" eaLnBrk="1" hangingPunct="1">
              <a:lnSpc>
                <a:spcPct val="130000"/>
              </a:lnSpc>
              <a:spcBef>
                <a:spcPts val="0"/>
              </a:spcBef>
              <a:buFont typeface="Wingdings" pitchFamily="2" charset="2"/>
              <a:buChar char="n"/>
              <a:defRPr/>
            </a:pPr>
            <a:r>
              <a:rPr lang="el-GR" sz="2400" b="1" dirty="0" smtClean="0"/>
              <a:t>Πλύση στομάχου</a:t>
            </a:r>
          </a:p>
          <a:p>
            <a:pPr marL="182563" indent="-182563" algn="just" eaLnBrk="1" hangingPunct="1">
              <a:lnSpc>
                <a:spcPct val="130000"/>
              </a:lnSpc>
              <a:spcBef>
                <a:spcPts val="0"/>
              </a:spcBef>
              <a:buFont typeface="Wingdings" pitchFamily="2" charset="2"/>
              <a:buChar char="n"/>
              <a:defRPr/>
            </a:pPr>
            <a:r>
              <a:rPr lang="el-GR" sz="2400" b="1" dirty="0" smtClean="0"/>
              <a:t>Εντατική παρακολούθηση με διόρθωση ηλεκτρολυτικών διαταραχών (ιδιαίτερα του Καλίου)</a:t>
            </a:r>
          </a:p>
          <a:p>
            <a:pPr marL="182563" indent="-182563" algn="just" eaLnBrk="1" hangingPunct="1">
              <a:lnSpc>
                <a:spcPct val="130000"/>
              </a:lnSpc>
              <a:spcBef>
                <a:spcPts val="0"/>
              </a:spcBef>
              <a:buFont typeface="Wingdings" pitchFamily="2" charset="2"/>
              <a:buChar char="n"/>
              <a:defRPr/>
            </a:pPr>
            <a:r>
              <a:rPr lang="el-GR" sz="2400" b="1" dirty="0" smtClean="0"/>
              <a:t>Χορήγηση </a:t>
            </a:r>
            <a:r>
              <a:rPr lang="el-GR" sz="2400" b="1" dirty="0" err="1" smtClean="0"/>
              <a:t>Ατροπίνης</a:t>
            </a:r>
            <a:r>
              <a:rPr lang="el-GR" sz="2400" b="1" dirty="0" smtClean="0"/>
              <a:t> επί </a:t>
            </a:r>
            <a:r>
              <a:rPr lang="el-GR" sz="2400" b="1" dirty="0" err="1" smtClean="0"/>
              <a:t>βραδιαρρυθμίας</a:t>
            </a:r>
            <a:endParaRPr lang="el-GR" sz="2400" b="1" dirty="0" smtClean="0"/>
          </a:p>
          <a:p>
            <a:pPr marL="182563" indent="-182563" algn="just" eaLnBrk="1" hangingPunct="1">
              <a:lnSpc>
                <a:spcPct val="130000"/>
              </a:lnSpc>
              <a:spcBef>
                <a:spcPts val="0"/>
              </a:spcBef>
              <a:buFont typeface="Wingdings" pitchFamily="2" charset="2"/>
              <a:buChar char="n"/>
              <a:defRPr/>
            </a:pPr>
            <a:r>
              <a:rPr lang="el-GR" sz="2400" b="1" dirty="0" smtClean="0"/>
              <a:t>Μέτρηση επιπέδων του φαρμάκου. Επίπεδα &gt;15μ</a:t>
            </a:r>
            <a:r>
              <a:rPr lang="en-US" sz="2400" b="1" dirty="0" err="1" smtClean="0"/>
              <a:t>gr</a:t>
            </a:r>
            <a:r>
              <a:rPr lang="el-GR" sz="2400" b="1" dirty="0" smtClean="0"/>
              <a:t>/</a:t>
            </a:r>
            <a:r>
              <a:rPr lang="en-US" sz="2400" b="1" dirty="0" smtClean="0"/>
              <a:t>L</a:t>
            </a:r>
            <a:r>
              <a:rPr lang="el-GR" sz="2400" b="1" dirty="0" smtClean="0"/>
              <a:t> είναι ιδιαίτερα τοξικά (θεραπευτικά επίπεδα έως 2μ</a:t>
            </a:r>
            <a:r>
              <a:rPr lang="en-US" sz="2400" b="1" dirty="0" err="1" smtClean="0"/>
              <a:t>gr</a:t>
            </a:r>
            <a:r>
              <a:rPr lang="en-US" sz="2400" b="1" dirty="0" smtClean="0"/>
              <a:t>/L)</a:t>
            </a:r>
            <a:endParaRPr lang="el-GR" sz="2400" b="1" dirty="0" smtClean="0"/>
          </a:p>
          <a:p>
            <a:pPr marL="182563" indent="-182563" algn="just" eaLnBrk="1" hangingPunct="1">
              <a:lnSpc>
                <a:spcPct val="130000"/>
              </a:lnSpc>
              <a:spcBef>
                <a:spcPts val="0"/>
              </a:spcBef>
              <a:buFont typeface="Wingdings" pitchFamily="2" charset="2"/>
              <a:buChar char="n"/>
              <a:defRPr/>
            </a:pPr>
            <a:r>
              <a:rPr lang="el-GR" sz="2400" b="1" dirty="0" smtClean="0"/>
              <a:t>Όταν υπάρχουν τοξικά επίπεδα του φαρμάκου και κοιλιακή αρρυθμία χορηγούνται αντισώματα έναντι της </a:t>
            </a:r>
            <a:r>
              <a:rPr lang="en-US" sz="2400" b="1" dirty="0" err="1" smtClean="0"/>
              <a:t>Digoxin</a:t>
            </a:r>
            <a:r>
              <a:rPr lang="en-US" sz="2400" b="1" dirty="0" smtClean="0"/>
              <a:t> (</a:t>
            </a:r>
            <a:r>
              <a:rPr lang="en-US" sz="2400" b="1" dirty="0" err="1" smtClean="0"/>
              <a:t>Digibind</a:t>
            </a:r>
            <a:r>
              <a:rPr lang="en-US" sz="2400" b="1" dirty="0" smtClean="0"/>
              <a:t>)</a:t>
            </a:r>
            <a:endParaRPr lang="el-GR" sz="2400" b="1" dirty="0" smtClean="0"/>
          </a:p>
          <a:p>
            <a:pPr marL="182563" indent="-182563" algn="just" eaLnBrk="1" hangingPunct="1">
              <a:lnSpc>
                <a:spcPct val="130000"/>
              </a:lnSpc>
              <a:spcBef>
                <a:spcPts val="0"/>
              </a:spcBef>
              <a:buFont typeface="Wingdings" pitchFamily="2" charset="2"/>
              <a:buChar char="n"/>
              <a:defRPr/>
            </a:pPr>
            <a:endParaRPr lang="el-GR" sz="2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hlink"/>
                </a:solidFill>
              </a:rPr>
              <a:t>Δηλητηρίαση με </a:t>
            </a:r>
            <a:r>
              <a:rPr lang="el-GR" dirty="0" smtClean="0">
                <a:solidFill>
                  <a:schemeClr val="hlink"/>
                </a:solidFill>
              </a:rPr>
              <a:t>Ποντ</a:t>
            </a:r>
            <a:r>
              <a:rPr lang="el-GR" dirty="0" smtClean="0">
                <a:solidFill>
                  <a:schemeClr val="hlink"/>
                </a:solidFill>
              </a:rPr>
              <a:t>ι</a:t>
            </a:r>
            <a:r>
              <a:rPr lang="el-GR" dirty="0" smtClean="0">
                <a:solidFill>
                  <a:schemeClr val="hlink"/>
                </a:solidFill>
              </a:rPr>
              <a:t>κοφάρμακο</a:t>
            </a:r>
            <a:endParaRPr lang="el-GR" dirty="0">
              <a:solidFill>
                <a:schemeClr val="hlink"/>
              </a:solidFill>
            </a:endParaRP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50000"/>
              </a:lnSpc>
              <a:buFont typeface="Wingdings" pitchFamily="2" charset="2"/>
              <a:buNone/>
            </a:pPr>
            <a:r>
              <a:rPr lang="el-GR" sz="2400" b="1" dirty="0"/>
              <a:t>Α) </a:t>
            </a:r>
            <a:r>
              <a:rPr lang="el-GR" sz="2400" b="1" dirty="0" smtClean="0"/>
              <a:t>Αντιπηκτικά, παράγωγα </a:t>
            </a:r>
            <a:r>
              <a:rPr lang="el-GR" sz="2400" b="1" dirty="0" err="1" smtClean="0"/>
              <a:t>βαρφαρίνης</a:t>
            </a:r>
            <a:endParaRPr lang="el-GR" sz="2400" b="1" dirty="0"/>
          </a:p>
          <a:p>
            <a:pPr>
              <a:lnSpc>
                <a:spcPct val="150000"/>
              </a:lnSpc>
              <a:buFont typeface="Wingdings" pitchFamily="2" charset="2"/>
              <a:buNone/>
            </a:pPr>
            <a:r>
              <a:rPr lang="el-GR" sz="2400" b="1" dirty="0" smtClean="0"/>
              <a:t>Β</a:t>
            </a:r>
            <a:r>
              <a:rPr lang="el-GR" sz="2400" b="1" dirty="0"/>
              <a:t>) Φωσφορούχο </a:t>
            </a:r>
            <a:r>
              <a:rPr lang="el-GR" sz="2400" b="1" dirty="0" smtClean="0"/>
              <a:t>ψευδάργυρο</a:t>
            </a:r>
          </a:p>
          <a:p>
            <a:pPr>
              <a:lnSpc>
                <a:spcPct val="150000"/>
              </a:lnSpc>
              <a:buFont typeface="Wingdings" pitchFamily="2" charset="2"/>
              <a:buNone/>
            </a:pPr>
            <a:endParaRPr lang="el-GR" sz="400" b="1" dirty="0" smtClean="0"/>
          </a:p>
          <a:p>
            <a:pPr marL="0" indent="0">
              <a:lnSpc>
                <a:spcPct val="150000"/>
              </a:lnSpc>
              <a:buFont typeface="Wingdings" pitchFamily="2" charset="2"/>
              <a:buNone/>
            </a:pPr>
            <a:r>
              <a:rPr lang="el-GR" sz="2400" b="1" dirty="0" smtClean="0"/>
              <a:t>Αναστέλλεται η παραγωγή των εξαρτώμενων από τη βιταμίνη Κ παραγόντων της πήξης και των πρωτεϊνών </a:t>
            </a:r>
            <a:r>
              <a:rPr lang="en-US" sz="2400" b="1" dirty="0" smtClean="0"/>
              <a:t>C </a:t>
            </a:r>
            <a:r>
              <a:rPr lang="el-GR" sz="2400" b="1" dirty="0" smtClean="0"/>
              <a:t>και </a:t>
            </a:r>
            <a:r>
              <a:rPr lang="en-US" sz="2400" b="1" dirty="0" smtClean="0"/>
              <a:t>S</a:t>
            </a:r>
            <a:r>
              <a:rPr lang="el-GR" sz="2400" b="1" dirty="0" smtClean="0"/>
              <a:t> </a:t>
            </a:r>
          </a:p>
          <a:p>
            <a:pPr>
              <a:lnSpc>
                <a:spcPct val="150000"/>
              </a:lnSpc>
              <a:buFont typeface="Wingdings" pitchFamily="2" charset="2"/>
              <a:buNone/>
            </a:pPr>
            <a:endParaRPr lang="el-GR" sz="400" b="1" dirty="0">
              <a:solidFill>
                <a:srgbClr val="FFC000"/>
              </a:solidFill>
            </a:endParaRPr>
          </a:p>
          <a:p>
            <a:pPr>
              <a:lnSpc>
                <a:spcPct val="150000"/>
              </a:lnSpc>
              <a:buFont typeface="Wingdings" pitchFamily="2" charset="2"/>
              <a:buNone/>
            </a:pPr>
            <a:r>
              <a:rPr lang="el-GR" sz="2400" b="1" dirty="0">
                <a:solidFill>
                  <a:srgbClr val="FFC000"/>
                </a:solidFill>
              </a:rPr>
              <a:t>Συμπτώματα</a:t>
            </a:r>
          </a:p>
          <a:p>
            <a:pPr>
              <a:lnSpc>
                <a:spcPct val="150000"/>
              </a:lnSpc>
              <a:buFont typeface="Wingdings" pitchFamily="2" charset="2"/>
              <a:buNone/>
            </a:pPr>
            <a:r>
              <a:rPr lang="el-GR" sz="2400" b="1" dirty="0"/>
              <a:t>Α) Αιμορραγική διάθεση</a:t>
            </a:r>
          </a:p>
          <a:p>
            <a:pPr>
              <a:lnSpc>
                <a:spcPct val="150000"/>
              </a:lnSpc>
              <a:buFont typeface="Wingdings" pitchFamily="2" charset="2"/>
              <a:buNone/>
            </a:pPr>
            <a:r>
              <a:rPr lang="el-GR" sz="2400" b="1" dirty="0"/>
              <a:t>Β) Πτώση ΑΠ, δύσπνοια, καρδιακή αρρυθμία, πνευμονικό </a:t>
            </a:r>
            <a:r>
              <a:rPr lang="el-GR" sz="2400" b="1" dirty="0" smtClean="0"/>
              <a:t> οίδημα</a:t>
            </a:r>
            <a:r>
              <a:rPr lang="el-GR" sz="2400" b="1" dirty="0"/>
              <a:t>, </a:t>
            </a:r>
            <a:r>
              <a:rPr lang="el-GR" sz="2400" b="1" dirty="0" smtClean="0"/>
              <a:t>σπασμοί και κώμα</a:t>
            </a:r>
            <a:endParaRPr lang="el-GR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sz="4000">
                <a:solidFill>
                  <a:schemeClr val="hlink"/>
                </a:solidFill>
              </a:rPr>
              <a:t>Αντιμετώπιση δηλητηρίασης με ποντικοφάρμακο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23728" y="1772816"/>
            <a:ext cx="6563072" cy="4353347"/>
          </a:xfrm>
        </p:spPr>
        <p:txBody>
          <a:bodyPr/>
          <a:lstStyle/>
          <a:p>
            <a:pPr>
              <a:lnSpc>
                <a:spcPct val="130000"/>
              </a:lnSpc>
              <a:buFont typeface="Wingdings" pitchFamily="2" charset="2"/>
              <a:buNone/>
            </a:pPr>
            <a:r>
              <a:rPr lang="el-GR" sz="2400" b="1" dirty="0"/>
              <a:t>Γενικά μέτρα</a:t>
            </a:r>
          </a:p>
          <a:p>
            <a:pPr>
              <a:lnSpc>
                <a:spcPct val="130000"/>
              </a:lnSpc>
            </a:pPr>
            <a:r>
              <a:rPr lang="el-GR" sz="2400" b="1" dirty="0"/>
              <a:t>Πρόκληση εμέτου, πλύση στομάχου</a:t>
            </a:r>
          </a:p>
          <a:p>
            <a:pPr>
              <a:lnSpc>
                <a:spcPct val="130000"/>
              </a:lnSpc>
            </a:pPr>
            <a:r>
              <a:rPr lang="el-GR" sz="2400" b="1" dirty="0"/>
              <a:t>Ζωικός άνθρακας</a:t>
            </a:r>
          </a:p>
          <a:p>
            <a:pPr>
              <a:lnSpc>
                <a:spcPct val="130000"/>
              </a:lnSpc>
              <a:buFont typeface="Wingdings" pitchFamily="2" charset="2"/>
              <a:buNone/>
            </a:pPr>
            <a:r>
              <a:rPr lang="el-GR" sz="2400" b="1" dirty="0"/>
              <a:t>Ειδικά μέτρα</a:t>
            </a:r>
          </a:p>
          <a:p>
            <a:pPr>
              <a:lnSpc>
                <a:spcPct val="130000"/>
              </a:lnSpc>
              <a:buFont typeface="Wingdings" pitchFamily="2" charset="2"/>
              <a:buNone/>
            </a:pPr>
            <a:r>
              <a:rPr lang="el-GR" sz="2400" b="1" dirty="0"/>
              <a:t>Α)	</a:t>
            </a:r>
            <a:r>
              <a:rPr lang="el-GR" sz="2400" b="1" dirty="0" smtClean="0"/>
              <a:t>	</a:t>
            </a:r>
            <a:r>
              <a:rPr lang="el-GR" sz="2400" b="1" dirty="0" smtClean="0">
                <a:sym typeface="Symbol" pitchFamily="18" charset="2"/>
              </a:rPr>
              <a:t> Βιταμίνη Κ</a:t>
            </a:r>
          </a:p>
          <a:p>
            <a:pPr>
              <a:lnSpc>
                <a:spcPct val="130000"/>
              </a:lnSpc>
              <a:buNone/>
            </a:pPr>
            <a:r>
              <a:rPr lang="el-GR" sz="2400" b="1" dirty="0" smtClean="0">
                <a:sym typeface="Symbol" pitchFamily="18" charset="2"/>
              </a:rPr>
              <a:t>		 Χορήγηση πλάσματος</a:t>
            </a:r>
            <a:endParaRPr lang="el-GR" sz="2400" b="1" dirty="0">
              <a:sym typeface="Symbol" pitchFamily="18" charset="2"/>
            </a:endParaRPr>
          </a:p>
          <a:p>
            <a:pPr>
              <a:lnSpc>
                <a:spcPct val="130000"/>
              </a:lnSpc>
              <a:buFont typeface="Wingdings" pitchFamily="2" charset="2"/>
              <a:buNone/>
            </a:pPr>
            <a:r>
              <a:rPr lang="el-GR" sz="2400" b="1" dirty="0">
                <a:sym typeface="Symbol" pitchFamily="18" charset="2"/>
              </a:rPr>
              <a:t>		</a:t>
            </a:r>
            <a:r>
              <a:rPr lang="el-GR" sz="2400" b="1" dirty="0" smtClean="0">
                <a:sym typeface="Symbol" pitchFamily="18" charset="2"/>
              </a:rPr>
              <a:t> Μετάγγιση </a:t>
            </a:r>
            <a:r>
              <a:rPr lang="el-GR" sz="2400" b="1" dirty="0">
                <a:sym typeface="Symbol" pitchFamily="18" charset="2"/>
              </a:rPr>
              <a:t>αίματος</a:t>
            </a:r>
          </a:p>
          <a:p>
            <a:pPr>
              <a:lnSpc>
                <a:spcPct val="130000"/>
              </a:lnSpc>
              <a:buFont typeface="Wingdings" pitchFamily="2" charset="2"/>
              <a:buNone/>
            </a:pPr>
            <a:r>
              <a:rPr lang="el-GR" sz="2400" b="1" dirty="0">
                <a:sym typeface="Symbol" pitchFamily="18" charset="2"/>
              </a:rPr>
              <a:t>Β) Συμπτωματική αντιμετώπιση</a:t>
            </a:r>
            <a:r>
              <a:rPr lang="el-GR" sz="2400" b="1" dirty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0"/>
            <a:ext cx="7772400" cy="1470025"/>
          </a:xfrm>
        </p:spPr>
        <p:txBody>
          <a:bodyPr/>
          <a:lstStyle/>
          <a:p>
            <a:pPr eaLnBrk="1" hangingPunct="1">
              <a:defRPr/>
            </a:pPr>
            <a:r>
              <a:rPr lang="el-GR" sz="4400" dirty="0" smtClean="0">
                <a:solidFill>
                  <a:schemeClr val="hlink"/>
                </a:solidFill>
              </a:rPr>
              <a:t>Μανιτάρια </a:t>
            </a:r>
            <a:r>
              <a:rPr lang="en-US" sz="4400" dirty="0" smtClean="0">
                <a:solidFill>
                  <a:schemeClr val="hlink"/>
                </a:solidFill>
              </a:rPr>
              <a:t>(Amanita </a:t>
            </a:r>
            <a:r>
              <a:rPr lang="en-US" sz="4400" dirty="0" err="1" smtClean="0">
                <a:solidFill>
                  <a:schemeClr val="hlink"/>
                </a:solidFill>
              </a:rPr>
              <a:t>Falloides</a:t>
            </a:r>
            <a:r>
              <a:rPr lang="en-US" sz="4400" dirty="0" smtClean="0">
                <a:solidFill>
                  <a:schemeClr val="hlink"/>
                </a:solidFill>
              </a:rPr>
              <a:t>)</a:t>
            </a:r>
            <a:endParaRPr lang="el-GR" sz="4400" dirty="0" smtClean="0">
              <a:solidFill>
                <a:schemeClr val="hlink"/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11188" y="1628775"/>
            <a:ext cx="7777162" cy="3121025"/>
          </a:xfrm>
        </p:spPr>
        <p:txBody>
          <a:bodyPr/>
          <a:lstStyle/>
          <a:p>
            <a:pPr algn="just" eaLnBrk="1" hangingPunct="1">
              <a:lnSpc>
                <a:spcPct val="130000"/>
              </a:lnSpc>
              <a:defRPr/>
            </a:pPr>
            <a:r>
              <a:rPr lang="el-GR" sz="2400" b="1" dirty="0" smtClean="0"/>
              <a:t>Τοξίνες </a:t>
            </a:r>
            <a:r>
              <a:rPr lang="en-US" sz="2400" b="1" dirty="0" smtClean="0"/>
              <a:t>Alpha </a:t>
            </a:r>
            <a:r>
              <a:rPr lang="en-US" sz="2400" b="1" dirty="0" err="1" smtClean="0"/>
              <a:t>Amantinin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Phallodin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Virotoxine</a:t>
            </a:r>
            <a:r>
              <a:rPr lang="el-GR" sz="2400" b="1" dirty="0" smtClean="0"/>
              <a:t> </a:t>
            </a:r>
            <a:r>
              <a:rPr lang="el-GR" sz="2400" b="1" dirty="0" smtClean="0"/>
              <a:t>Κυκλοπεπτίδια </a:t>
            </a:r>
            <a:r>
              <a:rPr lang="el-GR" sz="2400" b="1" dirty="0" smtClean="0"/>
              <a:t>που διαταράσσουν την κυτταρική λειτουργία διότι παρεμβαίνουν στον πολυμερισμό και αποπολυμερισμό της μεμβρανικής ακτίνης</a:t>
            </a:r>
          </a:p>
          <a:p>
            <a:pPr marL="182563" indent="-182563" algn="just" eaLnBrk="1" hangingPunct="1">
              <a:lnSpc>
                <a:spcPct val="130000"/>
              </a:lnSpc>
              <a:defRPr/>
            </a:pPr>
            <a:r>
              <a:rPr lang="el-GR" sz="2400" b="1" dirty="0" smtClean="0">
                <a:solidFill>
                  <a:srgbClr val="FFFF00"/>
                </a:solidFill>
              </a:rPr>
              <a:t>Συμπτώματα</a:t>
            </a:r>
          </a:p>
          <a:p>
            <a:pPr marL="182563" indent="-182563" algn="just" eaLnBrk="1" hangingPunct="1">
              <a:lnSpc>
                <a:spcPct val="130000"/>
              </a:lnSpc>
              <a:defRPr/>
            </a:pPr>
            <a:r>
              <a:rPr lang="el-GR" sz="2400" b="1" dirty="0" smtClean="0"/>
              <a:t>Τις πρώτες 8-12 ώρες εικόνα βαριάς γαστρεντερίτιδας</a:t>
            </a:r>
          </a:p>
          <a:p>
            <a:pPr marL="182563" indent="-182563" algn="just" eaLnBrk="1" hangingPunct="1">
              <a:lnSpc>
                <a:spcPct val="130000"/>
              </a:lnSpc>
              <a:defRPr/>
            </a:pPr>
            <a:r>
              <a:rPr lang="el-GR" sz="2400" b="1" dirty="0" smtClean="0"/>
              <a:t>Την 2</a:t>
            </a:r>
            <a:r>
              <a:rPr lang="el-GR" sz="2400" b="1" baseline="30000" dirty="0" smtClean="0"/>
              <a:t>η</a:t>
            </a:r>
            <a:r>
              <a:rPr lang="el-GR" sz="2400" b="1" dirty="0" smtClean="0"/>
              <a:t> ημέρα: ηπατική – νεφρική ανεπάρκεια</a:t>
            </a:r>
          </a:p>
          <a:p>
            <a:pPr marL="182563" indent="-182563" algn="just" eaLnBrk="1" hangingPunct="1">
              <a:lnSpc>
                <a:spcPct val="130000"/>
              </a:lnSpc>
              <a:buFont typeface="Wingdings" pitchFamily="2" charset="2"/>
              <a:buChar char="n"/>
              <a:defRPr/>
            </a:pPr>
            <a:endParaRPr lang="el-GR" sz="28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38512"/>
            <a:ext cx="9144000" cy="1470025"/>
          </a:xfrm>
        </p:spPr>
        <p:txBody>
          <a:bodyPr/>
          <a:lstStyle/>
          <a:p>
            <a:pPr eaLnBrk="1" hangingPunct="1">
              <a:defRPr/>
            </a:pPr>
            <a:r>
              <a:rPr lang="el-GR" sz="4400" dirty="0" smtClean="0">
                <a:solidFill>
                  <a:schemeClr val="hlink"/>
                </a:solidFill>
              </a:rPr>
              <a:t>Αντιμετώπιση δηλητηρίασης με μανιτάρια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3528" y="1412776"/>
            <a:ext cx="8496944" cy="3033025"/>
          </a:xfrm>
        </p:spPr>
        <p:txBody>
          <a:bodyPr/>
          <a:lstStyle/>
          <a:p>
            <a:pPr marL="182563" indent="-182563" algn="just" eaLnBrk="1" hangingPunct="1">
              <a:lnSpc>
                <a:spcPct val="130000"/>
              </a:lnSpc>
              <a:buFont typeface="Wingdings" pitchFamily="2" charset="2"/>
              <a:buChar char="n"/>
              <a:defRPr/>
            </a:pPr>
            <a:r>
              <a:rPr lang="el-GR" sz="2400" b="1" dirty="0" smtClean="0"/>
              <a:t>Πλύση στομάχου-ζωικός άνθρακας</a:t>
            </a:r>
          </a:p>
          <a:p>
            <a:pPr marL="182563" indent="-182563" algn="just" eaLnBrk="1" hangingPunct="1">
              <a:lnSpc>
                <a:spcPct val="130000"/>
              </a:lnSpc>
              <a:buFont typeface="Wingdings" pitchFamily="2" charset="2"/>
              <a:buChar char="n"/>
              <a:defRPr/>
            </a:pPr>
            <a:r>
              <a:rPr lang="el-GR" sz="2400" b="1" dirty="0" smtClean="0"/>
              <a:t>Σταθεροποίηση </a:t>
            </a:r>
            <a:r>
              <a:rPr lang="el-GR" sz="2400" b="1" dirty="0" smtClean="0"/>
              <a:t>του αρρώστου με υποστήριξη ζωτικών λειτουργιών, διόρθωση ηλεκτρολυτικών διαταραχών και υπογλυκαιμίας</a:t>
            </a:r>
          </a:p>
          <a:p>
            <a:pPr marL="182563" indent="-182563" algn="just" eaLnBrk="1" hangingPunct="1">
              <a:lnSpc>
                <a:spcPct val="130000"/>
              </a:lnSpc>
              <a:buFont typeface="Wingdings" pitchFamily="2" charset="2"/>
              <a:buChar char="n"/>
              <a:defRPr/>
            </a:pPr>
            <a:r>
              <a:rPr lang="el-GR" sz="2400" b="1" dirty="0" smtClean="0"/>
              <a:t>Φρέσκο κατεψυγμένο πλάσμα – Βιταμίνη Κ – </a:t>
            </a:r>
            <a:r>
              <a:rPr lang="el-GR" sz="2400" b="1" dirty="0" err="1" smtClean="0"/>
              <a:t>Αντιθρομβίνη</a:t>
            </a:r>
            <a:r>
              <a:rPr lang="el-GR" sz="2400" b="1" dirty="0" smtClean="0"/>
              <a:t> ΙΙΙ</a:t>
            </a:r>
          </a:p>
          <a:p>
            <a:pPr marL="182563" indent="-182563" algn="just" eaLnBrk="1" hangingPunct="1">
              <a:lnSpc>
                <a:spcPct val="130000"/>
              </a:lnSpc>
              <a:buFont typeface="Wingdings" pitchFamily="2" charset="2"/>
              <a:buChar char="n"/>
              <a:defRPr/>
            </a:pPr>
            <a:r>
              <a:rPr lang="el-GR" sz="2400" b="1" dirty="0" smtClean="0"/>
              <a:t>Μετάγγιση</a:t>
            </a:r>
          </a:p>
          <a:p>
            <a:pPr marL="182563" indent="-182563" algn="just" eaLnBrk="1" hangingPunct="1">
              <a:lnSpc>
                <a:spcPct val="130000"/>
              </a:lnSpc>
              <a:buFont typeface="Wingdings" pitchFamily="2" charset="2"/>
              <a:buChar char="n"/>
              <a:defRPr/>
            </a:pPr>
            <a:r>
              <a:rPr lang="el-GR" sz="2400" b="1" dirty="0" smtClean="0"/>
              <a:t>Υψηλές δόσεις </a:t>
            </a:r>
            <a:r>
              <a:rPr lang="el-GR" sz="2400" b="1" dirty="0" err="1" smtClean="0"/>
              <a:t>πενικιλλίνης</a:t>
            </a:r>
            <a:r>
              <a:rPr lang="el-GR" sz="2400" b="1" dirty="0" smtClean="0"/>
              <a:t> </a:t>
            </a:r>
            <a:r>
              <a:rPr lang="en-US" sz="2400" b="1" dirty="0" smtClean="0"/>
              <a:t>G</a:t>
            </a:r>
            <a:r>
              <a:rPr lang="el-GR" sz="2400" b="1" dirty="0" smtClean="0"/>
              <a:t> 1.000.000</a:t>
            </a:r>
            <a:r>
              <a:rPr lang="en-US" sz="2400" b="1" dirty="0" smtClean="0"/>
              <a:t>U/Kg</a:t>
            </a:r>
            <a:r>
              <a:rPr lang="el-GR" sz="2400" b="1" dirty="0" smtClean="0"/>
              <a:t>ΒΣ/24ωρο</a:t>
            </a:r>
            <a:r>
              <a:rPr lang="en-US" sz="2400" b="1" dirty="0" smtClean="0"/>
              <a:t>x3</a:t>
            </a:r>
            <a:r>
              <a:rPr lang="el-GR" sz="2400" b="1" dirty="0" smtClean="0"/>
              <a:t>ημέρες (εμποδίζει την πρόσληψη της τοξίνης από τα </a:t>
            </a:r>
            <a:r>
              <a:rPr lang="el-GR" sz="2400" b="1" dirty="0" err="1" smtClean="0"/>
              <a:t>ηπατοκύτταρα</a:t>
            </a:r>
            <a:r>
              <a:rPr lang="el-GR" sz="2400" b="1" dirty="0" smtClean="0"/>
              <a:t> και τη σύνδεσή της στην </a:t>
            </a:r>
            <a:r>
              <a:rPr lang="en-US" sz="2400" b="1" dirty="0" smtClean="0"/>
              <a:t>RNA</a:t>
            </a:r>
            <a:r>
              <a:rPr lang="el-GR" sz="2400" b="1" dirty="0" smtClean="0"/>
              <a:t> </a:t>
            </a:r>
            <a:r>
              <a:rPr lang="el-GR" sz="2400" b="1" dirty="0" err="1" smtClean="0"/>
              <a:t>πολυμεράση</a:t>
            </a:r>
            <a:r>
              <a:rPr lang="el-GR" sz="2400" b="1" dirty="0" smtClean="0"/>
              <a:t>)</a:t>
            </a:r>
          </a:p>
          <a:p>
            <a:pPr marL="182563" indent="-182563" algn="just" eaLnBrk="1" hangingPunct="1">
              <a:lnSpc>
                <a:spcPct val="130000"/>
              </a:lnSpc>
              <a:buFont typeface="Wingdings" pitchFamily="2" charset="2"/>
              <a:buChar char="n"/>
              <a:defRPr/>
            </a:pPr>
            <a:r>
              <a:rPr lang="el-GR" sz="2400" b="1" dirty="0" smtClean="0"/>
              <a:t>Αντίδοτο: </a:t>
            </a:r>
            <a:r>
              <a:rPr lang="en-US" sz="2400" b="1" dirty="0" err="1" smtClean="0"/>
              <a:t>Silibinin</a:t>
            </a:r>
            <a:r>
              <a:rPr lang="el-GR" sz="2400" b="1" dirty="0" smtClean="0"/>
              <a:t> 20</a:t>
            </a:r>
            <a:r>
              <a:rPr lang="en-US" sz="2400" b="1" dirty="0" smtClean="0"/>
              <a:t>mg</a:t>
            </a:r>
            <a:r>
              <a:rPr lang="el-GR" sz="2400" b="1" dirty="0" smtClean="0"/>
              <a:t>/</a:t>
            </a:r>
            <a:r>
              <a:rPr lang="en-US" sz="2400" b="1" dirty="0" smtClean="0"/>
              <a:t>kg</a:t>
            </a:r>
            <a:r>
              <a:rPr lang="el-GR" sz="2400" b="1" dirty="0" smtClean="0"/>
              <a:t>ΒΣ/24ωρο</a:t>
            </a:r>
          </a:p>
          <a:p>
            <a:pPr marL="182563" indent="-182563" algn="just" eaLnBrk="1" hangingPunct="1">
              <a:lnSpc>
                <a:spcPct val="130000"/>
              </a:lnSpc>
              <a:buFont typeface="Wingdings" pitchFamily="2" charset="2"/>
              <a:buChar char="n"/>
              <a:defRPr/>
            </a:pPr>
            <a:r>
              <a:rPr lang="el-GR" sz="2400" b="1" dirty="0" err="1" smtClean="0"/>
              <a:t>Αιμοδιάλυση</a:t>
            </a:r>
            <a:endParaRPr lang="el-GR" sz="2400" b="1" dirty="0" smtClean="0"/>
          </a:p>
          <a:p>
            <a:pPr marL="182563" indent="-182563" algn="just" eaLnBrk="1" hangingPunct="1">
              <a:lnSpc>
                <a:spcPct val="130000"/>
              </a:lnSpc>
              <a:buFont typeface="Wingdings" pitchFamily="2" charset="2"/>
              <a:buChar char="n"/>
              <a:defRPr/>
            </a:pPr>
            <a:endParaRPr lang="el-GR" sz="2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0"/>
            <a:ext cx="7772400" cy="1470025"/>
          </a:xfrm>
        </p:spPr>
        <p:txBody>
          <a:bodyPr/>
          <a:lstStyle/>
          <a:p>
            <a:pPr eaLnBrk="1" hangingPunct="1">
              <a:defRPr/>
            </a:pPr>
            <a:r>
              <a:rPr lang="el-GR" sz="4400" dirty="0" smtClean="0">
                <a:solidFill>
                  <a:schemeClr val="hlink"/>
                </a:solidFill>
              </a:rPr>
              <a:t>Γενικά μέτρα αντιμετώπισης δηλητηριάσεων στα παιδιά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37176" y="1437703"/>
            <a:ext cx="8280920" cy="3121025"/>
          </a:xfrm>
        </p:spPr>
        <p:txBody>
          <a:bodyPr/>
          <a:lstStyle/>
          <a:p>
            <a:pPr marL="363538" indent="-363538" algn="just" eaLnBrk="1" hangingPunct="1">
              <a:lnSpc>
                <a:spcPct val="130000"/>
              </a:lnSpc>
              <a:buFont typeface="Wingdings" pitchFamily="2" charset="2"/>
              <a:buChar char="n"/>
              <a:defRPr/>
            </a:pPr>
            <a:r>
              <a:rPr lang="el-GR" sz="2200" b="1" dirty="0" smtClean="0"/>
              <a:t>Ιστορικό </a:t>
            </a:r>
          </a:p>
          <a:p>
            <a:pPr marL="363538" indent="-363538" algn="just" eaLnBrk="1" hangingPunct="1">
              <a:lnSpc>
                <a:spcPct val="130000"/>
              </a:lnSpc>
              <a:buFont typeface="Wingdings" pitchFamily="2" charset="2"/>
              <a:buChar char="n"/>
              <a:defRPr/>
            </a:pPr>
            <a:r>
              <a:rPr lang="el-GR" sz="2200" b="1" dirty="0" err="1" smtClean="0"/>
              <a:t>Αμεση</a:t>
            </a:r>
            <a:r>
              <a:rPr lang="el-GR" sz="2200" b="1" dirty="0" smtClean="0"/>
              <a:t>-Συστηματική εξέταση του παιδιού με έμφαση αρχικά στο </a:t>
            </a:r>
            <a:r>
              <a:rPr lang="en-US" sz="2200" b="1" dirty="0" smtClean="0"/>
              <a:t>ABCDE </a:t>
            </a:r>
          </a:p>
          <a:p>
            <a:pPr marL="363538" indent="-363538" algn="just" eaLnBrk="1" hangingPunct="1">
              <a:lnSpc>
                <a:spcPct val="130000"/>
              </a:lnSpc>
              <a:defRPr/>
            </a:pPr>
            <a:r>
              <a:rPr lang="en-US" sz="2200" b="1" dirty="0" smtClean="0"/>
              <a:t>	A: airway		B: Breathing		C: Circulation</a:t>
            </a:r>
          </a:p>
          <a:p>
            <a:pPr marL="363538" indent="-363538" algn="just" eaLnBrk="1" hangingPunct="1">
              <a:lnSpc>
                <a:spcPct val="130000"/>
              </a:lnSpc>
              <a:defRPr/>
            </a:pPr>
            <a:r>
              <a:rPr lang="en-US" sz="2200" b="1" dirty="0" smtClean="0"/>
              <a:t>	D: Disability	E: Exposure</a:t>
            </a:r>
          </a:p>
          <a:p>
            <a:pPr marL="363538" indent="-363538" algn="just" eaLnBrk="1" hangingPunct="1">
              <a:lnSpc>
                <a:spcPct val="130000"/>
              </a:lnSpc>
              <a:buFont typeface="Wingdings" pitchFamily="2" charset="2"/>
              <a:buChar char="n"/>
              <a:defRPr/>
            </a:pPr>
            <a:r>
              <a:rPr lang="el-GR" sz="2200" b="1" dirty="0" smtClean="0"/>
              <a:t>Απομάκρυνση δηλητηρίου (πλύση στομάχου, πρόκληση εμέτου)</a:t>
            </a:r>
          </a:p>
          <a:p>
            <a:pPr marL="363538" indent="-363538" algn="just" eaLnBrk="1" hangingPunct="1">
              <a:lnSpc>
                <a:spcPct val="130000"/>
              </a:lnSpc>
              <a:buFont typeface="Wingdings" pitchFamily="2" charset="2"/>
              <a:buChar char="n"/>
              <a:defRPr/>
            </a:pPr>
            <a:r>
              <a:rPr lang="el-GR" sz="2200" b="1" dirty="0" smtClean="0"/>
              <a:t>Αντίδοτο Γενικό (ζωικός άνθρακας) - Ειδικό</a:t>
            </a:r>
          </a:p>
          <a:p>
            <a:pPr marL="363538" indent="-363538" algn="just" eaLnBrk="1" hangingPunct="1">
              <a:lnSpc>
                <a:spcPct val="130000"/>
              </a:lnSpc>
              <a:buFont typeface="Wingdings" pitchFamily="2" charset="2"/>
              <a:buChar char="n"/>
              <a:defRPr/>
            </a:pPr>
            <a:r>
              <a:rPr lang="el-GR" sz="2200" b="1" dirty="0" smtClean="0"/>
              <a:t>Επιτάχυνση της αποβολής της τοξικής ουσίας (</a:t>
            </a:r>
            <a:r>
              <a:rPr lang="el-GR" sz="2200" b="1" dirty="0" err="1" smtClean="0"/>
              <a:t>αλκαλοποίηση</a:t>
            </a:r>
            <a:r>
              <a:rPr lang="el-GR" sz="2200" b="1" dirty="0" smtClean="0"/>
              <a:t> ούρων, </a:t>
            </a:r>
            <a:r>
              <a:rPr lang="el-GR" sz="2200" b="1" dirty="0" err="1" smtClean="0"/>
              <a:t>έκπλυση</a:t>
            </a:r>
            <a:r>
              <a:rPr lang="el-GR" sz="2200" b="1" dirty="0" smtClean="0"/>
              <a:t> και κένωση του γαστρεντερικού σωλήνα, </a:t>
            </a:r>
            <a:r>
              <a:rPr lang="el-GR" sz="2200" b="1" dirty="0" err="1" smtClean="0"/>
              <a:t>αιμοδιάλυση</a:t>
            </a:r>
            <a:r>
              <a:rPr lang="el-GR" sz="2200" b="1" dirty="0" smtClean="0"/>
              <a:t>-</a:t>
            </a:r>
            <a:r>
              <a:rPr lang="el-GR" sz="2200" b="1" dirty="0" err="1" smtClean="0"/>
              <a:t>αιμοδιήθηση</a:t>
            </a:r>
            <a:r>
              <a:rPr lang="el-GR" sz="2200" b="1" dirty="0" smtClean="0"/>
              <a:t>)</a:t>
            </a:r>
          </a:p>
          <a:p>
            <a:pPr marL="363538" indent="-363538" algn="just" eaLnBrk="1" hangingPunct="1">
              <a:lnSpc>
                <a:spcPct val="130000"/>
              </a:lnSpc>
              <a:buFont typeface="Wingdings" pitchFamily="2" charset="2"/>
              <a:buChar char="n"/>
              <a:defRPr/>
            </a:pPr>
            <a:r>
              <a:rPr lang="el-GR" sz="2200" b="1" dirty="0" smtClean="0"/>
              <a:t>Συμπτωματική, υποστηρικτική αντιμετώπιση</a:t>
            </a:r>
          </a:p>
          <a:p>
            <a:pPr marL="363538" indent="-363538" algn="just" eaLnBrk="1" hangingPunct="1">
              <a:lnSpc>
                <a:spcPct val="130000"/>
              </a:lnSpc>
              <a:buFont typeface="Wingdings" pitchFamily="2" charset="2"/>
              <a:buChar char="n"/>
              <a:defRPr/>
            </a:pPr>
            <a:endParaRPr lang="el-GR" sz="2200" b="1" dirty="0" smtClean="0"/>
          </a:p>
          <a:p>
            <a:pPr marL="363538" indent="-363538" algn="just" eaLnBrk="1" hangingPunct="1">
              <a:lnSpc>
                <a:spcPct val="130000"/>
              </a:lnSpc>
              <a:buFont typeface="Wingdings" pitchFamily="2" charset="2"/>
              <a:buChar char="n"/>
              <a:defRPr/>
            </a:pPr>
            <a:endParaRPr lang="el-GR" sz="22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"/>
            <a:ext cx="9144000" cy="1052736"/>
          </a:xfrm>
        </p:spPr>
        <p:txBody>
          <a:bodyPr/>
          <a:lstStyle/>
          <a:p>
            <a:pPr eaLnBrk="1" hangingPunct="1">
              <a:defRPr/>
            </a:pPr>
            <a:r>
              <a:rPr lang="el-GR" sz="4400" dirty="0" smtClean="0">
                <a:solidFill>
                  <a:schemeClr val="hlink"/>
                </a:solidFill>
              </a:rPr>
              <a:t>Εισπνοή μονοξειδίου του άνθρακα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3568" y="1004513"/>
            <a:ext cx="7777162" cy="3121025"/>
          </a:xfrm>
        </p:spPr>
        <p:txBody>
          <a:bodyPr/>
          <a:lstStyle/>
          <a:p>
            <a:pPr marL="182563" indent="-182563" algn="just" eaLnBrk="1" hangingPunct="1">
              <a:lnSpc>
                <a:spcPct val="130000"/>
              </a:lnSpc>
              <a:defRPr/>
            </a:pPr>
            <a:r>
              <a:rPr lang="el-GR" sz="2400" b="1" dirty="0" smtClean="0"/>
              <a:t>Σχηματισμός </a:t>
            </a:r>
            <a:r>
              <a:rPr lang="en-US" sz="2400" b="1" dirty="0" err="1" smtClean="0"/>
              <a:t>Carbocyhaemoglobin</a:t>
            </a:r>
            <a:r>
              <a:rPr lang="en-US" sz="2400" b="1" dirty="0" smtClean="0"/>
              <a:t> (</a:t>
            </a:r>
            <a:r>
              <a:rPr lang="en-US" sz="2400" b="1" dirty="0" err="1" smtClean="0"/>
              <a:t>COHb</a:t>
            </a:r>
            <a:r>
              <a:rPr lang="el-GR" sz="2400" b="1" dirty="0" smtClean="0"/>
              <a:t>) </a:t>
            </a:r>
          </a:p>
          <a:p>
            <a:pPr marL="182563" indent="-182563" algn="just" eaLnBrk="1" hangingPunct="1">
              <a:lnSpc>
                <a:spcPct val="130000"/>
              </a:lnSpc>
              <a:defRPr/>
            </a:pPr>
            <a:r>
              <a:rPr lang="el-GR" sz="2400" b="1" dirty="0" smtClean="0"/>
              <a:t>Επίπεδα </a:t>
            </a:r>
            <a:r>
              <a:rPr lang="en-US" sz="2400" b="1" dirty="0" err="1" smtClean="0"/>
              <a:t>COHb</a:t>
            </a:r>
            <a:r>
              <a:rPr lang="el-GR" sz="2400" b="1" dirty="0" smtClean="0"/>
              <a:t> </a:t>
            </a:r>
            <a:r>
              <a:rPr lang="el-GR" sz="2400" b="1" dirty="0" smtClean="0">
                <a:sym typeface="Symbol"/>
              </a:rPr>
              <a:t></a:t>
            </a:r>
            <a:r>
              <a:rPr lang="el-GR" sz="2400" b="1" dirty="0" smtClean="0"/>
              <a:t>20% της Η</a:t>
            </a:r>
            <a:r>
              <a:rPr lang="en-US" sz="2400" b="1" dirty="0" smtClean="0"/>
              <a:t>b: </a:t>
            </a:r>
            <a:r>
              <a:rPr lang="el-GR" sz="2400" b="1" dirty="0" smtClean="0"/>
              <a:t>κεφαλαλγία-έμετοι</a:t>
            </a:r>
          </a:p>
          <a:p>
            <a:pPr marL="182563" indent="-182563" algn="just" eaLnBrk="1" hangingPunct="1">
              <a:lnSpc>
                <a:spcPct val="130000"/>
              </a:lnSpc>
              <a:defRPr/>
            </a:pPr>
            <a:r>
              <a:rPr lang="el-GR" sz="2400" b="1" dirty="0" smtClean="0"/>
              <a:t>Επίπεδα </a:t>
            </a:r>
            <a:r>
              <a:rPr lang="en-US" sz="2400" b="1" dirty="0" smtClean="0"/>
              <a:t>CO</a:t>
            </a:r>
            <a:r>
              <a:rPr lang="el-GR" sz="2400" b="1" dirty="0" smtClean="0"/>
              <a:t>Η</a:t>
            </a:r>
            <a:r>
              <a:rPr lang="en-US" sz="2400" b="1" dirty="0" smtClean="0"/>
              <a:t>b</a:t>
            </a:r>
            <a:r>
              <a:rPr lang="el-GR" sz="2400" b="1" dirty="0" smtClean="0"/>
              <a:t> 20-40% </a:t>
            </a:r>
            <a:r>
              <a:rPr lang="el-GR" sz="2400" b="1" dirty="0" err="1" smtClean="0"/>
              <a:t>συγχυτική</a:t>
            </a:r>
            <a:r>
              <a:rPr lang="el-GR" sz="2400" b="1" dirty="0" smtClean="0"/>
              <a:t> κατάσταση</a:t>
            </a:r>
          </a:p>
          <a:p>
            <a:pPr marL="182563" indent="-182563" algn="just" eaLnBrk="1" hangingPunct="1">
              <a:lnSpc>
                <a:spcPct val="130000"/>
              </a:lnSpc>
              <a:defRPr/>
            </a:pPr>
            <a:r>
              <a:rPr lang="el-GR" sz="2400" b="1" dirty="0" smtClean="0"/>
              <a:t>Επίπεδα </a:t>
            </a:r>
            <a:r>
              <a:rPr lang="en-US" sz="2400" b="1" dirty="0" err="1" smtClean="0"/>
              <a:t>COHb</a:t>
            </a:r>
            <a:r>
              <a:rPr lang="el-GR" sz="2400" b="1" dirty="0" smtClean="0"/>
              <a:t> &gt;40% αταξία, λήθαργος, οξέωση, καρδιακή αρρυθμία, εγκεφαλικό οίδημα, κώμα</a:t>
            </a:r>
          </a:p>
          <a:p>
            <a:pPr marL="182563" indent="-182563" algn="just" eaLnBrk="1" hangingPunct="1">
              <a:lnSpc>
                <a:spcPct val="130000"/>
              </a:lnSpc>
              <a:buFont typeface="Wingdings" pitchFamily="2" charset="2"/>
              <a:buChar char="n"/>
              <a:defRPr/>
            </a:pPr>
            <a:endParaRPr lang="el-GR" sz="2800" b="1" dirty="0" smtClean="0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0" y="3820876"/>
            <a:ext cx="9144000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4400" b="1" i="0" u="none" strike="noStrike" kern="0" cap="none" spc="0" normalizeH="0" baseline="0" noProof="0" dirty="0" smtClean="0">
                <a:ln>
                  <a:noFill/>
                </a:ln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Αντιμετώπιση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683568" y="4509120"/>
            <a:ext cx="7920880" cy="19442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182563" marR="0" lvl="0" indent="-182563" algn="just" defTabSz="914400" rtl="0" eaLnBrk="1" fontAlgn="base" latinLnBrk="0" hangingPunct="1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tabLst/>
              <a:defRPr/>
            </a:pPr>
            <a:r>
              <a:rPr kumimoji="0" lang="el-GR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Εισπνοή υψηλής συγκέντρωσης Ο</a:t>
            </a:r>
            <a:r>
              <a:rPr kumimoji="0" lang="el-GR" sz="2400" b="1" i="0" u="none" strike="noStrike" kern="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2 </a:t>
            </a:r>
            <a:r>
              <a:rPr kumimoji="0" lang="el-GR" sz="24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(για διάσπαση της </a:t>
            </a:r>
            <a:r>
              <a:rPr kumimoji="0" lang="en-US" sz="24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COH</a:t>
            </a:r>
            <a:r>
              <a:rPr lang="en-US" sz="2400" b="1" kern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b)</a:t>
            </a:r>
            <a:endParaRPr kumimoji="0" lang="el-GR" sz="2400" b="1" i="0" u="none" strike="noStrike" kern="0" cap="none" spc="0" normalizeH="0" baseline="-2500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182563" marR="0" lvl="0" indent="-182563" algn="just" defTabSz="914400" rtl="0" eaLnBrk="1" fontAlgn="base" latinLnBrk="0" hangingPunct="1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tabLst/>
              <a:defRPr/>
            </a:pPr>
            <a:r>
              <a:rPr kumimoji="0" lang="el-GR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Μέτρηση αερίων αίματος</a:t>
            </a:r>
          </a:p>
          <a:p>
            <a:pPr marL="182563" marR="0" lvl="0" indent="-182563" algn="just" defTabSz="914400" rtl="0" eaLnBrk="1" fontAlgn="base" latinLnBrk="0" hangingPunct="1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tabLst/>
              <a:defRPr/>
            </a:pPr>
            <a:r>
              <a:rPr kumimoji="0" lang="el-GR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Αντιμετώπιση της οξέωσης</a:t>
            </a:r>
          </a:p>
          <a:p>
            <a:pPr marL="182563" marR="0" lvl="0" indent="-182563" algn="just" defTabSz="914400" rtl="0" eaLnBrk="1" fontAlgn="base" latinLnBrk="0" hangingPunct="1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tabLst/>
              <a:defRPr/>
            </a:pPr>
            <a:r>
              <a:rPr kumimoji="0" lang="el-GR" sz="24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Υπερβαρικό</a:t>
            </a:r>
            <a:r>
              <a:rPr kumimoji="0" lang="el-GR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Ο</a:t>
            </a:r>
            <a:r>
              <a:rPr kumimoji="0" lang="el-GR" sz="2400" b="1" i="0" u="none" strike="noStrike" kern="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2</a:t>
            </a:r>
          </a:p>
          <a:p>
            <a:pPr marL="182563" marR="0" lvl="0" indent="-182563" algn="just" defTabSz="914400" rtl="0" eaLnBrk="1" fontAlgn="base" latinLnBrk="0" hangingPunct="1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tabLst/>
              <a:defRPr/>
            </a:pPr>
            <a:endParaRPr kumimoji="0" lang="el-GR" sz="28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7" name="6 - Ευθεία γραμμή σύνδεσης"/>
          <p:cNvCxnSpPr/>
          <p:nvPr/>
        </p:nvCxnSpPr>
        <p:spPr>
          <a:xfrm>
            <a:off x="2826392" y="1930480"/>
            <a:ext cx="216024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1"/>
            <a:ext cx="7772400" cy="908720"/>
          </a:xfrm>
        </p:spPr>
        <p:txBody>
          <a:bodyPr/>
          <a:lstStyle/>
          <a:p>
            <a:pPr eaLnBrk="1" hangingPunct="1">
              <a:defRPr/>
            </a:pPr>
            <a:r>
              <a:rPr lang="el-GR" sz="4000" dirty="0" err="1" smtClean="0">
                <a:solidFill>
                  <a:schemeClr val="hlink"/>
                </a:solidFill>
              </a:rPr>
              <a:t>Μεθαιμοσφαιριναιμία</a:t>
            </a:r>
            <a:endParaRPr lang="el-GR" sz="4000" dirty="0" smtClean="0">
              <a:solidFill>
                <a:schemeClr val="hlink"/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95536" y="707768"/>
            <a:ext cx="8496944" cy="3121025"/>
          </a:xfrm>
        </p:spPr>
        <p:txBody>
          <a:bodyPr/>
          <a:lstStyle/>
          <a:p>
            <a:pPr algn="just" eaLnBrk="1" hangingPunct="1">
              <a:lnSpc>
                <a:spcPct val="130000"/>
              </a:lnSpc>
              <a:defRPr/>
            </a:pPr>
            <a:r>
              <a:rPr lang="el-GR" sz="2000" b="1" dirty="0" smtClean="0"/>
              <a:t>Από εισπνοή χημικών και φαρμακευτικών προϊόντων και κυρίως </a:t>
            </a:r>
          </a:p>
          <a:p>
            <a:pPr marL="182563" indent="-182563" algn="just" eaLnBrk="1" hangingPunct="1">
              <a:lnSpc>
                <a:spcPct val="130000"/>
              </a:lnSpc>
              <a:buFont typeface="Wingdings" pitchFamily="2" charset="2"/>
              <a:buChar char="n"/>
              <a:defRPr/>
            </a:pPr>
            <a:r>
              <a:rPr lang="el-GR" sz="2000" b="1" dirty="0" smtClean="0"/>
              <a:t>Νιτρώδη – Νιτρικά</a:t>
            </a:r>
          </a:p>
          <a:p>
            <a:pPr marL="182563" indent="-182563" algn="just" eaLnBrk="1" hangingPunct="1">
              <a:lnSpc>
                <a:spcPct val="130000"/>
              </a:lnSpc>
              <a:buFont typeface="Wingdings" pitchFamily="2" charset="2"/>
              <a:buChar char="n"/>
              <a:defRPr/>
            </a:pPr>
            <a:r>
              <a:rPr lang="el-GR" sz="2000" b="1" dirty="0" err="1" smtClean="0"/>
              <a:t>Βενζοκαϊνη</a:t>
            </a:r>
            <a:r>
              <a:rPr lang="en-US" sz="2000" b="1" dirty="0" smtClean="0"/>
              <a:t> – </a:t>
            </a:r>
            <a:r>
              <a:rPr lang="en-US" sz="2000" b="1" dirty="0" err="1" smtClean="0"/>
              <a:t>Phenazopyridine</a:t>
            </a:r>
            <a:endParaRPr lang="en-US" sz="2000" b="1" dirty="0" smtClean="0"/>
          </a:p>
          <a:p>
            <a:pPr marL="182563" indent="-182563" algn="just" eaLnBrk="1" hangingPunct="1">
              <a:lnSpc>
                <a:spcPct val="130000"/>
              </a:lnSpc>
              <a:buFont typeface="Wingdings" pitchFamily="2" charset="2"/>
              <a:buChar char="n"/>
              <a:defRPr/>
            </a:pPr>
            <a:r>
              <a:rPr lang="el-GR" sz="2000" b="1" dirty="0" smtClean="0"/>
              <a:t>Χρωστικές ανιλίνης - ναφθαλίνη</a:t>
            </a:r>
          </a:p>
          <a:p>
            <a:pPr marL="182563" indent="-182563" algn="just" eaLnBrk="1" hangingPunct="1">
              <a:lnSpc>
                <a:spcPct val="130000"/>
              </a:lnSpc>
              <a:defRPr/>
            </a:pPr>
            <a:endParaRPr lang="el-GR" sz="600" b="1" dirty="0" smtClean="0"/>
          </a:p>
          <a:p>
            <a:pPr marL="182563" indent="-182563" algn="just" eaLnBrk="1" hangingPunct="1">
              <a:lnSpc>
                <a:spcPct val="130000"/>
              </a:lnSpc>
              <a:defRPr/>
            </a:pPr>
            <a:r>
              <a:rPr lang="el-GR" sz="2000" b="1" dirty="0" smtClean="0"/>
              <a:t>Η </a:t>
            </a:r>
            <a:r>
              <a:rPr lang="el-GR" sz="2000" b="1" dirty="0" err="1" smtClean="0"/>
              <a:t>μεθαιμοσφαιρίνη</a:t>
            </a:r>
            <a:r>
              <a:rPr lang="el-GR" sz="2000" b="1" dirty="0" smtClean="0"/>
              <a:t> έχει κυρίως </a:t>
            </a:r>
            <a:r>
              <a:rPr lang="en-US" sz="2000" b="1" dirty="0" smtClean="0"/>
              <a:t>Fe</a:t>
            </a:r>
            <a:r>
              <a:rPr lang="en-US" sz="2000" b="1" baseline="30000" dirty="0" smtClean="0"/>
              <a:t>+++</a:t>
            </a:r>
            <a:r>
              <a:rPr lang="el-GR" sz="2000" b="1" dirty="0" smtClean="0"/>
              <a:t> και δεν είναι δυνατή η μεταφορά Ο</a:t>
            </a:r>
            <a:r>
              <a:rPr lang="el-GR" sz="2000" b="1" baseline="-25000" dirty="0" smtClean="0"/>
              <a:t>2</a:t>
            </a:r>
            <a:r>
              <a:rPr lang="el-GR" sz="2000" b="1" dirty="0" smtClean="0"/>
              <a:t> </a:t>
            </a:r>
          </a:p>
          <a:p>
            <a:pPr algn="just" eaLnBrk="1" hangingPunct="1">
              <a:lnSpc>
                <a:spcPct val="130000"/>
              </a:lnSpc>
              <a:defRPr/>
            </a:pPr>
            <a:r>
              <a:rPr lang="el-GR" sz="2000" b="1" dirty="0" err="1" smtClean="0"/>
              <a:t>Υποξαιμία</a:t>
            </a:r>
            <a:r>
              <a:rPr lang="el-GR" sz="2000" b="1" dirty="0" smtClean="0"/>
              <a:t> – Κυάνωση - Μεταβολική οξέωση (η βαρύτητα των συμπτωμάτων από το % ποσοστό της </a:t>
            </a:r>
            <a:r>
              <a:rPr lang="el-GR" sz="2000" b="1" dirty="0" err="1" smtClean="0"/>
              <a:t>Μεθαιμοσφαιρίνης</a:t>
            </a:r>
            <a:r>
              <a:rPr lang="el-GR" sz="2000" b="1" dirty="0" smtClean="0"/>
              <a:t> επί της συνολικής αιμοσφαιρίνης.                Τα συμπτώματα αρχίζουν όταν τα επίπεδα της  </a:t>
            </a:r>
            <a:r>
              <a:rPr lang="el-GR" sz="2000" b="1" dirty="0" err="1" smtClean="0"/>
              <a:t>Μεθαιμοσφαιρίνης</a:t>
            </a:r>
            <a:r>
              <a:rPr lang="el-GR" sz="2000" b="1" dirty="0" smtClean="0"/>
              <a:t> είναι &gt;10%)</a:t>
            </a:r>
          </a:p>
          <a:p>
            <a:pPr marL="182563" indent="-182563" algn="just" eaLnBrk="1" hangingPunct="1">
              <a:lnSpc>
                <a:spcPct val="130000"/>
              </a:lnSpc>
              <a:defRPr/>
            </a:pPr>
            <a:endParaRPr lang="el-GR" sz="2000" b="1" dirty="0" smtClean="0"/>
          </a:p>
          <a:p>
            <a:pPr marL="182563" indent="-182563" algn="just" eaLnBrk="1" hangingPunct="1">
              <a:lnSpc>
                <a:spcPct val="130000"/>
              </a:lnSpc>
              <a:defRPr/>
            </a:pPr>
            <a:endParaRPr lang="el-GR" sz="2000" b="1" dirty="0" smtClean="0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539552" y="4424888"/>
            <a:ext cx="7772400" cy="57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4000" b="1" i="0" u="none" strike="noStrike" kern="0" cap="none" spc="0" normalizeH="0" baseline="0" noProof="0" dirty="0" smtClean="0">
                <a:ln>
                  <a:noFill/>
                </a:ln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Αντιμετώπιση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323528" y="4911824"/>
            <a:ext cx="8496944" cy="1509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182563" marR="0" lvl="0" indent="-182563" algn="just" defTabSz="914400" rtl="0" eaLnBrk="1" fontAlgn="base" latinLnBrk="0" hangingPunct="1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tabLst/>
              <a:defRPr/>
            </a:pPr>
            <a:r>
              <a:rPr kumimoji="0" lang="el-GR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Απομάκρυνση του αιτίου και χορήγηση Ο</a:t>
            </a:r>
            <a:r>
              <a:rPr kumimoji="0" lang="el-GR" sz="2000" b="1" i="0" u="none" strike="noStrike" kern="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2</a:t>
            </a:r>
          </a:p>
          <a:p>
            <a:pPr marL="182563" marR="0" lvl="0" indent="-182563" algn="just" defTabSz="914400" rtl="0" eaLnBrk="1" fontAlgn="base" latinLnBrk="0" hangingPunct="1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tabLst/>
              <a:defRPr/>
            </a:pPr>
            <a:r>
              <a:rPr kumimoji="0" lang="el-GR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Αντίδοτο: επί </a:t>
            </a:r>
            <a:r>
              <a:rPr kumimoji="0" lang="el-GR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ιστικής</a:t>
            </a:r>
            <a:r>
              <a:rPr kumimoji="0" lang="el-GR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l-GR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υποξίας</a:t>
            </a:r>
            <a:r>
              <a:rPr kumimoji="0" lang="el-GR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-οξέωσης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Methylene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Blue 1-2mg/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KgB</a:t>
            </a:r>
            <a:r>
              <a:rPr kumimoji="0" lang="el-GR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Σ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l-GR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από το διάλυμα 1%</a:t>
            </a:r>
          </a:p>
          <a:p>
            <a:pPr marL="182563" marR="0" lvl="0" indent="-182563" algn="just" defTabSz="914400" rtl="0" eaLnBrk="1" fontAlgn="base" latinLnBrk="0" hangingPunct="1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tabLst/>
              <a:defRPr/>
            </a:pPr>
            <a:r>
              <a:rPr lang="el-GR" sz="2000" b="1" kern="0" noProof="0" dirty="0" err="1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Υπερβαρικό</a:t>
            </a:r>
            <a:r>
              <a:rPr lang="el-GR" sz="2000" b="1" kern="0" noProof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Ο</a:t>
            </a:r>
            <a:r>
              <a:rPr lang="el-GR" sz="2000" b="1" kern="0" baseline="-25000" noProof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2</a:t>
            </a:r>
            <a:r>
              <a:rPr lang="el-GR" sz="2000" b="1" kern="0" noProof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ή αφαιμαξομετάγγιση</a:t>
            </a:r>
            <a:endParaRPr kumimoji="0" lang="el-GR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182563" marR="0" lvl="0" indent="-182563" algn="just" defTabSz="914400" rtl="0" eaLnBrk="1" fontAlgn="base" latinLnBrk="0" hangingPunct="1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tabLst/>
              <a:defRPr/>
            </a:pPr>
            <a:endParaRPr kumimoji="0" lang="el-GR" sz="24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- Εικόνα" descr="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83768" y="980728"/>
            <a:ext cx="4188432" cy="2376264"/>
          </a:xfrm>
          <a:prstGeom prst="rect">
            <a:avLst/>
          </a:prstGeom>
        </p:spPr>
      </p:pic>
      <p:pic>
        <p:nvPicPr>
          <p:cNvPr id="3" name="3 - Θέση περιεχομένου" descr="3.pn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547664" y="3424154"/>
            <a:ext cx="6307064" cy="3433846"/>
          </a:xfrm>
        </p:spPr>
      </p:pic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683568" y="188640"/>
            <a:ext cx="7772400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4000" b="1" i="0" u="none" strike="noStrike" kern="0" cap="none" spc="0" normalizeH="0" baseline="0" noProof="0" dirty="0" smtClean="0">
                <a:ln>
                  <a:noFill/>
                </a:ln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Πλύση στομάχου…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- Εικόνα" descr="5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75979" y="260648"/>
            <a:ext cx="9219979" cy="6281532"/>
          </a:xfrm>
          <a:prstGeom prst="rect">
            <a:avLst/>
          </a:prstGeom>
        </p:spPr>
      </p:pic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619672" y="332656"/>
            <a:ext cx="4752528" cy="1070992"/>
          </a:xfrm>
          <a:solidFill>
            <a:srgbClr val="B4DDE2"/>
          </a:solidFill>
          <a:ln>
            <a:noFill/>
          </a:ln>
        </p:spPr>
        <p:txBody>
          <a:bodyPr/>
          <a:lstStyle/>
          <a:p>
            <a:r>
              <a:rPr lang="el-GR" sz="6600" dirty="0" smtClean="0"/>
              <a:t>Ευχαριστώ</a:t>
            </a:r>
            <a:endParaRPr lang="el-GR" sz="6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11560" y="1628800"/>
            <a:ext cx="7777162" cy="3121025"/>
          </a:xfrm>
        </p:spPr>
        <p:txBody>
          <a:bodyPr/>
          <a:lstStyle/>
          <a:p>
            <a:pPr marL="182563" indent="-182563" algn="just" eaLnBrk="1" hangingPunct="1">
              <a:lnSpc>
                <a:spcPct val="130000"/>
              </a:lnSpc>
              <a:buFont typeface="Wingdings" pitchFamily="2" charset="2"/>
              <a:buChar char="n"/>
              <a:defRPr/>
            </a:pPr>
            <a:r>
              <a:rPr lang="el-GR" sz="2400" b="1" dirty="0" smtClean="0"/>
              <a:t>Λήψη καυστικών ουσιών</a:t>
            </a:r>
          </a:p>
          <a:p>
            <a:pPr marL="182563" indent="-182563" algn="just" eaLnBrk="1" hangingPunct="1">
              <a:lnSpc>
                <a:spcPct val="130000"/>
              </a:lnSpc>
              <a:buFont typeface="Wingdings" pitchFamily="2" charset="2"/>
              <a:buChar char="n"/>
              <a:defRPr/>
            </a:pPr>
            <a:r>
              <a:rPr lang="el-GR" sz="2400" b="1" dirty="0" smtClean="0"/>
              <a:t>Λήψη υδρογονανθράκων</a:t>
            </a:r>
          </a:p>
          <a:p>
            <a:pPr marL="182563" indent="-182563" algn="just" eaLnBrk="1" hangingPunct="1">
              <a:lnSpc>
                <a:spcPct val="130000"/>
              </a:lnSpc>
              <a:buFont typeface="Wingdings" pitchFamily="2" charset="2"/>
              <a:buChar char="n"/>
              <a:defRPr/>
            </a:pPr>
            <a:r>
              <a:rPr lang="el-GR" sz="2400" b="1" dirty="0" smtClean="0"/>
              <a:t>Λήψη αλκοόλης</a:t>
            </a:r>
          </a:p>
          <a:p>
            <a:pPr marL="182563" indent="-182563" algn="just" eaLnBrk="1" hangingPunct="1">
              <a:lnSpc>
                <a:spcPct val="130000"/>
              </a:lnSpc>
              <a:buFont typeface="Wingdings" pitchFamily="2" charset="2"/>
              <a:buChar char="n"/>
              <a:defRPr/>
            </a:pPr>
            <a:r>
              <a:rPr lang="el-GR" sz="2400" b="1" dirty="0" smtClean="0"/>
              <a:t>Ταυτόχρονη κατάποση αιχμηρών αντικειμένων </a:t>
            </a:r>
          </a:p>
          <a:p>
            <a:pPr marL="182563" indent="-182563" algn="just" eaLnBrk="1" hangingPunct="1">
              <a:lnSpc>
                <a:spcPct val="130000"/>
              </a:lnSpc>
              <a:buFont typeface="Wingdings" pitchFamily="2" charset="2"/>
              <a:buChar char="n"/>
              <a:defRPr/>
            </a:pPr>
            <a:endParaRPr lang="el-GR" sz="2400" b="1" dirty="0" smtClean="0"/>
          </a:p>
          <a:p>
            <a:pPr marL="182563" indent="-182563" algn="just" eaLnBrk="1" hangingPunct="1">
              <a:lnSpc>
                <a:spcPct val="130000"/>
              </a:lnSpc>
              <a:buFont typeface="Wingdings" pitchFamily="2" charset="2"/>
              <a:buChar char="n"/>
              <a:defRPr/>
            </a:pPr>
            <a:endParaRPr lang="el-GR" sz="2800" b="1" dirty="0" smtClean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560" y="332656"/>
            <a:ext cx="7772400" cy="1470025"/>
          </a:xfrm>
        </p:spPr>
        <p:txBody>
          <a:bodyPr/>
          <a:lstStyle/>
          <a:p>
            <a:pPr marL="182563" indent="-182563" eaLnBrk="1" hangingPunct="1">
              <a:defRPr/>
            </a:pPr>
            <a:r>
              <a:rPr lang="el-GR" sz="4000" dirty="0" smtClean="0">
                <a:solidFill>
                  <a:srgbClr val="FFC000"/>
                </a:solidFill>
              </a:rPr>
              <a:t>Αντενδείκνυται η πλύση στομάχου ή πρόκληση εμέτου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0" y="3812569"/>
            <a:ext cx="9144000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Αναποτελεσματική η χορήγηση ζωικού άνθρακα 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279232" y="4726159"/>
            <a:ext cx="3024188" cy="2500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182563" marR="0" lvl="0" indent="-182563" algn="just" defTabSz="914400" rtl="0" eaLnBrk="1" fontAlgn="base" latinLnBrk="0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Ebrima" pitchFamily="2" charset="0"/>
              <a:buChar char="*"/>
              <a:tabLst/>
              <a:defRPr/>
            </a:pP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Li			</a:t>
            </a:r>
            <a:endParaRPr kumimoji="0" lang="el-GR" sz="24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182563" marR="0" lvl="0" indent="-182563" algn="just" defTabSz="914400" rtl="0" eaLnBrk="1" fontAlgn="base" latinLnBrk="0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Ebrima" pitchFamily="2" charset="0"/>
              <a:buChar char="*"/>
              <a:tabLst/>
              <a:defRPr/>
            </a:pP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Fe</a:t>
            </a:r>
          </a:p>
          <a:p>
            <a:pPr marL="182563" marR="0" lvl="0" indent="-182563" algn="just" defTabSz="914400" rtl="0" eaLnBrk="1" fontAlgn="base" latinLnBrk="0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Ebrima" pitchFamily="2" charset="0"/>
              <a:buChar char="*"/>
              <a:tabLst/>
              <a:defRPr/>
            </a:pPr>
            <a:r>
              <a:rPr kumimoji="0" lang="el-GR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Αλκοόλες</a:t>
            </a:r>
          </a:p>
          <a:p>
            <a:pPr marL="182563" marR="0" lvl="0" indent="-182563" algn="just" defTabSz="914400" rtl="0" eaLnBrk="1" fontAlgn="base" latinLnBrk="0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Ebrima" pitchFamily="2" charset="0"/>
              <a:buChar char="*"/>
              <a:tabLst/>
              <a:defRPr/>
            </a:pPr>
            <a:r>
              <a:rPr kumimoji="0" lang="el-GR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Βαρέα μέταλλα </a:t>
            </a: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		</a:t>
            </a:r>
            <a:endParaRPr kumimoji="0" lang="el-GR" sz="24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6 - Δεξιό άγκιστρο"/>
          <p:cNvSpPr/>
          <p:nvPr/>
        </p:nvSpPr>
        <p:spPr>
          <a:xfrm>
            <a:off x="2555776" y="4792370"/>
            <a:ext cx="216024" cy="1615251"/>
          </a:xfrm>
          <a:prstGeom prst="rightBrace">
            <a:avLst/>
          </a:prstGeom>
          <a:noFill/>
          <a:ln w="38100">
            <a:solidFill>
              <a:schemeClr val="tx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8" name="7 - TextBox"/>
          <p:cNvSpPr txBox="1"/>
          <p:nvPr/>
        </p:nvSpPr>
        <p:spPr>
          <a:xfrm>
            <a:off x="2843808" y="5368434"/>
            <a:ext cx="24032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/>
              <a:t>Χαμηλή δέσμευση</a:t>
            </a:r>
            <a:endParaRPr lang="el-GR" sz="2400" b="1" dirty="0"/>
          </a:p>
        </p:txBody>
      </p:sp>
      <p:pic>
        <p:nvPicPr>
          <p:cNvPr id="9" name="8 - Εικόνα" descr="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960436" y="4701616"/>
            <a:ext cx="2379788" cy="206084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88640"/>
            <a:ext cx="9144000" cy="1470025"/>
          </a:xfrm>
        </p:spPr>
        <p:txBody>
          <a:bodyPr/>
          <a:lstStyle/>
          <a:p>
            <a:pPr eaLnBrk="1" hangingPunct="1">
              <a:defRPr/>
            </a:pPr>
            <a:r>
              <a:rPr lang="el-GR" sz="4400" dirty="0" err="1" smtClean="0">
                <a:solidFill>
                  <a:schemeClr val="hlink"/>
                </a:solidFill>
              </a:rPr>
              <a:t>Παρακεταμόλη</a:t>
            </a:r>
            <a:r>
              <a:rPr lang="el-GR" sz="4400" dirty="0" smtClean="0">
                <a:solidFill>
                  <a:schemeClr val="hlink"/>
                </a:solidFill>
              </a:rPr>
              <a:t> (</a:t>
            </a:r>
            <a:r>
              <a:rPr lang="el-GR" sz="4400" dirty="0" err="1" smtClean="0">
                <a:solidFill>
                  <a:schemeClr val="hlink"/>
                </a:solidFill>
              </a:rPr>
              <a:t>Ακεταμινοφαίνη</a:t>
            </a:r>
            <a:r>
              <a:rPr lang="el-GR" sz="4400" dirty="0" smtClean="0">
                <a:solidFill>
                  <a:schemeClr val="hlink"/>
                </a:solidFill>
              </a:rPr>
              <a:t>)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51520" y="1628775"/>
            <a:ext cx="8424936" cy="3121025"/>
          </a:xfrm>
        </p:spPr>
        <p:txBody>
          <a:bodyPr/>
          <a:lstStyle/>
          <a:p>
            <a:pPr marL="273050" indent="-273050" algn="just" eaLnBrk="1" hangingPunct="1">
              <a:lnSpc>
                <a:spcPct val="130000"/>
              </a:lnSpc>
              <a:spcBef>
                <a:spcPts val="1200"/>
              </a:spcBef>
              <a:buFont typeface="Wingdings" pitchFamily="2" charset="2"/>
              <a:buChar char="n"/>
              <a:defRPr/>
            </a:pPr>
            <a:r>
              <a:rPr lang="el-GR" sz="2400" b="1" dirty="0" smtClean="0"/>
              <a:t>Τοξική είναι η εφ άπαξ δόση 150-200</a:t>
            </a:r>
            <a:r>
              <a:rPr lang="en-US" sz="2400" b="1" dirty="0" smtClean="0"/>
              <a:t>mg/Kg</a:t>
            </a:r>
            <a:r>
              <a:rPr lang="el-GR" sz="2400" b="1" dirty="0" smtClean="0"/>
              <a:t>ΒΣ</a:t>
            </a:r>
          </a:p>
          <a:p>
            <a:pPr marL="273050" indent="-273050" algn="just" eaLnBrk="1" hangingPunct="1">
              <a:lnSpc>
                <a:spcPct val="130000"/>
              </a:lnSpc>
              <a:spcBef>
                <a:spcPts val="1200"/>
              </a:spcBef>
              <a:buFont typeface="Wingdings" pitchFamily="2" charset="2"/>
              <a:buChar char="n"/>
              <a:defRPr/>
            </a:pPr>
            <a:r>
              <a:rPr lang="el-GR" sz="2400" b="1" dirty="0" err="1" smtClean="0"/>
              <a:t>Υπερδοσολογία</a:t>
            </a:r>
            <a:r>
              <a:rPr lang="el-GR" sz="2400" b="1" dirty="0" smtClean="0"/>
              <a:t> </a:t>
            </a:r>
            <a:r>
              <a:rPr lang="el-GR" sz="2400" b="1" dirty="0" err="1" smtClean="0"/>
              <a:t>παρακεταμόλης</a:t>
            </a:r>
            <a:r>
              <a:rPr lang="el-GR" sz="2400" b="1" dirty="0" smtClean="0"/>
              <a:t> </a:t>
            </a:r>
            <a:r>
              <a:rPr lang="el-GR" sz="2400" b="1" dirty="0" smtClean="0">
                <a:sym typeface="Symbol"/>
              </a:rPr>
              <a:t> αυξημένη παραγωγή Ν-</a:t>
            </a:r>
            <a:r>
              <a:rPr lang="en-US" sz="2400" b="1" dirty="0" smtClean="0">
                <a:sym typeface="Symbol"/>
              </a:rPr>
              <a:t>acetyl-p-</a:t>
            </a:r>
            <a:r>
              <a:rPr lang="en-US" sz="2400" b="1" dirty="0" err="1" smtClean="0">
                <a:sym typeface="Symbol"/>
              </a:rPr>
              <a:t>benzoquinoneimin</a:t>
            </a:r>
            <a:r>
              <a:rPr lang="el-GR" sz="2400" b="1" dirty="0" smtClean="0">
                <a:sym typeface="Symbol"/>
              </a:rPr>
              <a:t>  εξάντληση αποθεμάτων </a:t>
            </a:r>
            <a:r>
              <a:rPr lang="el-GR" sz="2400" b="1" dirty="0" err="1" smtClean="0">
                <a:sym typeface="Symbol"/>
              </a:rPr>
              <a:t>γλουταθειόνης</a:t>
            </a:r>
            <a:endParaRPr lang="el-GR" sz="2400" b="1" dirty="0" smtClean="0">
              <a:sym typeface="Symbol"/>
            </a:endParaRPr>
          </a:p>
          <a:p>
            <a:pPr marL="273050" indent="-273050" algn="just" eaLnBrk="1" hangingPunct="1">
              <a:lnSpc>
                <a:spcPct val="130000"/>
              </a:lnSpc>
              <a:spcBef>
                <a:spcPts val="1200"/>
              </a:spcBef>
              <a:buFont typeface="Wingdings" pitchFamily="2" charset="2"/>
              <a:buChar char="n"/>
              <a:defRPr/>
            </a:pPr>
            <a:r>
              <a:rPr lang="el-GR" sz="2400" b="1" dirty="0" smtClean="0">
                <a:sym typeface="Symbol"/>
              </a:rPr>
              <a:t>Η περίσσεια του τοξικού μεταβολίτη Ν-</a:t>
            </a:r>
            <a:r>
              <a:rPr lang="en-US" sz="2400" b="1" dirty="0" smtClean="0">
                <a:sym typeface="Symbol"/>
              </a:rPr>
              <a:t>acetyl-p-</a:t>
            </a:r>
            <a:r>
              <a:rPr lang="en-US" sz="2400" b="1" dirty="0" err="1" smtClean="0">
                <a:sym typeface="Symbol"/>
              </a:rPr>
              <a:t>benzoquinoneimin</a:t>
            </a:r>
            <a:r>
              <a:rPr lang="el-GR" sz="2400" b="1" dirty="0" smtClean="0">
                <a:sym typeface="Symbol"/>
              </a:rPr>
              <a:t> συνδέεται με τις πρωτεΐνες των </a:t>
            </a:r>
            <a:r>
              <a:rPr lang="el-GR" sz="2400" b="1" dirty="0" err="1" smtClean="0">
                <a:sym typeface="Symbol"/>
              </a:rPr>
              <a:t>ηπατοκυττάρων</a:t>
            </a:r>
            <a:r>
              <a:rPr lang="el-GR" sz="2400" b="1" dirty="0" smtClean="0">
                <a:sym typeface="Symbol"/>
              </a:rPr>
              <a:t>  (</a:t>
            </a:r>
            <a:r>
              <a:rPr lang="en-US" sz="2400" b="1" dirty="0" smtClean="0">
                <a:sym typeface="Symbol"/>
              </a:rPr>
              <a:t>adducts) </a:t>
            </a:r>
            <a:r>
              <a:rPr lang="el-GR" sz="2400" b="1" dirty="0" smtClean="0">
                <a:sym typeface="Symbol"/>
              </a:rPr>
              <a:t> προκαλεί </a:t>
            </a:r>
            <a:r>
              <a:rPr lang="el-GR" sz="2400" b="1" dirty="0" err="1" smtClean="0">
                <a:sym typeface="Symbol"/>
              </a:rPr>
              <a:t>κεντρολοβιώδη</a:t>
            </a:r>
            <a:r>
              <a:rPr lang="el-GR" sz="2400" b="1" dirty="0" smtClean="0">
                <a:sym typeface="Symbol"/>
              </a:rPr>
              <a:t> ηπατική νέκρωση (</a:t>
            </a:r>
            <a:r>
              <a:rPr lang="el-GR" sz="2400" b="1" dirty="0" err="1" smtClean="0">
                <a:sym typeface="Symbol"/>
              </a:rPr>
              <a:t>μιτοχονδριακή</a:t>
            </a:r>
            <a:r>
              <a:rPr lang="el-GR" sz="2400" b="1" dirty="0" smtClean="0">
                <a:sym typeface="Symbol"/>
              </a:rPr>
              <a:t> δυσλειτουργία, κατακερματισμό του πυρηνικού </a:t>
            </a:r>
            <a:r>
              <a:rPr lang="en-US" sz="2400" b="1" dirty="0" smtClean="0">
                <a:sym typeface="Symbol"/>
              </a:rPr>
              <a:t>DNA</a:t>
            </a:r>
            <a:r>
              <a:rPr lang="el-GR" sz="2400" b="1" dirty="0" smtClean="0">
                <a:sym typeface="Symbol"/>
              </a:rPr>
              <a:t>, κυτταρική νέκρωση)</a:t>
            </a:r>
            <a:endParaRPr lang="el-GR" sz="2400" b="1" dirty="0" smtClean="0"/>
          </a:p>
          <a:p>
            <a:pPr marL="182563" indent="-182563" algn="just" eaLnBrk="1" hangingPunct="1">
              <a:lnSpc>
                <a:spcPct val="130000"/>
              </a:lnSpc>
              <a:spcBef>
                <a:spcPts val="1200"/>
              </a:spcBef>
              <a:buFont typeface="Wingdings" pitchFamily="2" charset="2"/>
              <a:buChar char="n"/>
              <a:defRPr/>
            </a:pPr>
            <a:endParaRPr lang="el-GR" sz="2800" b="1" dirty="0" smtClean="0"/>
          </a:p>
        </p:txBody>
      </p:sp>
      <p:sp>
        <p:nvSpPr>
          <p:cNvPr id="8196" name="3 - TextBox"/>
          <p:cNvSpPr txBox="1">
            <a:spLocks noChangeArrowheads="1"/>
          </p:cNvSpPr>
          <p:nvPr/>
        </p:nvSpPr>
        <p:spPr bwMode="auto">
          <a:xfrm>
            <a:off x="4723552" y="2197328"/>
            <a:ext cx="6477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b="1" dirty="0" smtClean="0"/>
              <a:t>P4</a:t>
            </a:r>
            <a:r>
              <a:rPr lang="el-GR" sz="1600" b="1" dirty="0" smtClean="0"/>
              <a:t>50</a:t>
            </a:r>
            <a:endParaRPr lang="el-GR" sz="1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0"/>
            <a:ext cx="7772400" cy="1470025"/>
          </a:xfrm>
        </p:spPr>
        <p:txBody>
          <a:bodyPr/>
          <a:lstStyle/>
          <a:p>
            <a:pPr eaLnBrk="1" hangingPunct="1">
              <a:defRPr/>
            </a:pPr>
            <a:r>
              <a:rPr lang="el-GR" sz="4400" dirty="0" smtClean="0">
                <a:solidFill>
                  <a:schemeClr val="hlink"/>
                </a:solidFill>
              </a:rPr>
              <a:t>Κλινική εικόνα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67544" y="1628775"/>
            <a:ext cx="7920806" cy="3121025"/>
          </a:xfrm>
        </p:spPr>
        <p:txBody>
          <a:bodyPr/>
          <a:lstStyle/>
          <a:p>
            <a:pPr marL="1258888" indent="-1258888" algn="just" eaLnBrk="1" hangingPunct="1">
              <a:lnSpc>
                <a:spcPct val="130000"/>
              </a:lnSpc>
              <a:tabLst>
                <a:tab pos="1258888" algn="l"/>
              </a:tabLst>
              <a:defRPr/>
            </a:pPr>
            <a:r>
              <a:rPr lang="el-GR" sz="2400" b="1" dirty="0" smtClean="0"/>
              <a:t>1</a:t>
            </a:r>
            <a:r>
              <a:rPr lang="el-GR" sz="2400" b="1" baseline="30000" dirty="0" smtClean="0"/>
              <a:t>ο</a:t>
            </a:r>
            <a:r>
              <a:rPr lang="el-GR" sz="2400" b="1" dirty="0" smtClean="0"/>
              <a:t> Στάδιο</a:t>
            </a:r>
            <a:r>
              <a:rPr lang="en-US" sz="2400" b="1" dirty="0" smtClean="0"/>
              <a:t>:</a:t>
            </a:r>
            <a:r>
              <a:rPr lang="el-GR" sz="2400" b="1" dirty="0" smtClean="0"/>
              <a:t>	30 </a:t>
            </a:r>
            <a:r>
              <a:rPr lang="en-US" sz="2400" b="1" dirty="0" smtClean="0"/>
              <a:t>min – 24 </a:t>
            </a:r>
            <a:r>
              <a:rPr lang="el-GR" sz="2400" b="1" dirty="0" smtClean="0"/>
              <a:t>ώρες ναυτία έμετοι – εφιδρώσεις κοιλιακά άλγη – ωχρότητα</a:t>
            </a:r>
          </a:p>
          <a:p>
            <a:pPr marL="1258888" indent="-1258888" algn="just" eaLnBrk="1" hangingPunct="1">
              <a:lnSpc>
                <a:spcPct val="130000"/>
              </a:lnSpc>
              <a:tabLst>
                <a:tab pos="1258888" algn="l"/>
              </a:tabLst>
              <a:defRPr/>
            </a:pPr>
            <a:r>
              <a:rPr lang="el-GR" sz="2400" b="1" dirty="0" smtClean="0"/>
              <a:t>2</a:t>
            </a:r>
            <a:r>
              <a:rPr lang="el-GR" sz="2400" b="1" baseline="30000" dirty="0" smtClean="0"/>
              <a:t>ο</a:t>
            </a:r>
            <a:r>
              <a:rPr lang="el-GR" sz="2400" b="1" dirty="0" smtClean="0"/>
              <a:t> Στάδιο</a:t>
            </a:r>
            <a:r>
              <a:rPr lang="en-US" sz="2400" b="1" dirty="0" smtClean="0"/>
              <a:t>:</a:t>
            </a:r>
            <a:r>
              <a:rPr lang="el-GR" sz="2400" b="1" dirty="0" smtClean="0"/>
              <a:t>	</a:t>
            </a:r>
            <a:r>
              <a:rPr lang="el-GR" sz="2400" b="1" dirty="0" err="1" smtClean="0"/>
              <a:t>Αλγος</a:t>
            </a:r>
            <a:r>
              <a:rPr lang="el-GR" sz="2400" b="1" dirty="0" smtClean="0"/>
              <a:t> στο δεξιό υποχόνδριο. Αύξηση </a:t>
            </a:r>
            <a:r>
              <a:rPr lang="el-GR" sz="2400" b="1" dirty="0" err="1" smtClean="0"/>
              <a:t>τρανσαμινασών</a:t>
            </a:r>
            <a:endParaRPr lang="el-GR" sz="2400" b="1" dirty="0" smtClean="0"/>
          </a:p>
          <a:p>
            <a:pPr marL="1258888" indent="-1258888" algn="just" eaLnBrk="1" hangingPunct="1">
              <a:lnSpc>
                <a:spcPct val="130000"/>
              </a:lnSpc>
              <a:tabLst>
                <a:tab pos="1258888" algn="l"/>
              </a:tabLst>
              <a:defRPr/>
            </a:pPr>
            <a:r>
              <a:rPr lang="el-GR" sz="2400" b="1" dirty="0" smtClean="0"/>
              <a:t>3</a:t>
            </a:r>
            <a:r>
              <a:rPr lang="el-GR" sz="2400" b="1" baseline="30000" dirty="0" smtClean="0"/>
              <a:t>ο</a:t>
            </a:r>
            <a:r>
              <a:rPr lang="el-GR" sz="2400" b="1" dirty="0" smtClean="0"/>
              <a:t> Στάδιο</a:t>
            </a:r>
            <a:r>
              <a:rPr lang="en-US" sz="2400" b="1" dirty="0" smtClean="0"/>
              <a:t>:</a:t>
            </a:r>
            <a:r>
              <a:rPr lang="el-GR" sz="2400" b="1" dirty="0" smtClean="0"/>
              <a:t>	</a:t>
            </a:r>
            <a:r>
              <a:rPr lang="el-GR" sz="2400" b="1" dirty="0" smtClean="0">
                <a:sym typeface="Symbol"/>
              </a:rPr>
              <a:t> 36ώρες </a:t>
            </a:r>
            <a:r>
              <a:rPr lang="el-GR" sz="2400" b="1" dirty="0" err="1" smtClean="0"/>
              <a:t>Ικτερος</a:t>
            </a:r>
            <a:r>
              <a:rPr lang="el-GR" sz="2400" b="1" dirty="0" smtClean="0"/>
              <a:t> – ηπατική ανεπάρκεια – </a:t>
            </a:r>
            <a:r>
              <a:rPr lang="el-GR" sz="2400" b="1" dirty="0" err="1" smtClean="0"/>
              <a:t>θρομβοπενία</a:t>
            </a:r>
            <a:r>
              <a:rPr lang="el-GR" sz="2400" b="1" dirty="0" smtClean="0"/>
              <a:t> – παράταση χρόνου προθρομβίνης – ηπατική εγκεφαλοπάθεια – Κώμα – νεφρική ανεπάρκεια</a:t>
            </a:r>
          </a:p>
          <a:p>
            <a:pPr marL="182563" indent="-182563" algn="just" eaLnBrk="1" hangingPunct="1">
              <a:lnSpc>
                <a:spcPct val="130000"/>
              </a:lnSpc>
              <a:defRPr/>
            </a:pPr>
            <a:endParaRPr lang="el-GR" sz="2800" b="1" dirty="0" smtClean="0"/>
          </a:p>
        </p:txBody>
      </p:sp>
      <p:cxnSp>
        <p:nvCxnSpPr>
          <p:cNvPr id="5" name="4 - Ευθεία γραμμή σύνδεσης"/>
          <p:cNvCxnSpPr/>
          <p:nvPr/>
        </p:nvCxnSpPr>
        <p:spPr>
          <a:xfrm flipH="1">
            <a:off x="1808400" y="3585832"/>
            <a:ext cx="185880" cy="83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0"/>
            <a:ext cx="7772400" cy="1470025"/>
          </a:xfrm>
        </p:spPr>
        <p:txBody>
          <a:bodyPr/>
          <a:lstStyle/>
          <a:p>
            <a:pPr eaLnBrk="1" hangingPunct="1">
              <a:defRPr/>
            </a:pPr>
            <a:r>
              <a:rPr lang="el-GR" sz="4400" dirty="0" smtClean="0">
                <a:solidFill>
                  <a:schemeClr val="hlink"/>
                </a:solidFill>
              </a:rPr>
              <a:t>Αντιμετώπιση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11188" y="1628775"/>
            <a:ext cx="7777162" cy="3121025"/>
          </a:xfrm>
        </p:spPr>
        <p:txBody>
          <a:bodyPr/>
          <a:lstStyle/>
          <a:p>
            <a:pPr marL="182563" indent="-182563" algn="just" eaLnBrk="1" hangingPunct="1">
              <a:lnSpc>
                <a:spcPct val="130000"/>
              </a:lnSpc>
              <a:buFont typeface="Wingdings" pitchFamily="2" charset="2"/>
              <a:buChar char="n"/>
              <a:defRPr/>
            </a:pPr>
            <a:r>
              <a:rPr lang="el-GR" sz="2400" b="1" dirty="0" smtClean="0"/>
              <a:t>Πρόκληση εμέτου – Πλύση στομάχου</a:t>
            </a:r>
          </a:p>
          <a:p>
            <a:pPr marL="182563" indent="-182563" algn="just" eaLnBrk="1" hangingPunct="1">
              <a:lnSpc>
                <a:spcPct val="130000"/>
              </a:lnSpc>
              <a:buFont typeface="Wingdings" pitchFamily="2" charset="2"/>
              <a:buChar char="n"/>
              <a:defRPr/>
            </a:pPr>
            <a:r>
              <a:rPr lang="el-GR" sz="2400" b="1" dirty="0" smtClean="0"/>
              <a:t>Χορήγηση ζωικού άνθρακα</a:t>
            </a:r>
          </a:p>
          <a:p>
            <a:pPr marL="182563" indent="-182563" algn="just" eaLnBrk="1" hangingPunct="1">
              <a:lnSpc>
                <a:spcPct val="130000"/>
              </a:lnSpc>
              <a:buFont typeface="Wingdings" pitchFamily="2" charset="2"/>
              <a:buChar char="n"/>
              <a:defRPr/>
            </a:pPr>
            <a:r>
              <a:rPr lang="el-GR" sz="2400" b="1" dirty="0" smtClean="0"/>
              <a:t>Μέτρηση επιπέδων </a:t>
            </a:r>
            <a:r>
              <a:rPr lang="el-GR" sz="2400" b="1" dirty="0" err="1" smtClean="0"/>
              <a:t>παρακεταμόλης</a:t>
            </a:r>
            <a:r>
              <a:rPr lang="el-GR" sz="2400" b="1" dirty="0" smtClean="0"/>
              <a:t> σε 4 ώρες μετά τη λήψη και ακολούθως επαναλαμβανόμενες μετρήσεις</a:t>
            </a:r>
          </a:p>
          <a:p>
            <a:pPr marL="182563" indent="-182563" algn="just" eaLnBrk="1" hangingPunct="1">
              <a:lnSpc>
                <a:spcPct val="130000"/>
              </a:lnSpc>
              <a:buFont typeface="Wingdings" pitchFamily="2" charset="2"/>
              <a:buChar char="n"/>
              <a:defRPr/>
            </a:pPr>
            <a:r>
              <a:rPr lang="el-GR" sz="2400" b="1" dirty="0" smtClean="0"/>
              <a:t>Ν-</a:t>
            </a:r>
            <a:r>
              <a:rPr lang="el-GR" sz="2400" b="1" dirty="0" err="1" smtClean="0"/>
              <a:t>Ακετυλοκυστεΐνη</a:t>
            </a:r>
            <a:r>
              <a:rPr lang="el-GR" sz="2400" b="1" dirty="0" smtClean="0"/>
              <a:t> (ενδοφλέβια μέσα στις πρώτες 8 ώρες από τη λήψη του φαρμάκου) (170</a:t>
            </a:r>
            <a:r>
              <a:rPr lang="en-US" sz="2400" b="1" dirty="0" smtClean="0"/>
              <a:t>mg/</a:t>
            </a:r>
            <a:r>
              <a:rPr lang="en-US" sz="2400" b="1" dirty="0" err="1" smtClean="0"/>
              <a:t>kgB</a:t>
            </a:r>
            <a:r>
              <a:rPr lang="el-GR" sz="2400" b="1" dirty="0" smtClean="0"/>
              <a:t>Σ και ακολούθως 50</a:t>
            </a:r>
            <a:r>
              <a:rPr lang="en-US" sz="2400" b="1" dirty="0" smtClean="0"/>
              <a:t>mg/kg</a:t>
            </a:r>
            <a:r>
              <a:rPr lang="el-GR" sz="2400" b="1" dirty="0" smtClean="0"/>
              <a:t>ΒΣ/4ώρες ή στις 4, 12 και 20 ώρες)</a:t>
            </a:r>
          </a:p>
          <a:p>
            <a:pPr marL="182563" indent="-182563" algn="just" eaLnBrk="1" hangingPunct="1">
              <a:lnSpc>
                <a:spcPct val="130000"/>
              </a:lnSpc>
              <a:buFont typeface="Wingdings" pitchFamily="2" charset="2"/>
              <a:buChar char="n"/>
              <a:defRPr/>
            </a:pPr>
            <a:endParaRPr lang="el-GR" sz="28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11188" y="1628775"/>
            <a:ext cx="7777162" cy="3121025"/>
          </a:xfrm>
        </p:spPr>
        <p:txBody>
          <a:bodyPr/>
          <a:lstStyle/>
          <a:p>
            <a:pPr marL="182563" indent="-182563" algn="just" eaLnBrk="1" hangingPunct="1">
              <a:lnSpc>
                <a:spcPct val="130000"/>
              </a:lnSpc>
              <a:buFont typeface="Wingdings" pitchFamily="2" charset="2"/>
              <a:buChar char="n"/>
              <a:defRPr/>
            </a:pPr>
            <a:endParaRPr lang="el-GR" sz="2000" b="1" dirty="0" smtClean="0"/>
          </a:p>
          <a:p>
            <a:pPr marL="182563" indent="-182563" algn="just" eaLnBrk="1" hangingPunct="1">
              <a:lnSpc>
                <a:spcPct val="130000"/>
              </a:lnSpc>
              <a:buFont typeface="Wingdings" pitchFamily="2" charset="2"/>
              <a:buChar char="n"/>
              <a:defRPr/>
            </a:pPr>
            <a:endParaRPr lang="el-GR" sz="2400" b="1" dirty="0" smtClean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548680"/>
            <a:ext cx="5999163" cy="5851525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Ροή">
  <a:themeElements>
    <a:clrScheme name="Ροή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Ροή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Ροή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Ροή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Ροή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Ροή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Ροή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Ροή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Ροή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Ροή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Ροή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Θέμα του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Stream</Template>
  <TotalTime>1139</TotalTime>
  <Words>1574</Words>
  <Application>Microsoft Office PowerPoint</Application>
  <PresentationFormat>On-screen Show (4:3)</PresentationFormat>
  <Paragraphs>302</Paragraphs>
  <Slides>43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44" baseType="lpstr">
      <vt:lpstr>Ροή</vt:lpstr>
      <vt:lpstr>Δηλητηριάσεις</vt:lpstr>
      <vt:lpstr>Δηλητηριάσεις</vt:lpstr>
      <vt:lpstr>Slide 3</vt:lpstr>
      <vt:lpstr>Γενικά μέτρα αντιμετώπισης δηλητηριάσεων στα παιδιά</vt:lpstr>
      <vt:lpstr>Αντενδείκνυται η πλύση στομάχου ή πρόκληση εμέτου</vt:lpstr>
      <vt:lpstr>Παρακεταμόλη (Ακεταμινοφαίνη)</vt:lpstr>
      <vt:lpstr>Κλινική εικόνα</vt:lpstr>
      <vt:lpstr>Αντιμετώπιση</vt:lpstr>
      <vt:lpstr>Slide 9</vt:lpstr>
      <vt:lpstr>Ακετυλοσαλικυλικό οξύ (ασπιρίνη)</vt:lpstr>
      <vt:lpstr>Slide 11</vt:lpstr>
      <vt:lpstr>Παθοφυσιολογικοί μηχανισμοί</vt:lpstr>
      <vt:lpstr>Συμπτώματα δηλητηρίασης με ασπιρίνη</vt:lpstr>
      <vt:lpstr>Αντιμετώπιση δηλητηρίασης με ασπιρίνη</vt:lpstr>
      <vt:lpstr>Δηλητηρίαση με αλκοόλες</vt:lpstr>
      <vt:lpstr>Αιθυλική αλκοόλη (οινόπνευμα)</vt:lpstr>
      <vt:lpstr>Παθοφυσιολογικός μηχανισμός υπογλυκαιμίας</vt:lpstr>
      <vt:lpstr>Αντιμετώπιση δηλητηρίασης με οινόπνευμα</vt:lpstr>
      <vt:lpstr>Δηλητηρίαση με:</vt:lpstr>
      <vt:lpstr>Συμπτώματα δηλητηρίασης με Μεθανόλη και Αιθυλική Γλυκόλη</vt:lpstr>
      <vt:lpstr>Αντιμετώπιση δηλητηρίασης με μεθυλική αλκοόλη ή αιθυλική γλυκόλη</vt:lpstr>
      <vt:lpstr>Κατάποση καυστικών ουσιών Οξέα-Αλκάλεα </vt:lpstr>
      <vt:lpstr>Εγκαυμα οισοφάγου από καυστική ουσία</vt:lpstr>
      <vt:lpstr>Συμπτώματα δηλητηρίασης με καυστικές ουσίες</vt:lpstr>
      <vt:lpstr>Αντιμετώπιση δηλητηρίασης με      καυστικές ουσίες</vt:lpstr>
      <vt:lpstr>Κατάποση μπαταρίας</vt:lpstr>
      <vt:lpstr>Συμπτωματολογία δηλητηρίασης από υδρογονάνθρακες (πετρέλαιο-βενζίνη-τερεβινθέλαιο)</vt:lpstr>
      <vt:lpstr>Αντιμετώπιση</vt:lpstr>
      <vt:lpstr>Δηλητηρίαση με σίδηρο</vt:lpstr>
      <vt:lpstr>Συμπτωματολογία</vt:lpstr>
      <vt:lpstr>Δηλητηρίαση με νικοτίνη</vt:lpstr>
      <vt:lpstr>Οργανοφωσφορικοί εστέρες (παραθείο)</vt:lpstr>
      <vt:lpstr>Κλινικές εκδηλώσεις δηλητηρίασης με οργανοφωσφορικούς εστέρες</vt:lpstr>
      <vt:lpstr>Αντιμετώπιση δηλητηρίασης με οργανοφωσφορικούς εστέρες</vt:lpstr>
      <vt:lpstr>Διγοξίνη</vt:lpstr>
      <vt:lpstr>Δηλητηρίαση με Ποντικοφάρμακο</vt:lpstr>
      <vt:lpstr>Αντιμετώπιση δηλητηρίασης με ποντικοφάρμακο</vt:lpstr>
      <vt:lpstr>Μανιτάρια (Amanita Falloides)</vt:lpstr>
      <vt:lpstr>Αντιμετώπιση δηλητηρίασης με μανιτάρια</vt:lpstr>
      <vt:lpstr>Εισπνοή μονοξειδίου του άνθρακα</vt:lpstr>
      <vt:lpstr>Μεθαιμοσφαιριναιμία</vt:lpstr>
      <vt:lpstr>Slide 42</vt:lpstr>
      <vt:lpstr>Ευχαριστώ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Βασικές αρχές αντιμετώπισης δηλητηριάσεων στα παιδιά</dc:title>
  <dc:creator>user]</dc:creator>
  <cp:lastModifiedBy>Elias Iosifidis</cp:lastModifiedBy>
  <cp:revision>257</cp:revision>
  <dcterms:created xsi:type="dcterms:W3CDTF">2010-01-14T08:25:35Z</dcterms:created>
  <dcterms:modified xsi:type="dcterms:W3CDTF">2018-09-28T07:54:37Z</dcterms:modified>
</cp:coreProperties>
</file>