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61"/>
  </p:notesMasterIdLst>
  <p:sldIdLst>
    <p:sldId id="257" r:id="rId2"/>
    <p:sldId id="258" r:id="rId3"/>
    <p:sldId id="304" r:id="rId4"/>
    <p:sldId id="259" r:id="rId5"/>
    <p:sldId id="303" r:id="rId6"/>
    <p:sldId id="305" r:id="rId7"/>
    <p:sldId id="30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11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317" r:id="rId28"/>
    <p:sldId id="315" r:id="rId29"/>
    <p:sldId id="277" r:id="rId30"/>
    <p:sldId id="279" r:id="rId31"/>
    <p:sldId id="281" r:id="rId32"/>
    <p:sldId id="318" r:id="rId33"/>
    <p:sldId id="316" r:id="rId34"/>
    <p:sldId id="280" r:id="rId35"/>
    <p:sldId id="282" r:id="rId36"/>
    <p:sldId id="283" r:id="rId37"/>
    <p:sldId id="321" r:id="rId38"/>
    <p:sldId id="284" r:id="rId39"/>
    <p:sldId id="285" r:id="rId40"/>
    <p:sldId id="319" r:id="rId41"/>
    <p:sldId id="286" r:id="rId42"/>
    <p:sldId id="287" r:id="rId43"/>
    <p:sldId id="288" r:id="rId44"/>
    <p:sldId id="289" r:id="rId45"/>
    <p:sldId id="290" r:id="rId46"/>
    <p:sldId id="292" r:id="rId47"/>
    <p:sldId id="293" r:id="rId48"/>
    <p:sldId id="307" r:id="rId49"/>
    <p:sldId id="320" r:id="rId50"/>
    <p:sldId id="294" r:id="rId51"/>
    <p:sldId id="291" r:id="rId52"/>
    <p:sldId id="295" r:id="rId53"/>
    <p:sldId id="300" r:id="rId54"/>
    <p:sldId id="313" r:id="rId55"/>
    <p:sldId id="309" r:id="rId56"/>
    <p:sldId id="314" r:id="rId57"/>
    <p:sldId id="299" r:id="rId58"/>
    <p:sldId id="301" r:id="rId59"/>
    <p:sldId id="30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430" autoAdjust="0"/>
  </p:normalViewPr>
  <p:slideViewPr>
    <p:cSldViewPr>
      <p:cViewPr varScale="1">
        <p:scale>
          <a:sx n="97" d="100"/>
          <a:sy n="97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A70C4-3D20-47E1-93E1-52F6E197309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45358-0C22-40AE-856E-2F509F988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45358-0C22-40AE-856E-2F509F9888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45358-0C22-40AE-856E-2F509F98887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9D29B8-EE3C-4E58-9AD3-A44BAE3E6AF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2D19D3-0DC3-40BD-B9C5-4C01C348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844408" cy="1152128"/>
          </a:xfrm>
        </p:spPr>
        <p:txBody>
          <a:bodyPr>
            <a:noAutofit/>
          </a:bodyPr>
          <a:lstStyle/>
          <a:p>
            <a:r>
              <a:rPr lang="el-GR" sz="1600" b="1" cap="none" dirty="0" smtClean="0"/>
              <a:t>ΚΕΪΒΑΝΙΔΟΥ ΑΝΑΣΤΑΣΙΑ</a:t>
            </a:r>
            <a:br>
              <a:rPr lang="el-GR" sz="1600" b="1" cap="none" dirty="0" smtClean="0"/>
            </a:br>
            <a:r>
              <a:rPr lang="el-GR" sz="1600" b="1" cap="none" dirty="0" smtClean="0"/>
              <a:t>ΚΑΡΔΙΟΛΟΓΟΣ</a:t>
            </a:r>
            <a:br>
              <a:rPr lang="el-GR" sz="1600" b="1" cap="none" dirty="0" smtClean="0"/>
            </a:br>
            <a:r>
              <a:rPr lang="el-GR" sz="1200" cap="none" dirty="0" smtClean="0"/>
              <a:t>ΠΑΝΕΠΙΣΤΗΜΙΑΚΗ ΥΠΟΤΡΟΦΟΣ</a:t>
            </a:r>
          </a:p>
          <a:p>
            <a:r>
              <a:rPr lang="el-GR" sz="1200" cap="none" dirty="0" smtClean="0"/>
              <a:t>Β΄ ΠΑΙΔΙΑΤΡΙΚΗ ΚΛΙΝΙΚΗ ΑΧΕΠΑ</a:t>
            </a:r>
            <a:endParaRPr lang="en-US" sz="1200" cap="none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ΘΩΡΑΚΙΚΟ ΑΛΓΟΣ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70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1</a:t>
            </a:r>
            <a:endParaRPr lang="en-US" sz="3600" dirty="0"/>
          </a:p>
        </p:txBody>
      </p:sp>
      <p:sp>
        <p:nvSpPr>
          <p:cNvPr id="6" name="Θέση κειμένου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Κορίτσι 12 χρ. προσέρχεται στα ΤΕΠ με πόνο στο στήθος από 48ώρου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Σταδιακή εισβολή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Επιδείνωση με βαθειά εισπνοή</a:t>
            </a:r>
            <a:r>
              <a:rPr lang="en-US" sz="2400" dirty="0" smtClean="0"/>
              <a:t> </a:t>
            </a:r>
            <a:r>
              <a:rPr lang="el-GR" sz="2400" dirty="0" smtClean="0"/>
              <a:t>και τις κινήσεις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Ευαισθησία εκατέρωθεν του στέρνου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Κλινική εξέταση από το καρδιαγγειακό φυσιολογική</a:t>
            </a:r>
          </a:p>
        </p:txBody>
      </p:sp>
    </p:spTree>
    <p:extLst>
      <p:ext uri="{BB962C8B-B14F-4D97-AF65-F5344CB8AC3E}">
        <p14:creationId xmlns:p14="http://schemas.microsoft.com/office/powerpoint/2010/main" val="23449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 smtClean="0"/>
              <a:t>Πλευροχονδρίτιδα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5544616"/>
          </a:xfrm>
        </p:spPr>
        <p:txBody>
          <a:bodyPr>
            <a:noAutofit/>
          </a:bodyPr>
          <a:lstStyle/>
          <a:p>
            <a:endParaRPr lang="el-GR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Φλεγμονή των πλευρικών χόνδρων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Αιτίες: ιδιοπαθής</a:t>
            </a:r>
          </a:p>
          <a:p>
            <a:pPr marL="0" indent="0">
              <a:buNone/>
            </a:pPr>
            <a:r>
              <a:rPr lang="el-GR" sz="2400" dirty="0" smtClean="0"/>
              <a:t>                  σωματική καταπόνηση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 Οξύ άλγος προσθίου θωρακικού τοιχώματος  που επιδεινώνεται με την αναπνοή και τις κινήσεις 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Σ</a:t>
            </a:r>
            <a:r>
              <a:rPr lang="el-GR" sz="2400" dirty="0" smtClean="0"/>
              <a:t>υνήθως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-5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πλευρά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Όλες οι ηλικίες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Ευαισθησία στην ψηλάφηση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Αντιμετώπιση: ΜΣΑΦ και ανάπαυση. Μπορεί να διαρκέσει αρκετούς μήνες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2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2 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Αγόρι </a:t>
            </a:r>
            <a:r>
              <a:rPr lang="el-GR" sz="2400" dirty="0"/>
              <a:t>10 χρ. π</a:t>
            </a:r>
            <a:r>
              <a:rPr lang="el-GR" sz="2400" dirty="0" smtClean="0"/>
              <a:t>ροσέρχεται στα ΤΕΠ με υποτροπιάζοντα επεισόδια άλγους (αρ) </a:t>
            </a:r>
            <a:r>
              <a:rPr lang="el-GR" sz="2400" dirty="0" err="1" smtClean="0"/>
              <a:t>ημιθωρακίου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Σαν μαχαιριά</a:t>
            </a:r>
          </a:p>
          <a:p>
            <a:r>
              <a:rPr lang="el-GR" sz="2400" dirty="0" smtClean="0"/>
              <a:t>«Δεν μπορεί να πάρει ανάσα»</a:t>
            </a:r>
          </a:p>
          <a:p>
            <a:r>
              <a:rPr lang="el-GR" sz="2400" dirty="0" smtClean="0"/>
              <a:t>Διαρκεί 2-3 λεπτά</a:t>
            </a:r>
          </a:p>
          <a:p>
            <a:r>
              <a:rPr lang="el-GR" sz="2400" dirty="0" smtClean="0"/>
              <a:t>Στην ηρεμία</a:t>
            </a:r>
          </a:p>
          <a:p>
            <a:r>
              <a:rPr lang="el-GR" sz="2400" dirty="0" smtClean="0"/>
              <a:t>Δεν αναπαράγεται</a:t>
            </a:r>
          </a:p>
          <a:p>
            <a:r>
              <a:rPr lang="el-GR" sz="2400" dirty="0"/>
              <a:t>Ευαισθησία στην </a:t>
            </a:r>
            <a:r>
              <a:rPr lang="el-GR" sz="2400" dirty="0" err="1"/>
              <a:t>πλευροχονδρική</a:t>
            </a:r>
            <a:r>
              <a:rPr lang="el-GR" sz="2400" dirty="0"/>
              <a:t> συμβολή </a:t>
            </a:r>
            <a:endParaRPr lang="en-US" sz="2400" dirty="0"/>
          </a:p>
          <a:p>
            <a:r>
              <a:rPr lang="el-GR" sz="2400" dirty="0" smtClean="0"/>
              <a:t>Κλινική </a:t>
            </a:r>
            <a:r>
              <a:rPr lang="el-GR" sz="2400" dirty="0" smtClean="0"/>
              <a:t>εξέταση από το καρδιαγγειακό </a:t>
            </a:r>
            <a:r>
              <a:rPr lang="el-GR" sz="2400" dirty="0" smtClean="0"/>
              <a:t>φυσιολογική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2060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Σύνδρομο </a:t>
            </a:r>
            <a:r>
              <a:rPr lang="en-US" sz="3600" dirty="0" err="1" smtClean="0"/>
              <a:t>Tietze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0607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«</a:t>
            </a:r>
            <a:r>
              <a:rPr lang="en-US" sz="2400" dirty="0" err="1" smtClean="0"/>
              <a:t>Texidor’s</a:t>
            </a:r>
            <a:r>
              <a:rPr lang="en-US" sz="2400" dirty="0" smtClean="0"/>
              <a:t> twinge</a:t>
            </a:r>
            <a:r>
              <a:rPr lang="el-GR" sz="2400" dirty="0" smtClean="0"/>
              <a:t>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Οξύ, μικρής διάρκειας άλγος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Στην ηρεμία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Εντοπισμένο σε μία, </a:t>
            </a:r>
            <a:r>
              <a:rPr lang="el-GR" sz="2400" dirty="0"/>
              <a:t>συνήθως 2</a:t>
            </a:r>
            <a:r>
              <a:rPr lang="el-GR" sz="2400" baseline="30000" dirty="0"/>
              <a:t>η</a:t>
            </a:r>
            <a:r>
              <a:rPr lang="el-GR" sz="2400" dirty="0"/>
              <a:t>- </a:t>
            </a:r>
            <a:r>
              <a:rPr lang="el-GR" sz="2400" dirty="0" smtClean="0"/>
              <a:t>3</a:t>
            </a:r>
            <a:r>
              <a:rPr lang="el-GR" sz="2400" baseline="30000" dirty="0" smtClean="0"/>
              <a:t>η </a:t>
            </a:r>
            <a:r>
              <a:rPr lang="el-GR" sz="2400" dirty="0" err="1" smtClean="0"/>
              <a:t>πλευροχονδρική</a:t>
            </a:r>
            <a:r>
              <a:rPr lang="el-GR" sz="2400" dirty="0" smtClean="0"/>
              <a:t> συμβολή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Εντείνεται στη βαθιά εισπνοή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Ευαισθησία </a:t>
            </a:r>
            <a:r>
              <a:rPr lang="el-GR" sz="2400" dirty="0"/>
              <a:t>στην ψηλάφηση, εντοπισμένο 1-4 cm </a:t>
            </a:r>
            <a:r>
              <a:rPr lang="el-GR" sz="2400" dirty="0" smtClean="0"/>
              <a:t>οίδημα </a:t>
            </a:r>
            <a:r>
              <a:rPr lang="el-GR" sz="2400" dirty="0" err="1" smtClean="0"/>
              <a:t>πλευροχονδρικής</a:t>
            </a:r>
            <a:r>
              <a:rPr lang="el-GR" sz="2400" dirty="0" smtClean="0"/>
              <a:t> συμβολής,  </a:t>
            </a:r>
            <a:r>
              <a:rPr lang="el-GR" sz="2400" dirty="0"/>
              <a:t>όχι θερμό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Αντιμετώπιση: ΜΣΑΦ και ανάπαυση, διαρκεί ως και 2 μήνες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3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Αγόρι 5 χρ. διακομίζεται στα ΤΕΠ με ασθενοφόρο από το γήπεδο ποδοσφαίρου όταν είπε ότι πονάει το στήθος του και δεν μπορεί να αναπνεύσει</a:t>
            </a:r>
          </a:p>
          <a:p>
            <a:endParaRPr lang="el-GR" sz="2400" dirty="0" smtClean="0"/>
          </a:p>
          <a:p>
            <a:r>
              <a:rPr lang="el-GR" sz="2400" dirty="0" smtClean="0"/>
              <a:t>Πολλά παρόμοια επεισόδια</a:t>
            </a:r>
          </a:p>
          <a:p>
            <a:r>
              <a:rPr lang="el-GR" sz="2400" dirty="0" smtClean="0"/>
              <a:t>Αισθάνεται ήδη καλύτερα</a:t>
            </a:r>
          </a:p>
          <a:p>
            <a:r>
              <a:rPr lang="el-GR" sz="2400" dirty="0" smtClean="0"/>
              <a:t>Ξηρός βήχας</a:t>
            </a:r>
          </a:p>
          <a:p>
            <a:r>
              <a:rPr lang="el-GR" sz="2400" dirty="0" smtClean="0"/>
              <a:t>Φυσιολογικό αναπνευστικό ψιθύρισμα ή </a:t>
            </a:r>
            <a:r>
              <a:rPr lang="el-GR" sz="2400" dirty="0" err="1" smtClean="0"/>
              <a:t>εκπνευστικό</a:t>
            </a:r>
            <a:r>
              <a:rPr lang="el-GR" sz="2400" dirty="0" smtClean="0"/>
              <a:t> συριγμό, χωρίς καρδιακό φύσημα</a:t>
            </a:r>
          </a:p>
          <a:p>
            <a:r>
              <a:rPr lang="el-GR" sz="2400" dirty="0" smtClean="0"/>
              <a:t>Φυσιολογική Α/Α θώρακα</a:t>
            </a:r>
            <a:r>
              <a:rPr lang="en-US" sz="2400" dirty="0" smtClean="0"/>
              <a:t> </a:t>
            </a:r>
            <a:r>
              <a:rPr lang="el-GR" sz="2400" dirty="0" smtClean="0"/>
              <a:t>και ΗΚΓ</a:t>
            </a:r>
            <a:endParaRPr lang="el-GR" sz="2400" dirty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Ά</a:t>
            </a:r>
            <a:r>
              <a:rPr lang="el-GR" sz="3600" dirty="0" smtClean="0"/>
              <a:t>σθμα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10-20% του θωρακικού άλγους στα παιδιά</a:t>
            </a:r>
          </a:p>
          <a:p>
            <a:r>
              <a:rPr lang="el-GR" sz="2400" dirty="0" err="1"/>
              <a:t>Ί</a:t>
            </a:r>
            <a:r>
              <a:rPr lang="el-GR" sz="2400" dirty="0" err="1" smtClean="0"/>
              <a:t>στορικό</a:t>
            </a:r>
            <a:r>
              <a:rPr lang="el-GR" sz="2400" dirty="0" smtClean="0"/>
              <a:t> αλλεργίας </a:t>
            </a:r>
          </a:p>
          <a:p>
            <a:r>
              <a:rPr lang="el-GR" sz="2400" dirty="0" smtClean="0"/>
              <a:t>Ιστορικό θεραπείας με βρογχοδιασταλτικά</a:t>
            </a:r>
          </a:p>
          <a:p>
            <a:r>
              <a:rPr lang="el-GR" sz="2400" dirty="0" smtClean="0"/>
              <a:t>Σχετίζεται με βήχα</a:t>
            </a:r>
          </a:p>
          <a:p>
            <a:r>
              <a:rPr lang="el-GR" sz="2400" dirty="0" smtClean="0"/>
              <a:t>Επιδεινώνεται σε άσκηση</a:t>
            </a:r>
          </a:p>
          <a:p>
            <a:r>
              <a:rPr lang="el-GR" sz="2400" dirty="0" smtClean="0"/>
              <a:t>Δεν έχει πάντα </a:t>
            </a:r>
            <a:r>
              <a:rPr lang="el-GR" sz="2400" dirty="0" err="1" smtClean="0"/>
              <a:t>εκπνευστικό</a:t>
            </a:r>
            <a:r>
              <a:rPr lang="el-GR" sz="2400" dirty="0" smtClean="0"/>
              <a:t> συριγμό</a:t>
            </a:r>
          </a:p>
          <a:p>
            <a:r>
              <a:rPr lang="el-GR" sz="2400" dirty="0" smtClean="0"/>
              <a:t>Εκτίμηση από </a:t>
            </a:r>
            <a:r>
              <a:rPr lang="el-GR" sz="2400" dirty="0" err="1" smtClean="0"/>
              <a:t>παιδοπνευμονολόγο</a:t>
            </a:r>
            <a:r>
              <a:rPr lang="el-GR" sz="2400" dirty="0" smtClean="0"/>
              <a:t> και έλεγχος αναπνευστικής λειτουργίας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4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/>
              <a:t>Αγόρι 17 </a:t>
            </a:r>
            <a:r>
              <a:rPr lang="el-GR" sz="2400" dirty="0" err="1" smtClean="0"/>
              <a:t>χρ</a:t>
            </a:r>
            <a:r>
              <a:rPr lang="el-GR" sz="2400" dirty="0" smtClean="0"/>
              <a:t> προσέρχεται με άλγος (αρ) </a:t>
            </a:r>
            <a:r>
              <a:rPr lang="el-GR" sz="2400" dirty="0" err="1" smtClean="0"/>
              <a:t>ημιθωρακίου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Μόλις επέστρεψε από διακοπές στην </a:t>
            </a:r>
            <a:r>
              <a:rPr lang="el-GR" sz="2400" dirty="0" err="1" smtClean="0"/>
              <a:t>Ταυλάνδη</a:t>
            </a:r>
            <a:endParaRPr lang="el-GR" sz="2400" dirty="0" smtClean="0"/>
          </a:p>
          <a:p>
            <a:r>
              <a:rPr lang="el-GR" sz="2400" dirty="0" smtClean="0"/>
              <a:t>Το άλγος ξεκίνησε 1 μέρα πριν</a:t>
            </a:r>
          </a:p>
          <a:p>
            <a:r>
              <a:rPr lang="el-GR" sz="2400" dirty="0" smtClean="0"/>
              <a:t>Προοδευτική δύσπνοια στην πτήση της επιστροφής</a:t>
            </a:r>
            <a:endParaRPr lang="el-GR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1763688" y="5877272"/>
            <a:ext cx="5472608" cy="72008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                              </a:t>
            </a:r>
            <a:r>
              <a:rPr lang="el-GR" sz="1600" dirty="0" smtClean="0"/>
              <a:t>Α/Α </a:t>
            </a:r>
            <a:r>
              <a:rPr lang="el-GR" sz="1600" dirty="0"/>
              <a:t>θώρακα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547664" y="4653136"/>
            <a:ext cx="7596336" cy="792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Αυτόματος </a:t>
            </a:r>
            <a:r>
              <a:rPr lang="el-GR" dirty="0"/>
              <a:t>πνευμοθώρακας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Θέση εικόνας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9" b="25059"/>
          <a:stretch>
            <a:fillRect/>
          </a:stretch>
        </p:blipFill>
        <p:spPr>
          <a:xfrm>
            <a:off x="1593273" y="25083"/>
            <a:ext cx="7550727" cy="4556046"/>
          </a:xfrm>
        </p:spPr>
      </p:pic>
    </p:spTree>
    <p:extLst>
      <p:ext uri="{BB962C8B-B14F-4D97-AF65-F5344CB8AC3E}">
        <p14:creationId xmlns:p14="http://schemas.microsoft.com/office/powerpoint/2010/main" val="33830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Πνευμοθώρακας</a:t>
            </a:r>
            <a:r>
              <a:rPr lang="el-GR" sz="4000" dirty="0"/>
              <a:t/>
            </a:r>
            <a:br>
              <a:rPr lang="el-GR" sz="4000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sz="2400" dirty="0"/>
              <a:t>Οξύ, αιφνίδιας έναρξης άλγος με σημαντική δύσπνοια</a:t>
            </a:r>
          </a:p>
          <a:p>
            <a:endParaRPr lang="el-GR" sz="2400" dirty="0"/>
          </a:p>
          <a:p>
            <a:r>
              <a:rPr lang="el-GR" sz="2400" dirty="0"/>
              <a:t>Διάχυτο άλγος στην προσβεβλημένη πλευρά με αντανάκλαση στον σύστοιχο ώμο</a:t>
            </a:r>
          </a:p>
          <a:p>
            <a:endParaRPr lang="el-GR" sz="2400" dirty="0"/>
          </a:p>
          <a:p>
            <a:r>
              <a:rPr lang="el-GR" sz="2400" dirty="0"/>
              <a:t>Αντιμετώπιση: συντηρητική, επεμβατική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86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5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Κορίτσι 15 χρ. </a:t>
            </a:r>
            <a:r>
              <a:rPr lang="el-GR" sz="2400" dirty="0"/>
              <a:t>π</a:t>
            </a:r>
            <a:r>
              <a:rPr lang="el-GR" sz="2400" dirty="0" smtClean="0"/>
              <a:t>ροσέρχεται με πόνο στο στήθος</a:t>
            </a:r>
          </a:p>
          <a:p>
            <a:pPr marL="0" indent="0">
              <a:buNone/>
            </a:pPr>
            <a:endParaRPr lang="el-G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Αρκετές ημέρες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Λέει ότι ζαλίζεται και δεν της φτάνει ο αέρας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Δεν σχετίζεται με άσκηση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Κλινική εξέταση φυσιολογική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Η γιαγιά της απεβίωσε από καρδιά την προηγούμενη βδομάδα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51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ΘΩΡΑΚΙΚΟ ΑΛΓΟΣ</a:t>
            </a:r>
            <a:endParaRPr lang="en-US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Σύνηθες σύμπτωμα 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Παιδιά και εφήβους</a:t>
            </a:r>
          </a:p>
          <a:p>
            <a:pPr marL="0" indent="0">
              <a:buNone/>
            </a:pPr>
            <a:r>
              <a:rPr lang="el-GR" dirty="0" smtClean="0"/>
              <a:t>    Αγόρια και κορίτσια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Γονείς ανήσυχοι</a:t>
            </a:r>
          </a:p>
          <a:p>
            <a:pPr marL="0" indent="0">
              <a:buNone/>
            </a:pPr>
            <a:r>
              <a:rPr lang="el-GR" dirty="0" smtClean="0"/>
              <a:t>    Παιδίατροι- καρδιολόγοι προβληματισμένοι</a:t>
            </a:r>
          </a:p>
          <a:p>
            <a:endParaRPr lang="el-GR" dirty="0"/>
          </a:p>
          <a:p>
            <a:r>
              <a:rPr lang="el-GR" dirty="0" smtClean="0"/>
              <a:t>Σπάνια καρδιακής αιτιολογίας</a:t>
            </a:r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957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Ψ</a:t>
            </a:r>
            <a:r>
              <a:rPr lang="el-GR" sz="3600" dirty="0" smtClean="0"/>
              <a:t>υχογενές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5-20% του θωρακικού </a:t>
            </a:r>
            <a:r>
              <a:rPr lang="el-GR" sz="2400" dirty="0"/>
              <a:t>άλγους στα παιδιά</a:t>
            </a:r>
          </a:p>
          <a:p>
            <a:r>
              <a:rPr lang="el-GR" sz="2400" dirty="0" smtClean="0"/>
              <a:t>Συχνότερα σε εφήβους</a:t>
            </a:r>
          </a:p>
          <a:p>
            <a:r>
              <a:rPr lang="el-GR" sz="2400" dirty="0" smtClean="0"/>
              <a:t>Πρόσφατη </a:t>
            </a:r>
            <a:r>
              <a:rPr lang="el-GR" sz="2400" dirty="0" err="1" smtClean="0"/>
              <a:t>στρεσογόνος</a:t>
            </a:r>
            <a:r>
              <a:rPr lang="el-GR" sz="2400" dirty="0" smtClean="0"/>
              <a:t> κατάσταση</a:t>
            </a:r>
          </a:p>
          <a:p>
            <a:r>
              <a:rPr lang="el-GR" sz="2400" dirty="0" smtClean="0"/>
              <a:t>Νόσος στο οικογενειακό περιβάλλον, ιδιαίτερα του καρδιαγγειακού</a:t>
            </a:r>
          </a:p>
          <a:p>
            <a:r>
              <a:rPr lang="el-GR" sz="2400" dirty="0" smtClean="0"/>
              <a:t>Άλλα σωματικά συμπτώματα ή δ/χες ύπνου</a:t>
            </a:r>
          </a:p>
          <a:p>
            <a:r>
              <a:rPr lang="el-GR" sz="2400" dirty="0"/>
              <a:t>Κ</a:t>
            </a:r>
            <a:r>
              <a:rPr lang="el-GR" sz="2400" dirty="0" smtClean="0"/>
              <a:t>ατάθλιψη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3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6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Αγόρι 6 χρ., παχύσαρκο, προσέρχεται στα ΤΕΠ το πρωί διαμαρτυρόμενο για </a:t>
            </a:r>
            <a:r>
              <a:rPr lang="el-GR" sz="2400" dirty="0" err="1" smtClean="0"/>
              <a:t>οπισθοστερνικό</a:t>
            </a:r>
            <a:r>
              <a:rPr lang="el-GR" sz="2400" dirty="0" smtClean="0"/>
              <a:t> άλγος μετά από γεύμα που τον εμπόδισε να κοιμηθεί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Πολλά επεισόδια αυτή τη βδομάδα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Το περιγράφει σαν «κάψιμο»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Επιδεινώνεται μετά από μεγάλα γεύματα και στην κατάκλιση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Φυσιολογική κλινική εξέταση από το καρδιαγγειακό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Ευαισθησία στην ψηλάφηση του </a:t>
            </a:r>
            <a:r>
              <a:rPr lang="el-GR" sz="2400" dirty="0" err="1" smtClean="0"/>
              <a:t>επιγαστρίου</a:t>
            </a:r>
            <a:endParaRPr lang="el-GR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58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err="1" smtClean="0"/>
              <a:t>Γαστροοισοφαγική</a:t>
            </a:r>
            <a:r>
              <a:rPr lang="el-GR" sz="3600" dirty="0" smtClean="0"/>
              <a:t> παλινδρόμηση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sz="2400" dirty="0" smtClean="0"/>
              <a:t>5-10</a:t>
            </a:r>
            <a:r>
              <a:rPr lang="el-GR" sz="2400" dirty="0"/>
              <a:t>% </a:t>
            </a:r>
            <a:r>
              <a:rPr lang="el-GR" sz="2400" dirty="0" smtClean="0"/>
              <a:t>του θωρακικού </a:t>
            </a:r>
            <a:r>
              <a:rPr lang="el-GR" sz="2400" dirty="0"/>
              <a:t>άλγους στα </a:t>
            </a:r>
            <a:r>
              <a:rPr lang="el-GR" sz="2400" dirty="0" smtClean="0"/>
              <a:t>παιδιά</a:t>
            </a:r>
          </a:p>
          <a:p>
            <a:r>
              <a:rPr lang="el-GR" sz="2400" dirty="0" smtClean="0"/>
              <a:t>Κλασσικά σχετίζεται με τα γεύματα</a:t>
            </a:r>
          </a:p>
          <a:p>
            <a:r>
              <a:rPr lang="el-GR" sz="2400" dirty="0" smtClean="0"/>
              <a:t>«Κάψιμο» </a:t>
            </a:r>
            <a:r>
              <a:rPr lang="el-GR" sz="2400" dirty="0" err="1" smtClean="0"/>
              <a:t>οπισθοστερνικά</a:t>
            </a:r>
            <a:endParaRPr lang="el-GR" sz="2400" dirty="0"/>
          </a:p>
          <a:p>
            <a:r>
              <a:rPr lang="el-GR" sz="2400" dirty="0" smtClean="0"/>
              <a:t>«Ανεβαίνει» προς τα πάνω</a:t>
            </a:r>
          </a:p>
          <a:p>
            <a:r>
              <a:rPr lang="el-GR" sz="2400" dirty="0" smtClean="0"/>
              <a:t>Συνοδός δυσφαγία μπορεί να υποδεικνύει οισοφαγική προέλευση</a:t>
            </a:r>
          </a:p>
          <a:p>
            <a:r>
              <a:rPr lang="el-GR" sz="2400" dirty="0" smtClean="0"/>
              <a:t>Εκτίμηση από </a:t>
            </a:r>
            <a:r>
              <a:rPr lang="el-GR" sz="2400" dirty="0" err="1" smtClean="0"/>
              <a:t>παιδογαστρεντερολόγο</a:t>
            </a:r>
            <a:r>
              <a:rPr lang="el-GR" sz="2400" dirty="0" smtClean="0"/>
              <a:t> και αντιμετώπιση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7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Αγόρι 3 χρ. εξετάζεται για πόνο που ξεκίνησε πριν αρκετές ώρες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Δείχνει </a:t>
            </a:r>
            <a:r>
              <a:rPr lang="el-GR" sz="2400" dirty="0" err="1" smtClean="0"/>
              <a:t>υπερστερνικό</a:t>
            </a:r>
            <a:r>
              <a:rPr lang="el-GR" sz="2400" dirty="0" smtClean="0"/>
              <a:t> βόθρο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Άφθονη σιελόρροια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Αρνείται να φάει και να πιει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Απύρετο, σε καλή κατάσταση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Φυσιολογική κλινική εξέταση από το καρδιαγγειακό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Φυσιολογικό αναπνευστικό ψιθύρισμα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/>
              <a:t>α/α θώρακα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Ξένο </a:t>
            </a:r>
            <a:r>
              <a:rPr lang="el-GR" dirty="0"/>
              <a:t>σώμα οισοφάγου</a:t>
            </a:r>
            <a:endParaRPr lang="en-US" dirty="0"/>
          </a:p>
        </p:txBody>
      </p:sp>
      <p:pic>
        <p:nvPicPr>
          <p:cNvPr id="13" name="Θέση εικόνας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6" b="30396"/>
          <a:stretch>
            <a:fillRect/>
          </a:stretch>
        </p:blipFill>
        <p:spPr>
          <a:xfrm>
            <a:off x="1547664" y="44624"/>
            <a:ext cx="7272808" cy="4581525"/>
          </a:xfrm>
        </p:spPr>
      </p:pic>
    </p:spTree>
    <p:extLst>
      <p:ext uri="{BB962C8B-B14F-4D97-AF65-F5344CB8AC3E}">
        <p14:creationId xmlns:p14="http://schemas.microsoft.com/office/powerpoint/2010/main" val="10406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8</a:t>
            </a:r>
            <a:endParaRPr lang="en-US" sz="3600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/>
              <a:t>Αγόρι 16 </a:t>
            </a:r>
            <a:r>
              <a:rPr lang="el-GR" sz="2400" dirty="0" err="1" smtClean="0"/>
              <a:t>χρ</a:t>
            </a:r>
            <a:r>
              <a:rPr lang="el-GR" sz="2400" dirty="0" smtClean="0"/>
              <a:t> προσκομίζεται στα ΤΕΠ μετά από απώλεια συνείδησης στο γήπεδο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Θυμάται ότι πονούσε στο στήθος κατά τη διάρκεια του αγώνα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Ο πατέρας απεβίωσε 30 χρονών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Συστολικό φύσημα στην κλινική εξέταση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Υπερτροφική μυοκαρδιοπάθεια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Διάγνωση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Κλινικά: Συστολικό φύσημα εξώθησης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με</a:t>
            </a:r>
            <a:r>
              <a:rPr lang="en-US" sz="2400" dirty="0" smtClean="0"/>
              <a:t>  </a:t>
            </a:r>
            <a:r>
              <a:rPr lang="el-GR" sz="2400" dirty="0" smtClean="0"/>
              <a:t> </a:t>
            </a:r>
            <a:r>
              <a:rPr lang="en-US" sz="2400" dirty="0" smtClean="0"/>
              <a:t>LV volume (</a:t>
            </a:r>
            <a:r>
              <a:rPr lang="en-US" sz="2400" dirty="0" err="1" smtClean="0"/>
              <a:t>valsava</a:t>
            </a:r>
            <a:r>
              <a:rPr lang="en-US" sz="2400" dirty="0" smtClean="0"/>
              <a:t>/squatting/standing)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Α/Α </a:t>
            </a:r>
            <a:r>
              <a:rPr lang="el-GR" sz="2400" dirty="0" err="1" smtClean="0"/>
              <a:t>τηλεκαρδίας</a:t>
            </a:r>
            <a:r>
              <a:rPr lang="el-GR" sz="2400" dirty="0" smtClean="0"/>
              <a:t>: Φυσιολογικό ή αυξημένο μέγεθος καρδιακής σιλουέτας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ΗΚΓ: αλλοιώσεις πρώιμα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ECHO</a:t>
            </a:r>
            <a:r>
              <a:rPr lang="el-GR" sz="2400" dirty="0" smtClean="0"/>
              <a:t> καρδιάς:</a:t>
            </a:r>
            <a:r>
              <a:rPr lang="en-US" sz="2400" dirty="0" smtClean="0"/>
              <a:t> </a:t>
            </a:r>
            <a:r>
              <a:rPr lang="el-GR" sz="2400" dirty="0" smtClean="0"/>
              <a:t>διάγνωση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Βέλος προς τα επάνω 3"/>
          <p:cNvSpPr/>
          <p:nvPr/>
        </p:nvSpPr>
        <p:spPr>
          <a:xfrm>
            <a:off x="5868144" y="2564904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Βέλος προς τα κάτω 5"/>
          <p:cNvSpPr/>
          <p:nvPr/>
        </p:nvSpPr>
        <p:spPr>
          <a:xfrm>
            <a:off x="6435887" y="2670377"/>
            <a:ext cx="144016" cy="26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type="body" sz="half" idx="2"/>
          </p:nvPr>
        </p:nvSpPr>
        <p:spPr>
          <a:xfrm>
            <a:off x="1619672" y="5373216"/>
            <a:ext cx="7315200" cy="1484784"/>
          </a:xfrm>
        </p:spPr>
        <p:txBody>
          <a:bodyPr>
            <a:normAutofit/>
          </a:bodyPr>
          <a:lstStyle/>
          <a:p>
            <a:pPr algn="ctr"/>
            <a:r>
              <a:rPr lang="el-GR" u="sng" dirty="0" smtClean="0"/>
              <a:t>ΗΚΓ</a:t>
            </a:r>
            <a:r>
              <a:rPr lang="en-US" u="sng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                                                   Αλλοιώσεις πρώιμα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                                                   Παθολογικά υψηλά δυναμικά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                                                   Αρνητικά Τα </a:t>
            </a:r>
            <a:r>
              <a:rPr lang="en-US" dirty="0" smtClean="0"/>
              <a:t>V4-V6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ΥΠΕΡΤΡΟΦΙΚΗ ΜΥΟΚΑΡΔΙΟΠΑΘΕΙΑ</a:t>
            </a:r>
            <a:endParaRPr lang="el-GR" dirty="0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1" b="8901"/>
          <a:stretch>
            <a:fillRect/>
          </a:stretch>
        </p:blipFill>
        <p:spPr>
          <a:xfrm>
            <a:off x="1560576" y="-35423"/>
            <a:ext cx="7583424" cy="4616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ΥΠΕΡΤΡΟΦΙΚΗ ΜΥΟΚΑΡΔΙΟΠΑΘΕΙΑ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3979_MARIA LIDIA_CHATZITZIVA_20101006_201712071338253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1560576" y="0"/>
            <a:ext cx="75834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Υπερτροφική μυοκαρδιοπάθεια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Αυτοσωματικό επικρατές γονίδιο ή </a:t>
            </a:r>
            <a:r>
              <a:rPr lang="en-US" sz="2400" dirty="0" smtClean="0"/>
              <a:t>de novo </a:t>
            </a:r>
            <a:r>
              <a:rPr lang="el-GR" sz="2400" dirty="0" smtClean="0"/>
              <a:t>μεταλλάξεις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Συνυπάρχει σε μεταβολικά νοσήματα </a:t>
            </a:r>
            <a:r>
              <a:rPr lang="en-US" sz="2400" dirty="0" smtClean="0"/>
              <a:t>(</a:t>
            </a:r>
            <a:r>
              <a:rPr lang="en-US" sz="2400" dirty="0" err="1" smtClean="0"/>
              <a:t>Fabry</a:t>
            </a:r>
            <a:r>
              <a:rPr lang="en-US" sz="2400" dirty="0" smtClean="0"/>
              <a:t>, 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Συμπτώματα στη 3 δεκαετία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Μπορεί να εκδηλωθεί με πόνο ή συγκοπή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Κίνδυνος αιφνιδίου θανάτου στα παιδιά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Υψηλών απαιτήσεων του μυοκαρδίου και υψηλή κατανάλωση Ο</a:t>
            </a:r>
            <a:r>
              <a:rPr lang="el-GR" sz="1800" dirty="0" smtClean="0"/>
              <a:t>2</a:t>
            </a:r>
            <a:r>
              <a:rPr lang="el-GR" sz="2400" dirty="0" smtClean="0"/>
              <a:t> και ελαττωμένης καρδιακής παροχής </a:t>
            </a:r>
            <a:r>
              <a:rPr lang="el-GR" sz="2400" dirty="0"/>
              <a:t>λόγω </a:t>
            </a:r>
            <a:r>
              <a:rPr lang="el-GR" sz="2400" dirty="0" smtClean="0"/>
              <a:t>υπερτροφίας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Αντιμετώπιση: παραπομπή σε </a:t>
            </a:r>
            <a:r>
              <a:rPr lang="el-GR" sz="2400" dirty="0" err="1"/>
              <a:t>παιδοκαρδιολόγο</a:t>
            </a:r>
            <a:endParaRPr lang="el-GR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7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ΠΑΙΔΙ ΜΕ </a:t>
            </a:r>
            <a:r>
              <a:rPr lang="el-GR" sz="3200" dirty="0" smtClean="0"/>
              <a:t>ΘΩΡΑΚΙΚΟ ΑΛΓΟΣ ΣΤΑ ΤΕΠ</a:t>
            </a:r>
            <a:endParaRPr lang="en-US" sz="32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032448" cy="3384376"/>
          </a:xfrm>
        </p:spPr>
      </p:pic>
      <p:sp>
        <p:nvSpPr>
          <p:cNvPr id="2" name="TextBox 1"/>
          <p:cNvSpPr txBox="1"/>
          <p:nvPr/>
        </p:nvSpPr>
        <p:spPr>
          <a:xfrm>
            <a:off x="1187624" y="5949280"/>
            <a:ext cx="6408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Καθησυχασμός  της οικογένειας είναι το μόνο που χρειάζεται!!!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06084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Γονείς</a:t>
            </a:r>
          </a:p>
          <a:p>
            <a:endParaRPr lang="el-GR" dirty="0" smtClean="0"/>
          </a:p>
          <a:p>
            <a:r>
              <a:rPr lang="el-GR" dirty="0" smtClean="0"/>
              <a:t>Συσχέτιση του θωρακικού άλγους με καρδιακή ισχαιμία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783849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Ιατροί</a:t>
            </a:r>
          </a:p>
          <a:p>
            <a:endParaRPr lang="el-GR" dirty="0" smtClean="0"/>
          </a:p>
          <a:p>
            <a:r>
              <a:rPr lang="el-GR" dirty="0" smtClean="0"/>
              <a:t>Άγχος μη διαφύγει διάγνωση σοβαρής καρδιακής νόσου που μπορεί να οδηγήσει σε αιφνίδιο θάνατο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9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Κορίτσι 6 </a:t>
            </a:r>
            <a:r>
              <a:rPr lang="el-GR" sz="2400" dirty="0" err="1" smtClean="0"/>
              <a:t>χρ</a:t>
            </a:r>
            <a:r>
              <a:rPr lang="el-GR" sz="2400" dirty="0" smtClean="0"/>
              <a:t> με βήχα και πόνο στο στήθος για 1 εβδομάδα</a:t>
            </a:r>
          </a:p>
          <a:p>
            <a:endParaRPr lang="el-GR" sz="2400" dirty="0" smtClean="0"/>
          </a:p>
          <a:p>
            <a:r>
              <a:rPr lang="el-GR" sz="2400" dirty="0" smtClean="0"/>
              <a:t>Αισθάνεται κουρασμένη</a:t>
            </a:r>
          </a:p>
          <a:p>
            <a:r>
              <a:rPr lang="el-GR" sz="2400" dirty="0" smtClean="0"/>
              <a:t>Προηγήθηκε λοίμωξη του αναπνευστικού 3 εβδομάδες πριν</a:t>
            </a:r>
          </a:p>
          <a:p>
            <a:r>
              <a:rPr lang="el-GR" sz="2400" dirty="0" smtClean="0"/>
              <a:t>Απύρετη</a:t>
            </a:r>
          </a:p>
          <a:p>
            <a:r>
              <a:rPr lang="el-GR" sz="2400" dirty="0" smtClean="0"/>
              <a:t>160 </a:t>
            </a:r>
            <a:r>
              <a:rPr lang="el-GR" sz="2400" dirty="0" err="1" smtClean="0"/>
              <a:t>σφ</a:t>
            </a:r>
            <a:r>
              <a:rPr lang="el-GR" sz="2400" dirty="0" smtClean="0"/>
              <a:t>/λεπτό</a:t>
            </a:r>
          </a:p>
          <a:p>
            <a:r>
              <a:rPr lang="el-GR" sz="2400" dirty="0" smtClean="0"/>
              <a:t>Ψηλαφητό ήπαρ 3 εκ.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Μ</a:t>
            </a:r>
            <a:r>
              <a:rPr lang="el-GR" sz="3600" dirty="0" smtClean="0"/>
              <a:t>υοκαρδίτιδα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Διάγνωση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600" dirty="0" smtClean="0"/>
              <a:t>Κλινικά: ταχυκαρδία- ταχύπνοια</a:t>
            </a:r>
          </a:p>
          <a:p>
            <a:pPr marL="0" indent="0">
              <a:buNone/>
            </a:pPr>
            <a:r>
              <a:rPr lang="el-GR" sz="2600" dirty="0" smtClean="0"/>
              <a:t>                       Τ1 - Τ2 , Τ3 , συστολικό φύσημα</a:t>
            </a:r>
          </a:p>
          <a:p>
            <a:pPr marL="0" indent="0">
              <a:buNone/>
            </a:pPr>
            <a:r>
              <a:rPr lang="el-GR" sz="2600" dirty="0"/>
              <a:t> </a:t>
            </a:r>
            <a:r>
              <a:rPr lang="el-GR" sz="2600" dirty="0" smtClean="0"/>
              <a:t>                    ηπατομεγαλία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600" dirty="0" smtClean="0"/>
              <a:t>Α/Α </a:t>
            </a:r>
            <a:r>
              <a:rPr lang="el-GR" sz="2600" dirty="0" err="1" smtClean="0"/>
              <a:t>τηλεκαρδίας</a:t>
            </a:r>
            <a:r>
              <a:rPr lang="el-GR" sz="2600" dirty="0" smtClean="0"/>
              <a:t>: καρδιομεγαλία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600" dirty="0" smtClean="0"/>
              <a:t>ΗΚΓ: </a:t>
            </a:r>
            <a:r>
              <a:rPr lang="el-GR" sz="2600" dirty="0" err="1" smtClean="0"/>
              <a:t>φλεβοκομβική</a:t>
            </a:r>
            <a:r>
              <a:rPr lang="el-GR" sz="2600" dirty="0" smtClean="0"/>
              <a:t> ταχυκαρδία, χαμηλά δυναμικά, αρνητικά Τ</a:t>
            </a:r>
            <a:r>
              <a:rPr lang="en-US" sz="2600" dirty="0" smtClean="0"/>
              <a:t> V4-V6</a:t>
            </a:r>
            <a:endParaRPr lang="el-GR" sz="2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ECHO </a:t>
            </a:r>
            <a:r>
              <a:rPr lang="el-GR" sz="2600" dirty="0" smtClean="0"/>
              <a:t>καρδιάς: υποκινησία και διάταση αρ. κοιλίας</a:t>
            </a:r>
          </a:p>
          <a:p>
            <a:pPr marL="0" indent="0">
              <a:buNone/>
            </a:pPr>
            <a:r>
              <a:rPr lang="el-GR" dirty="0" smtClean="0"/>
              <a:t>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04" y="2470321"/>
            <a:ext cx="201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6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691680" y="5445224"/>
            <a:ext cx="7315200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u="sng" dirty="0" smtClean="0"/>
              <a:t> ΗΚΓ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                                               </a:t>
            </a:r>
            <a:r>
              <a:rPr lang="el-GR" dirty="0" err="1"/>
              <a:t>Φ</a:t>
            </a:r>
            <a:r>
              <a:rPr lang="el-GR" dirty="0" err="1" smtClean="0"/>
              <a:t>λεβοκομβική</a:t>
            </a:r>
            <a:r>
              <a:rPr lang="el-GR" dirty="0" smtClean="0"/>
              <a:t> ταχυκαρδία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                                               Χαμηλά δυναμικά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                                               </a:t>
            </a:r>
            <a:r>
              <a:rPr lang="el-GR" dirty="0" err="1" smtClean="0"/>
              <a:t>Επίπεδωμένα</a:t>
            </a:r>
            <a:r>
              <a:rPr lang="el-GR" dirty="0" smtClean="0"/>
              <a:t> ή αρνητικά </a:t>
            </a:r>
            <a:r>
              <a:rPr lang="el-GR" dirty="0"/>
              <a:t>Τ V4-V6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ΔΙΑΤΑΤΙΚΗ ΜΥΟΚΑΡΔΙΟΠΑΘΕΙΑ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62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ΔΙΑΤΑΤΙΚΗ ΜΥΟΚΑΡΔΙΟΠΑΘΕΙΑ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εικόνας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4 - Εικόνα" descr="15096_DESPOINA_PAPADAKAKI_20050810_20180824153013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7596336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Μυοκαρδίτιδα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495800"/>
          </a:xfrm>
        </p:spPr>
        <p:txBody>
          <a:bodyPr/>
          <a:lstStyle/>
          <a:p>
            <a:endParaRPr lang="el-GR" dirty="0" smtClean="0"/>
          </a:p>
          <a:p>
            <a:endParaRPr lang="el-GR" sz="2400" dirty="0"/>
          </a:p>
          <a:p>
            <a:r>
              <a:rPr lang="el-GR" sz="2400" dirty="0" smtClean="0"/>
              <a:t>Συνήθως ιογενής</a:t>
            </a:r>
          </a:p>
          <a:p>
            <a:r>
              <a:rPr lang="el-GR" sz="2400" dirty="0" smtClean="0"/>
              <a:t>Εκδηλώνεται συνήθως ως καρδιακή ανεπάρκεια</a:t>
            </a:r>
          </a:p>
          <a:p>
            <a:pPr marL="0" indent="0">
              <a:buNone/>
            </a:pPr>
            <a:r>
              <a:rPr lang="el-GR" sz="2400" dirty="0" smtClean="0"/>
              <a:t>                                     </a:t>
            </a:r>
            <a:r>
              <a:rPr lang="el-GR" sz="2400" u="sng" dirty="0" smtClean="0"/>
              <a:t>αλλά</a:t>
            </a:r>
            <a:r>
              <a:rPr lang="el-GR" sz="2400" dirty="0" smtClean="0"/>
              <a:t> ως  θωρακικό άλγος σε μεγάλα παιδιά</a:t>
            </a:r>
          </a:p>
          <a:p>
            <a:r>
              <a:rPr lang="el-GR" sz="2400" dirty="0" smtClean="0"/>
              <a:t>Παρόλο που το μυοκάρδιο είναι λεπτό, η συνολική μάζα μπορεί να είναι μεγάλη λόγω της διάτασης</a:t>
            </a:r>
          </a:p>
          <a:p>
            <a:r>
              <a:rPr lang="el-GR" sz="2400" dirty="0" smtClean="0"/>
              <a:t>Μειωμένη καρδιακή παροχή  λόγω χαμηλού όγκου </a:t>
            </a:r>
            <a:r>
              <a:rPr lang="el-GR" sz="2400" dirty="0" smtClean="0"/>
              <a:t>παλμού</a:t>
            </a:r>
          </a:p>
          <a:p>
            <a:r>
              <a:rPr lang="el-GR" sz="2400" dirty="0" smtClean="0"/>
              <a:t>Νοσηλεία και αντιμετώπιση καρδιακής ανεπάρκειας</a:t>
            </a:r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10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/>
              <a:t>Κορίτσι 15 χρ. που δεν αισθάνεται καλά προσέρχεται στα ΤΕΠ. Είχε νοσηλευτεί προ 15ημέρου για πνευμονία</a:t>
            </a:r>
          </a:p>
          <a:p>
            <a:pPr marL="0" indent="0">
              <a:buNone/>
            </a:pPr>
            <a:endParaRPr lang="el-G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Θωρακικό άλγος και επιδεινούμενη δύσπνοια για 3 ημέρες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Το άλγος βελτιώνεται όταν σκύβει εμπρός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Π</a:t>
            </a:r>
            <a:r>
              <a:rPr lang="el-GR" sz="3600" dirty="0" smtClean="0"/>
              <a:t>ερικαρδίτιδα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Λοιμώδους αιτιολογίας συχνά σε παιδιά</a:t>
            </a:r>
          </a:p>
          <a:p>
            <a:r>
              <a:rPr lang="el-GR" sz="2400" dirty="0" smtClean="0"/>
              <a:t>Θωρακικό άλγος σε μεγάλα παιδιά</a:t>
            </a:r>
          </a:p>
          <a:p>
            <a:pPr marL="0" indent="0">
              <a:buNone/>
            </a:pPr>
            <a:r>
              <a:rPr lang="el-GR" sz="2400" dirty="0" smtClean="0"/>
              <a:t>    </a:t>
            </a:r>
            <a:r>
              <a:rPr lang="en-US" sz="2400" dirty="0" smtClean="0"/>
              <a:t> </a:t>
            </a:r>
            <a:r>
              <a:rPr lang="el-GR" sz="2400" dirty="0" smtClean="0"/>
              <a:t>επιδεινώνεται ύπτια και βελτιώνεται εμπρός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Κλινικά: ήχος τριβής </a:t>
            </a:r>
          </a:p>
          <a:p>
            <a:pPr marL="0" indent="0">
              <a:buNone/>
            </a:pPr>
            <a:r>
              <a:rPr lang="el-GR" sz="2400" dirty="0" smtClean="0"/>
              <a:t>                    βύθιοι καρδιακοί τόνοι- παράδοξος σφυγμός σε    	       μεγάλη συλλογή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ΗΚΓ: ανάσπαση </a:t>
            </a:r>
            <a:r>
              <a:rPr lang="en-US" sz="2400" dirty="0" smtClean="0"/>
              <a:t>ST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         </a:t>
            </a:r>
            <a:r>
              <a:rPr lang="en-US" sz="2400" dirty="0" smtClean="0"/>
              <a:t>    </a:t>
            </a:r>
            <a:r>
              <a:rPr lang="el-GR" sz="2400" dirty="0" smtClean="0"/>
              <a:t>χαμηλά δυναμικά</a:t>
            </a:r>
            <a:r>
              <a:rPr lang="en-US" sz="2400" dirty="0" smtClean="0"/>
              <a:t>- </a:t>
            </a:r>
            <a:r>
              <a:rPr lang="el-GR" sz="2400" dirty="0" smtClean="0"/>
              <a:t>ηλεκτρική εναλλαγή σε μεγάλ</a:t>
            </a:r>
            <a:r>
              <a:rPr lang="el-GR" sz="2400" dirty="0" smtClean="0"/>
              <a:t>η                                  </a:t>
            </a:r>
            <a:r>
              <a:rPr lang="el-GR" sz="2400" dirty="0" smtClean="0"/>
              <a:t>συλλογή (</a:t>
            </a:r>
            <a:r>
              <a:rPr lang="en-US" sz="2400" dirty="0" smtClean="0"/>
              <a:t>swinging heart)</a:t>
            </a:r>
            <a:endParaRPr lang="el-GR" sz="2400" dirty="0"/>
          </a:p>
          <a:p>
            <a:r>
              <a:rPr lang="el-GR" sz="2400" dirty="0" smtClean="0"/>
              <a:t>Αντιμετώπιση: νοσηλεία</a:t>
            </a:r>
            <a:r>
              <a:rPr lang="en-US" sz="2400" dirty="0" smtClean="0"/>
              <a:t> </a:t>
            </a:r>
            <a:r>
              <a:rPr lang="el-GR" sz="2400" dirty="0" smtClean="0"/>
              <a:t>και αντιμετώπιση</a:t>
            </a:r>
          </a:p>
          <a:p>
            <a:pPr marL="0" indent="0">
              <a:buNone/>
            </a:pPr>
            <a:r>
              <a:rPr lang="el-GR" sz="2400" dirty="0" smtClean="0"/>
              <a:t>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2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l-GR" dirty="0" smtClean="0"/>
              <a:t>ΗΚΓ</a:t>
            </a:r>
          </a:p>
          <a:p>
            <a:pPr algn="ctr"/>
            <a:r>
              <a:rPr lang="el-GR" dirty="0"/>
              <a:t>ανάσπαση ST (κοίλο προς τα πάνω)</a:t>
            </a:r>
          </a:p>
          <a:p>
            <a:pPr algn="ctr"/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ΠΕΡΙΚΑΡΔΙΤΙΔΑ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r="11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29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11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Κορίτσι 6 χρ. με πόνο στο στήθος</a:t>
            </a:r>
          </a:p>
          <a:p>
            <a:endParaRPr lang="el-GR" sz="2400" dirty="0"/>
          </a:p>
          <a:p>
            <a:r>
              <a:rPr lang="el-GR" sz="2400" dirty="0" smtClean="0"/>
              <a:t>Σταμάτησε να παίζει και είπε πως πονάει</a:t>
            </a:r>
          </a:p>
          <a:p>
            <a:r>
              <a:rPr lang="el-GR" sz="2400" dirty="0" smtClean="0"/>
              <a:t>Η μαμά είπε πως είναι χλωμή</a:t>
            </a:r>
          </a:p>
          <a:p>
            <a:r>
              <a:rPr lang="el-GR" sz="2400" dirty="0" smtClean="0"/>
              <a:t>Τώρα είναι και φαίνεται καλύτερα</a:t>
            </a:r>
          </a:p>
          <a:p>
            <a:r>
              <a:rPr lang="el-GR" sz="2400" dirty="0" smtClean="0"/>
              <a:t>Φυσιολογική κλινική εξέταση, 110σφ./λεπτό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5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ΗΚΓ</a:t>
            </a:r>
          </a:p>
          <a:p>
            <a:pPr algn="ctr"/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Σύνδρομο </a:t>
            </a:r>
            <a:r>
              <a:rPr lang="en-US" dirty="0" smtClean="0"/>
              <a:t>WPW</a:t>
            </a:r>
            <a:endParaRPr lang="en-US" dirty="0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r="2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3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ΣΤΟΧΟΙ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824536"/>
          </a:xfrm>
        </p:spPr>
        <p:txBody>
          <a:bodyPr>
            <a:noAutofit/>
          </a:bodyPr>
          <a:lstStyle/>
          <a:p>
            <a:r>
              <a:rPr lang="el-GR" sz="2400" dirty="0" smtClean="0"/>
              <a:t>Ανασκόπηση της σχετικής βιβλιογραφίας</a:t>
            </a:r>
          </a:p>
          <a:p>
            <a:pPr marL="0" indent="0">
              <a:buNone/>
            </a:pPr>
            <a:endParaRPr lang="el-GR" sz="2400" dirty="0" smtClean="0"/>
          </a:p>
          <a:p>
            <a:r>
              <a:rPr lang="el-GR" sz="2400" dirty="0" smtClean="0"/>
              <a:t>Συνήθεις αιτίες θωρακικού άλγους στα παιδιά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 smtClean="0"/>
              <a:t>Ασυνήθεις, αλλά δυνητικά επικίνδυνες αιτίες θωρακικού άλγους στα παιδιά</a:t>
            </a:r>
          </a:p>
          <a:p>
            <a:endParaRPr lang="el-GR" sz="2400" dirty="0" smtClean="0"/>
          </a:p>
          <a:p>
            <a:r>
              <a:rPr lang="el-GR" sz="2400" dirty="0" smtClean="0"/>
              <a:t>Προσέγγιση του παιδιού με θωρακικό άλγος</a:t>
            </a:r>
          </a:p>
          <a:p>
            <a:endParaRPr lang="el-GR" sz="2400" dirty="0" smtClean="0"/>
          </a:p>
          <a:p>
            <a:r>
              <a:rPr lang="en-US" sz="2400" dirty="0" smtClean="0">
                <a:latin typeface="Cambria" pitchFamily="18" charset="0"/>
              </a:rPr>
              <a:t>Take home points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ΗΚΓ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Παροξυντική </a:t>
            </a:r>
            <a:r>
              <a:rPr lang="el-GR" dirty="0" err="1" smtClean="0"/>
              <a:t>υπερκοιλιακή</a:t>
            </a:r>
            <a:r>
              <a:rPr lang="el-GR" dirty="0" smtClean="0"/>
              <a:t> ταχυκαρδία</a:t>
            </a:r>
            <a:endParaRPr lang="el-GR" dirty="0"/>
          </a:p>
        </p:txBody>
      </p:sp>
      <p:pic>
        <p:nvPicPr>
          <p:cNvPr id="5" name="Picture Placeholder 4" descr="svt_o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348" r="10348"/>
          <a:stretch>
            <a:fillRect/>
          </a:stretch>
        </p:blipFill>
        <p:spPr bwMode="auto">
          <a:xfrm>
            <a:off x="1560576" y="29038"/>
            <a:ext cx="7583424" cy="456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err="1" smtClean="0"/>
              <a:t>Υπερκοιλιακή</a:t>
            </a:r>
            <a:r>
              <a:rPr lang="el-GR" sz="3600" dirty="0" smtClean="0"/>
              <a:t> ταχυκαρδία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sz="2400" dirty="0" smtClean="0"/>
              <a:t>Σε μεγάλο παιδί</a:t>
            </a:r>
          </a:p>
          <a:p>
            <a:r>
              <a:rPr lang="el-GR" sz="2400" dirty="0" smtClean="0"/>
              <a:t>Αίσθημα παλμών</a:t>
            </a:r>
          </a:p>
          <a:p>
            <a:r>
              <a:rPr lang="el-GR" sz="2400" dirty="0" smtClean="0"/>
              <a:t>Πόνο στο στήθος</a:t>
            </a:r>
          </a:p>
          <a:p>
            <a:r>
              <a:rPr lang="el-GR" sz="2400" dirty="0" smtClean="0"/>
              <a:t>Ζάλη</a:t>
            </a:r>
          </a:p>
          <a:p>
            <a:r>
              <a:rPr lang="el-GR" sz="2400" dirty="0"/>
              <a:t>Ω</a:t>
            </a:r>
            <a:r>
              <a:rPr lang="el-GR" sz="2400" dirty="0" smtClean="0"/>
              <a:t>χρότητα </a:t>
            </a:r>
          </a:p>
          <a:p>
            <a:r>
              <a:rPr lang="el-GR" sz="2400" dirty="0" smtClean="0"/>
              <a:t>Ανάταξη με </a:t>
            </a:r>
            <a:r>
              <a:rPr lang="el-GR" sz="2400" dirty="0" err="1" smtClean="0"/>
              <a:t>βαγοτονικούς</a:t>
            </a:r>
            <a:r>
              <a:rPr lang="el-GR" sz="2400" dirty="0" smtClean="0"/>
              <a:t> </a:t>
            </a:r>
            <a:r>
              <a:rPr lang="el-GR" sz="2400" dirty="0" smtClean="0"/>
              <a:t>χειρισμούς ή </a:t>
            </a:r>
            <a:r>
              <a:rPr lang="el-GR" sz="2400" dirty="0" err="1" smtClean="0"/>
              <a:t>αδενοσίνη</a:t>
            </a:r>
            <a:r>
              <a:rPr lang="el-GR" sz="2400" dirty="0" smtClean="0"/>
              <a:t> </a:t>
            </a:r>
            <a:endParaRPr lang="el-GR" sz="2400" dirty="0" smtClean="0"/>
          </a:p>
          <a:p>
            <a:r>
              <a:rPr lang="el-GR" sz="2400" dirty="0" smtClean="0"/>
              <a:t>Παραπομπή </a:t>
            </a:r>
            <a:r>
              <a:rPr lang="el-GR" sz="2400" dirty="0" smtClean="0"/>
              <a:t>σε </a:t>
            </a:r>
            <a:r>
              <a:rPr lang="el-GR" sz="2400" dirty="0" err="1" smtClean="0"/>
              <a:t>παιδοκαρδιολόγο</a:t>
            </a:r>
            <a:endParaRPr lang="el-GR" sz="2400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12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Αγόρι </a:t>
            </a:r>
            <a:r>
              <a:rPr lang="el-GR" sz="2400" dirty="0" smtClean="0"/>
              <a:t>20</a:t>
            </a:r>
            <a:r>
              <a:rPr lang="el-GR" sz="2400" dirty="0" smtClean="0"/>
              <a:t> </a:t>
            </a:r>
            <a:r>
              <a:rPr lang="el-GR" sz="2400" dirty="0" smtClean="0"/>
              <a:t>χρ. </a:t>
            </a:r>
            <a:r>
              <a:rPr lang="el-GR" sz="2400" dirty="0" smtClean="0"/>
              <a:t>με </a:t>
            </a:r>
            <a:r>
              <a:rPr lang="el-GR" sz="2400" dirty="0" err="1" smtClean="0"/>
              <a:t>σωματότυπο</a:t>
            </a:r>
            <a:r>
              <a:rPr lang="el-GR" sz="2400" dirty="0" smtClean="0"/>
              <a:t> </a:t>
            </a:r>
            <a:r>
              <a:rPr lang="en-US" sz="2400" dirty="0" err="1" smtClean="0"/>
              <a:t>Marfan</a:t>
            </a:r>
            <a:r>
              <a:rPr lang="en-US" sz="2400" dirty="0" smtClean="0"/>
              <a:t> </a:t>
            </a:r>
            <a:r>
              <a:rPr lang="el-GR" sz="2400" dirty="0" smtClean="0"/>
              <a:t>π</a:t>
            </a:r>
            <a:r>
              <a:rPr lang="el-GR" sz="2400" dirty="0" smtClean="0"/>
              <a:t>ροσέρχεται </a:t>
            </a:r>
            <a:r>
              <a:rPr lang="el-GR" sz="2400" dirty="0" smtClean="0"/>
              <a:t>με οξύ διαξιφιστικό θωρακικό άλγος</a:t>
            </a:r>
          </a:p>
          <a:p>
            <a:endParaRPr lang="el-GR" sz="2400" dirty="0" smtClean="0"/>
          </a:p>
          <a:p>
            <a:r>
              <a:rPr lang="el-GR" sz="2400" dirty="0" smtClean="0"/>
              <a:t>Οξύς πόνος στο πρόσθιο θωρακικό τοίχωμα</a:t>
            </a:r>
          </a:p>
          <a:p>
            <a:r>
              <a:rPr lang="el-GR" sz="2400" dirty="0" smtClean="0"/>
              <a:t>Φαίνεται ανήσυχος</a:t>
            </a:r>
          </a:p>
          <a:p>
            <a:r>
              <a:rPr lang="el-GR" sz="2400" dirty="0" smtClean="0"/>
              <a:t>ΑΠ 70/30 </a:t>
            </a:r>
            <a:r>
              <a:rPr lang="en-US" sz="2400" dirty="0" smtClean="0"/>
              <a:t>mmHg</a:t>
            </a:r>
            <a:r>
              <a:rPr lang="el-GR" sz="2400" dirty="0" smtClean="0"/>
              <a:t> στο (δε) </a:t>
            </a:r>
            <a:r>
              <a:rPr lang="el-GR" sz="2400" dirty="0" smtClean="0"/>
              <a:t>χέρι </a:t>
            </a:r>
            <a:endParaRPr lang="el-GR" sz="2400" dirty="0" smtClean="0"/>
          </a:p>
          <a:p>
            <a:r>
              <a:rPr lang="el-GR" sz="2400" dirty="0" smtClean="0"/>
              <a:t>Διαστολικό φύσημα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Α</a:t>
            </a:r>
            <a:r>
              <a:rPr lang="el-GR" sz="3600" dirty="0" smtClean="0"/>
              <a:t>νεύρυσμα ανιούσας θωρακικής </a:t>
            </a:r>
            <a:r>
              <a:rPr lang="el-GR" sz="3600" dirty="0" smtClean="0"/>
              <a:t>αορτής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/>
              <a:t>Μετάλλαξη στο γονίδιο της </a:t>
            </a:r>
            <a:r>
              <a:rPr lang="el-GR" sz="1600" dirty="0" err="1" smtClean="0"/>
              <a:t>φιμπριλίνης</a:t>
            </a:r>
            <a:endParaRPr lang="el-GR" sz="1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355976" y="1589567"/>
            <a:ext cx="4375125" cy="4572000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Εξαιρετικά σπάνιο ως απίθανο στην παιδική ηλικία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096344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4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Περίπτωση 13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Κορίτσι 17 χρ. Προσέρχεται με πόνο στο στήθος διάρκειας 1 ώρας </a:t>
            </a:r>
          </a:p>
          <a:p>
            <a:r>
              <a:rPr lang="el-GR" sz="2400" dirty="0" smtClean="0"/>
              <a:t>Ο πόνος άρχισε στο γυμναστήριο </a:t>
            </a:r>
          </a:p>
          <a:p>
            <a:r>
              <a:rPr lang="el-GR" sz="2400" dirty="0" err="1" smtClean="0"/>
              <a:t>Οπισθοστερνικά</a:t>
            </a:r>
            <a:r>
              <a:rPr lang="el-GR" sz="2400" dirty="0" smtClean="0"/>
              <a:t>, πιεστικού χαρακτήρα και αντανακλά στο (αρ) χέρι</a:t>
            </a:r>
          </a:p>
          <a:p>
            <a:r>
              <a:rPr lang="el-GR" sz="2400" dirty="0" smtClean="0"/>
              <a:t>Η μαμά θυμάται: εισαγωγή στο νοσοκομείο για ν </a:t>
            </a:r>
            <a:r>
              <a:rPr lang="en-US" sz="2400" dirty="0" smtClean="0"/>
              <a:t>Kawasaki </a:t>
            </a:r>
            <a:r>
              <a:rPr lang="el-GR" sz="2400" dirty="0" smtClean="0"/>
              <a:t>σε ηλικία 2 χρονών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94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Νόσος </a:t>
            </a:r>
            <a:r>
              <a:rPr lang="en-US" sz="3600" dirty="0" smtClean="0"/>
              <a:t>Kawasaki 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94373" cy="489654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Οξεία εμπύρετος </a:t>
            </a:r>
            <a:r>
              <a:rPr lang="el-GR" dirty="0" err="1" smtClean="0"/>
              <a:t>αγγεϊίτιδα</a:t>
            </a:r>
            <a:r>
              <a:rPr lang="el-GR" dirty="0" smtClean="0"/>
              <a:t> της παιδικής ηλικίας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Πρωταρχική αιτία επίκτητης καρδιοπάθειας στα παιδιά</a:t>
            </a:r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0" y="2204864"/>
            <a:ext cx="655272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Νόσος </a:t>
            </a:r>
            <a:r>
              <a:rPr lang="en-US" sz="3600" dirty="0"/>
              <a:t>K</a:t>
            </a:r>
            <a:r>
              <a:rPr lang="en-US" sz="3600" dirty="0" smtClean="0"/>
              <a:t>awasaki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Οξεία- </a:t>
            </a:r>
            <a:r>
              <a:rPr lang="el-GR" sz="2800" dirty="0" err="1" smtClean="0"/>
              <a:t>υποξεία</a:t>
            </a:r>
            <a:r>
              <a:rPr lang="el-GR" sz="2800" dirty="0" smtClean="0"/>
              <a:t> φάση</a:t>
            </a:r>
          </a:p>
          <a:p>
            <a:r>
              <a:rPr lang="el-GR" sz="2800" dirty="0" smtClean="0"/>
              <a:t>Μυοκαρδίτιδα</a:t>
            </a:r>
          </a:p>
          <a:p>
            <a:r>
              <a:rPr lang="el-GR" sz="2800" dirty="0" smtClean="0"/>
              <a:t>Περικαρδίτιδα</a:t>
            </a:r>
          </a:p>
          <a:p>
            <a:r>
              <a:rPr lang="el-GR" sz="2800" dirty="0" smtClean="0"/>
              <a:t>Ανεπάρκεια μιτροειδούς- αορτικής βαλβίδας</a:t>
            </a:r>
          </a:p>
          <a:p>
            <a:r>
              <a:rPr lang="el-GR" sz="2800" dirty="0" smtClean="0"/>
              <a:t>Αρρυθμίες</a:t>
            </a:r>
          </a:p>
          <a:p>
            <a:r>
              <a:rPr lang="el-GR" sz="2800" dirty="0" smtClean="0"/>
              <a:t>Ανευρύσματα στεφανιαίων αρτηριών 20-25% χωρίς </a:t>
            </a:r>
            <a:r>
              <a:rPr lang="en-US" sz="2800" dirty="0" smtClean="0"/>
              <a:t>IVIG</a:t>
            </a:r>
            <a:endParaRPr lang="el-GR" sz="2800" dirty="0" smtClean="0"/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l-GR" sz="2800" dirty="0" smtClean="0"/>
              <a:t>                                                                                     5% με</a:t>
            </a:r>
            <a:r>
              <a:rPr lang="en-US" sz="2800" dirty="0" smtClean="0"/>
              <a:t> IVIG</a:t>
            </a:r>
            <a:endParaRPr lang="el-GR" sz="2800" dirty="0" smtClean="0"/>
          </a:p>
          <a:p>
            <a:r>
              <a:rPr lang="el-GR" sz="2800" dirty="0" smtClean="0"/>
              <a:t>Εμφανίζονται 7ημέρες- 4 εβδομάδες μετά την έναρξη του πυρετού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Long term follow up</a:t>
            </a:r>
            <a:endParaRPr lang="el-GR" sz="2800" u="sng" dirty="0" smtClean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rgbClr val="FF0000"/>
                </a:solidFill>
              </a:rPr>
              <a:t>Στένωση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Έμφραγμα μυοκαρδίου</a:t>
            </a:r>
          </a:p>
          <a:p>
            <a:pPr marL="0" indent="0">
              <a:buNone/>
            </a:pPr>
            <a:r>
              <a:rPr lang="el-GR" sz="1600" i="1" dirty="0" smtClean="0"/>
              <a:t>                                                  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921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/>
              <a:t>Ανώμαλη </a:t>
            </a:r>
            <a:r>
              <a:rPr lang="el-GR" sz="3200" dirty="0" err="1" smtClean="0"/>
              <a:t>έκφυση</a:t>
            </a:r>
            <a:r>
              <a:rPr lang="el-GR" sz="3200" dirty="0" smtClean="0"/>
              <a:t> στεφανιαίων αρτηριών</a:t>
            </a:r>
            <a:endParaRPr lang="en-US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 smtClean="0"/>
              <a:t>2:1000</a:t>
            </a:r>
          </a:p>
          <a:p>
            <a:pPr marL="0" indent="0">
              <a:buNone/>
            </a:pPr>
            <a:r>
              <a:rPr lang="el-GR" sz="2400" dirty="0" smtClean="0"/>
              <a:t>Ανώμαλη </a:t>
            </a:r>
            <a:r>
              <a:rPr lang="el-GR" sz="2400" dirty="0" err="1" smtClean="0"/>
              <a:t>έκφυση</a:t>
            </a:r>
            <a:r>
              <a:rPr lang="el-GR" sz="2400" dirty="0" smtClean="0"/>
              <a:t> </a:t>
            </a:r>
            <a:r>
              <a:rPr lang="en-US" sz="2400" dirty="0" smtClean="0"/>
              <a:t>LCA </a:t>
            </a:r>
            <a:r>
              <a:rPr lang="el-GR" sz="2400" dirty="0" smtClean="0"/>
              <a:t>από την πνευμονική αρτηρία</a:t>
            </a:r>
          </a:p>
          <a:p>
            <a:r>
              <a:rPr lang="el-GR" sz="2400" dirty="0" smtClean="0"/>
              <a:t>Εκδηλώνεται τους πρώτους μήνες της ζωής</a:t>
            </a:r>
          </a:p>
          <a:p>
            <a:r>
              <a:rPr lang="el-GR" sz="2400" dirty="0" smtClean="0"/>
              <a:t>Ευερεθιστότητα/ καρδιακή ανεπάρκεια/ διάταση αρ. κοιλίας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Ανώμαλη </a:t>
            </a:r>
            <a:r>
              <a:rPr lang="el-GR" sz="2400" dirty="0" err="1" smtClean="0"/>
              <a:t>έκφυση</a:t>
            </a:r>
            <a:r>
              <a:rPr lang="el-GR" sz="2400" dirty="0" smtClean="0"/>
              <a:t> στεφανιαίας αρτηρίας από λάθος κόλπο του </a:t>
            </a:r>
            <a:r>
              <a:rPr lang="en-US" sz="2400" dirty="0" err="1" smtClean="0"/>
              <a:t>Valsava</a:t>
            </a:r>
            <a:endParaRPr lang="en-US" sz="2400" dirty="0" smtClean="0"/>
          </a:p>
          <a:p>
            <a:r>
              <a:rPr lang="el-GR" sz="2400" dirty="0" smtClean="0"/>
              <a:t>Εκδηλώνεται αργότερα στην παιδική ηλικία</a:t>
            </a:r>
          </a:p>
          <a:p>
            <a:r>
              <a:rPr lang="el-GR" sz="2400" dirty="0" smtClean="0"/>
              <a:t>Συμπίεση μεταξύ αορτής και πνευμονικής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Fistulas</a:t>
            </a:r>
            <a:endParaRPr lang="el-GR" sz="2400" dirty="0" smtClean="0"/>
          </a:p>
          <a:p>
            <a:r>
              <a:rPr lang="el-GR" sz="2400" dirty="0" smtClean="0"/>
              <a:t>ασυμπτωματικές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29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  ισχαιμία μυοκαρδίου                                                                                                                                                                                               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Εικόνα οξέως εμφράγματος μυοκαρδίου</a:t>
            </a:r>
          </a:p>
          <a:p>
            <a:r>
              <a:rPr lang="el-GR" sz="2000" dirty="0" err="1" smtClean="0"/>
              <a:t>Οπισθοστερνικό</a:t>
            </a:r>
            <a:r>
              <a:rPr lang="el-GR" sz="2000" dirty="0" smtClean="0"/>
              <a:t> άλγος</a:t>
            </a:r>
          </a:p>
          <a:p>
            <a:r>
              <a:rPr lang="el-GR" sz="2000" dirty="0" smtClean="0"/>
              <a:t>Σαν βάρος, πίεση</a:t>
            </a:r>
            <a:r>
              <a:rPr lang="en-US" sz="2000" dirty="0" smtClean="0"/>
              <a:t>, </a:t>
            </a:r>
            <a:r>
              <a:rPr lang="el-GR" sz="2000" dirty="0" smtClean="0"/>
              <a:t>σφίξιμο</a:t>
            </a:r>
          </a:p>
          <a:p>
            <a:r>
              <a:rPr lang="el-GR" sz="2000" dirty="0" smtClean="0"/>
              <a:t>Αντανακλά στην κάτω γνάθο και αριστερό άνω άκρο</a:t>
            </a:r>
          </a:p>
          <a:p>
            <a:r>
              <a:rPr lang="el-GR" sz="2000" dirty="0" smtClean="0"/>
              <a:t>Εφίδρωση</a:t>
            </a:r>
          </a:p>
          <a:p>
            <a:r>
              <a:rPr lang="el-GR" sz="2000" dirty="0" smtClean="0"/>
              <a:t>Ναυτία, έμετος</a:t>
            </a:r>
          </a:p>
          <a:p>
            <a:r>
              <a:rPr lang="el-GR" sz="2000" dirty="0" smtClean="0"/>
              <a:t>Ωχρότητα</a:t>
            </a:r>
          </a:p>
          <a:p>
            <a:r>
              <a:rPr lang="el-GR" sz="2000" dirty="0" smtClean="0"/>
              <a:t>ΗΚΓ: ανασπάσεις ή </a:t>
            </a:r>
            <a:r>
              <a:rPr lang="el-GR" sz="2000" dirty="0" err="1" smtClean="0"/>
              <a:t>κατασπάσεις</a:t>
            </a:r>
            <a:r>
              <a:rPr lang="el-GR" sz="2000" dirty="0" smtClean="0"/>
              <a:t> του </a:t>
            </a:r>
            <a:r>
              <a:rPr lang="en-US" sz="2000" dirty="0" smtClean="0"/>
              <a:t>ST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36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ΗΚΓ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ΙΣΧΑΙΜΙΑ</a:t>
            </a:r>
            <a:endParaRPr lang="el-GR" dirty="0"/>
          </a:p>
        </p:txBody>
      </p:sp>
      <p:pic>
        <p:nvPicPr>
          <p:cNvPr id="5" name="4 - Θέση εικόνας" descr="D:\8.8.2016\backup2011\ALCAPA\SCAD 5mm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7333" b="73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</a:t>
            </a:r>
            <a:r>
              <a:rPr lang="el-GR" sz="3600" dirty="0" err="1" smtClean="0"/>
              <a:t>ιβλιογραφία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432048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Effectiveness of Screening for Life-Threatening Chest Pain in Children</a:t>
            </a:r>
          </a:p>
          <a:p>
            <a:pPr marL="0" indent="0">
              <a:buNone/>
            </a:pPr>
            <a:r>
              <a:rPr lang="en-US" sz="1600" dirty="0" err="1" smtClean="0"/>
              <a:t>Saleeb</a:t>
            </a:r>
            <a:r>
              <a:rPr lang="en-US" sz="1600" dirty="0" smtClean="0"/>
              <a:t> </a:t>
            </a:r>
            <a:r>
              <a:rPr lang="en-US" sz="1600" dirty="0"/>
              <a:t>SF, Li WY, Warren SZ, Lock JE</a:t>
            </a:r>
          </a:p>
          <a:p>
            <a:pPr marL="0" indent="0">
              <a:buNone/>
            </a:pPr>
            <a:r>
              <a:rPr lang="en-US" sz="1600" i="1" dirty="0" smtClean="0"/>
              <a:t>Pediatrics</a:t>
            </a:r>
            <a:r>
              <a:rPr lang="en-US" sz="1600" i="1" dirty="0"/>
              <a:t>. </a:t>
            </a:r>
            <a:r>
              <a:rPr lang="en-US" sz="1600" i="1" dirty="0" smtClean="0"/>
              <a:t>2011;128:e1062-e1068</a:t>
            </a:r>
            <a:endParaRPr lang="el-GR" sz="1600" i="1" dirty="0" smtClean="0"/>
          </a:p>
          <a:p>
            <a:pPr marL="0" indent="0">
              <a:buNone/>
            </a:pPr>
            <a:endParaRPr lang="el-GR" sz="1900" b="1" i="1" dirty="0" smtClean="0"/>
          </a:p>
          <a:p>
            <a:pPr marL="0" indent="0">
              <a:buNone/>
            </a:pPr>
            <a:r>
              <a:rPr lang="en-US" sz="1900" b="1" i="1" dirty="0" smtClean="0"/>
              <a:t>Review paper</a:t>
            </a:r>
            <a:endParaRPr lang="el-GR" sz="19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Boston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10 </a:t>
            </a:r>
            <a:r>
              <a:rPr lang="el-GR" sz="1900" dirty="0" smtClean="0"/>
              <a:t>χρόνια 2000-2009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3700 παιδιά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 &gt;6 </a:t>
            </a:r>
            <a:r>
              <a:rPr lang="el-GR" sz="1900" dirty="0" err="1" smtClean="0"/>
              <a:t>χρ</a:t>
            </a:r>
            <a:endParaRPr lang="el-GR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Χωρίς γνωστή καρδιακή νόσο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2 ομάδες  (σε άσκηση, σε ηρεμία)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ΗΚΓ σε όλους</a:t>
            </a:r>
          </a:p>
          <a:p>
            <a:pPr marL="0" indent="0">
              <a:buNone/>
            </a:pPr>
            <a:endParaRPr lang="el-GR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5364088" y="1628800"/>
            <a:ext cx="3310136" cy="4572000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b="1" dirty="0" smtClean="0"/>
              <a:t>Διάγνωση εξόδου </a:t>
            </a:r>
          </a:p>
          <a:p>
            <a:pPr marL="0" indent="0">
              <a:buNone/>
            </a:pPr>
            <a:endParaRPr lang="el-GR" sz="2000" dirty="0" smtClean="0"/>
          </a:p>
          <a:p>
            <a:r>
              <a:rPr lang="el-GR" sz="2000" dirty="0" smtClean="0"/>
              <a:t>Ιδιοπαθής           52%</a:t>
            </a:r>
          </a:p>
          <a:p>
            <a:r>
              <a:rPr lang="el-GR" sz="2000" dirty="0" err="1" smtClean="0"/>
              <a:t>Μυοσκελετικό</a:t>
            </a:r>
            <a:r>
              <a:rPr lang="el-GR" sz="2000" dirty="0" smtClean="0"/>
              <a:t>   </a:t>
            </a:r>
            <a:r>
              <a:rPr lang="en-US" sz="2000" dirty="0" smtClean="0"/>
              <a:t>36%</a:t>
            </a:r>
            <a:endParaRPr lang="el-GR" sz="2000" dirty="0" smtClean="0"/>
          </a:p>
          <a:p>
            <a:r>
              <a:rPr lang="el-GR" sz="2000" dirty="0" smtClean="0"/>
              <a:t>Αναπνευστικό     7%</a:t>
            </a:r>
          </a:p>
          <a:p>
            <a:r>
              <a:rPr lang="el-GR" sz="2000" dirty="0" smtClean="0"/>
              <a:t>Γαστρεντερικό    3%</a:t>
            </a:r>
          </a:p>
          <a:p>
            <a:r>
              <a:rPr lang="el-GR" sz="2000" dirty="0" smtClean="0"/>
              <a:t>Ψυχογενής           1%</a:t>
            </a:r>
          </a:p>
          <a:p>
            <a:r>
              <a:rPr lang="el-GR" sz="2400" dirty="0" smtClean="0">
                <a:solidFill>
                  <a:schemeClr val="accent2"/>
                </a:solidFill>
              </a:rPr>
              <a:t>Καρδιαγγειακό    1%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Προσέγγιση</a:t>
            </a:r>
            <a:br>
              <a:rPr lang="el-GR" dirty="0" smtClean="0"/>
            </a:br>
            <a:r>
              <a:rPr lang="el-GR" dirty="0" smtClean="0"/>
              <a:t> ιστορικό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1900" b="1" dirty="0" smtClean="0"/>
              <a:t>Προηγούμενο ιστορικό</a:t>
            </a:r>
          </a:p>
          <a:p>
            <a:r>
              <a:rPr lang="el-GR" sz="1900" dirty="0" smtClean="0"/>
              <a:t>Γνωστή καρδιακή νόσος</a:t>
            </a:r>
          </a:p>
          <a:p>
            <a:r>
              <a:rPr lang="el-GR" sz="1900" dirty="0" smtClean="0"/>
              <a:t>Άσθμα</a:t>
            </a:r>
          </a:p>
          <a:p>
            <a:r>
              <a:rPr lang="el-GR" sz="1900" dirty="0" err="1" smtClean="0"/>
              <a:t>Προθρομβωτικές</a:t>
            </a:r>
            <a:r>
              <a:rPr lang="el-GR" sz="1900" dirty="0" smtClean="0"/>
              <a:t> καταστάσεις</a:t>
            </a:r>
          </a:p>
          <a:p>
            <a:r>
              <a:rPr lang="el-GR" sz="1900" dirty="0" smtClean="0"/>
              <a:t>Ν </a:t>
            </a:r>
            <a:r>
              <a:rPr lang="en-US" sz="1900" dirty="0" smtClean="0"/>
              <a:t>Kawasaki</a:t>
            </a:r>
          </a:p>
          <a:p>
            <a:r>
              <a:rPr lang="el-GR" sz="1900" dirty="0" smtClean="0"/>
              <a:t>Συστηματική αρθρίτιδα/</a:t>
            </a:r>
            <a:r>
              <a:rPr lang="el-GR" sz="1900" dirty="0" err="1" smtClean="0"/>
              <a:t>αγγειϊτιδα</a:t>
            </a:r>
            <a:endParaRPr lang="el-GR" sz="1900" dirty="0" smtClean="0"/>
          </a:p>
          <a:p>
            <a:r>
              <a:rPr lang="el-GR" sz="1900" dirty="0" smtClean="0"/>
              <a:t>Φάρμακα</a:t>
            </a:r>
            <a:endParaRPr lang="en-US" sz="1900" dirty="0" smtClean="0"/>
          </a:p>
          <a:p>
            <a:endParaRPr lang="el-GR" sz="1900" dirty="0" smtClean="0"/>
          </a:p>
          <a:p>
            <a:pPr marL="0" indent="0">
              <a:buNone/>
            </a:pPr>
            <a:r>
              <a:rPr lang="el-GR" sz="1900" b="1" dirty="0" smtClean="0"/>
              <a:t>Οικογενειακό ιστορικό (πρώτου βαθμού συγγενής</a:t>
            </a:r>
            <a:r>
              <a:rPr lang="el-GR" sz="19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1900" dirty="0"/>
              <a:t>Μυοκαρδιοπάθεια</a:t>
            </a:r>
          </a:p>
          <a:p>
            <a:pPr>
              <a:buFont typeface="Arial" pitchFamily="34" charset="0"/>
              <a:buChar char="•"/>
            </a:pPr>
            <a:r>
              <a:rPr lang="el-GR" sz="1900" dirty="0" smtClean="0"/>
              <a:t>Αιφνίδιος θάνατος &lt; 50</a:t>
            </a:r>
          </a:p>
          <a:p>
            <a:pPr>
              <a:buFont typeface="Arial" pitchFamily="34" charset="0"/>
              <a:buChar char="•"/>
            </a:pPr>
            <a:r>
              <a:rPr lang="el-GR" sz="1900" dirty="0" err="1" smtClean="0"/>
              <a:t>Οικογενής</a:t>
            </a:r>
            <a:r>
              <a:rPr lang="el-GR" sz="1900" dirty="0" smtClean="0"/>
              <a:t> </a:t>
            </a:r>
            <a:r>
              <a:rPr lang="el-GR" sz="1900" dirty="0" err="1" smtClean="0"/>
              <a:t>υπερλιπιδαιμία</a:t>
            </a:r>
            <a:endParaRPr lang="el-GR" sz="1900" dirty="0" smtClean="0"/>
          </a:p>
          <a:p>
            <a:pPr>
              <a:buFont typeface="Arial" pitchFamily="34" charset="0"/>
              <a:buChar char="•"/>
            </a:pPr>
            <a:r>
              <a:rPr lang="el-GR" sz="1900" dirty="0" smtClean="0"/>
              <a:t>Πνευμονική υπέρταση</a:t>
            </a:r>
          </a:p>
          <a:p>
            <a:pPr>
              <a:buFont typeface="Arial" pitchFamily="34" charset="0"/>
              <a:buChar char="•"/>
            </a:pPr>
            <a:r>
              <a:rPr lang="el-GR" sz="1900" dirty="0" smtClean="0"/>
              <a:t>Γενετικές αρρυθμίες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107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Προσέγγιση</a:t>
            </a:r>
            <a:br>
              <a:rPr lang="el-GR" dirty="0" smtClean="0"/>
            </a:br>
            <a:r>
              <a:rPr lang="el-GR" dirty="0" smtClean="0"/>
              <a:t>ιστορικό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2960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Περιγραφή του πόνου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Χαρακτήρας</a:t>
            </a:r>
            <a:endParaRPr lang="el-GR" sz="1600" dirty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Εντό</a:t>
            </a:r>
            <a:r>
              <a:rPr lang="el-GR" sz="1600" dirty="0"/>
              <a:t>π</a:t>
            </a:r>
            <a:r>
              <a:rPr lang="el-GR" sz="1600" dirty="0" smtClean="0"/>
              <a:t>ιση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Ένταση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Αντανάκλαση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Διάρκεια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err="1" smtClean="0"/>
              <a:t>Εκλυτικοί</a:t>
            </a:r>
            <a:r>
              <a:rPr lang="el-GR" sz="1800" dirty="0" smtClean="0"/>
              <a:t> παράγοντες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/>
              <a:t>Άσκηση 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/>
              <a:t>Γεύμα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/>
              <a:t>Βαθιά εισπνοή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/>
              <a:t>Άρση βάρους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/>
              <a:t>Τραύμα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/>
              <a:t>Συναισθηματική φόρτιση</a:t>
            </a:r>
          </a:p>
          <a:p>
            <a:pPr>
              <a:buFont typeface="Wingdings" pitchFamily="2" charset="2"/>
              <a:buChar char="q"/>
            </a:pPr>
            <a:endParaRPr lang="el-GR" sz="1200" b="1" dirty="0" smtClean="0"/>
          </a:p>
          <a:p>
            <a:pPr>
              <a:buFont typeface="Wingdings" pitchFamily="2" charset="2"/>
              <a:buChar char="Ø"/>
            </a:pPr>
            <a:endParaRPr lang="el-GR" sz="1200" b="1" dirty="0" smtClean="0"/>
          </a:p>
          <a:p>
            <a:pPr marL="0" indent="0">
              <a:buNone/>
            </a:pPr>
            <a:endParaRPr lang="el-GR" sz="12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2"/>
          </p:nvPr>
        </p:nvSpPr>
        <p:spPr>
          <a:xfrm>
            <a:off x="4788024" y="1556792"/>
            <a:ext cx="3886200" cy="2664296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300" dirty="0" smtClean="0"/>
              <a:t>Συχνότητα</a:t>
            </a:r>
            <a:endParaRPr lang="el-GR" sz="2300" dirty="0"/>
          </a:p>
          <a:p>
            <a:pPr marL="0" indent="0">
              <a:buNone/>
            </a:pPr>
            <a:endParaRPr lang="el-GR" sz="2300" dirty="0" smtClean="0"/>
          </a:p>
          <a:p>
            <a:pPr marL="0" indent="0">
              <a:buNone/>
            </a:pPr>
            <a:r>
              <a:rPr lang="el-GR" sz="2300" dirty="0" err="1" smtClean="0"/>
              <a:t>Συνοδά</a:t>
            </a:r>
            <a:r>
              <a:rPr lang="el-GR" sz="2300" dirty="0" smtClean="0"/>
              <a:t> </a:t>
            </a:r>
            <a:r>
              <a:rPr lang="el-GR" sz="2300" dirty="0"/>
              <a:t>συμπτώματα</a:t>
            </a:r>
          </a:p>
          <a:p>
            <a:r>
              <a:rPr lang="el-GR" sz="2100" dirty="0" smtClean="0"/>
              <a:t>Πυρετός</a:t>
            </a:r>
          </a:p>
          <a:p>
            <a:r>
              <a:rPr lang="el-GR" sz="2100" dirty="0" smtClean="0"/>
              <a:t>Βήχας</a:t>
            </a:r>
          </a:p>
          <a:p>
            <a:r>
              <a:rPr lang="el-GR" sz="2100" dirty="0" smtClean="0"/>
              <a:t>Δύσπνοια</a:t>
            </a:r>
          </a:p>
          <a:p>
            <a:r>
              <a:rPr lang="el-GR" sz="2100" dirty="0" smtClean="0"/>
              <a:t>Συγκοπή</a:t>
            </a:r>
          </a:p>
          <a:p>
            <a:r>
              <a:rPr lang="el-GR" sz="2100" dirty="0" smtClean="0"/>
              <a:t>Ζάλη</a:t>
            </a:r>
          </a:p>
          <a:p>
            <a:r>
              <a:rPr lang="el-GR" sz="2100" dirty="0" smtClean="0"/>
              <a:t>Αίσθημα π</a:t>
            </a:r>
            <a:r>
              <a:rPr lang="el-GR" sz="2100" dirty="0"/>
              <a:t>αλμών</a:t>
            </a:r>
            <a:endParaRPr lang="en-US" sz="21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797152"/>
            <a:ext cx="30243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Χρόνιο άλγος, βελτίωση με ανάπαυση και αναλγητικά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0385" y="6074333"/>
            <a:ext cx="30243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  μη </a:t>
            </a:r>
            <a:r>
              <a:rPr lang="el-GR" dirty="0"/>
              <a:t>καρδιακής </a:t>
            </a:r>
            <a:r>
              <a:rPr lang="el-GR" dirty="0" smtClean="0"/>
              <a:t>αιτιολογίας </a:t>
            </a:r>
            <a:endParaRPr lang="el-GR" dirty="0"/>
          </a:p>
        </p:txBody>
      </p:sp>
      <p:cxnSp>
        <p:nvCxnSpPr>
          <p:cNvPr id="8" name="Ευθύγραμμο βέλος σύνδεσης 7"/>
          <p:cNvCxnSpPr>
            <a:stCxn id="4" idx="2"/>
            <a:endCxn id="6" idx="0"/>
          </p:cNvCxnSpPr>
          <p:nvPr/>
        </p:nvCxnSpPr>
        <p:spPr>
          <a:xfrm>
            <a:off x="6444208" y="5443483"/>
            <a:ext cx="8345" cy="630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Προσέγγιση</a:t>
            </a:r>
            <a:br>
              <a:rPr lang="el-GR" dirty="0" smtClean="0"/>
            </a:br>
            <a:r>
              <a:rPr lang="el-GR" dirty="0" smtClean="0"/>
              <a:t> κλινική εξέταση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l-GR" sz="2000" dirty="0" smtClean="0"/>
              <a:t>Γενική εμφάνιση (χρώμα, επίπεδο συνείδησης, δύσπνοια, άγχος)</a:t>
            </a:r>
          </a:p>
          <a:p>
            <a:r>
              <a:rPr lang="el-GR" sz="2000" dirty="0" smtClean="0"/>
              <a:t>Στάση σώματος (εύρος κινήσεων)</a:t>
            </a:r>
          </a:p>
          <a:p>
            <a:r>
              <a:rPr lang="el-GR" sz="2000" dirty="0" smtClean="0"/>
              <a:t>Ζωτικά σημεία  (ΑΠ και κορεσμό)</a:t>
            </a:r>
          </a:p>
          <a:p>
            <a:r>
              <a:rPr lang="el-GR" sz="2000" dirty="0"/>
              <a:t>Περιφερική </a:t>
            </a:r>
            <a:r>
              <a:rPr lang="el-GR" sz="2000" dirty="0" smtClean="0"/>
              <a:t>αιμάτωση</a:t>
            </a:r>
          </a:p>
          <a:p>
            <a:r>
              <a:rPr lang="el-GR" sz="2000" dirty="0" smtClean="0"/>
              <a:t>Επισκόπηση </a:t>
            </a:r>
            <a:r>
              <a:rPr lang="el-GR" sz="2000" dirty="0"/>
              <a:t>(τραύμα, μώλωπες, ασυμμετρία) </a:t>
            </a:r>
          </a:p>
          <a:p>
            <a:r>
              <a:rPr lang="el-GR" sz="2000" dirty="0" smtClean="0"/>
              <a:t>Ακρόαση   </a:t>
            </a:r>
          </a:p>
          <a:p>
            <a:pPr marL="0" indent="0">
              <a:buNone/>
            </a:pPr>
            <a:r>
              <a:rPr lang="el-GR" sz="1900" dirty="0" smtClean="0"/>
              <a:t>      </a:t>
            </a:r>
          </a:p>
          <a:p>
            <a:pPr marL="0" indent="0">
              <a:buNone/>
            </a:pPr>
            <a:r>
              <a:rPr lang="el-GR" sz="1900" dirty="0"/>
              <a:t> </a:t>
            </a:r>
            <a:r>
              <a:rPr lang="el-GR" sz="1900" dirty="0" smtClean="0"/>
              <a:t>          </a:t>
            </a:r>
            <a:r>
              <a:rPr lang="el-GR" sz="1900" u="sng" dirty="0" smtClean="0"/>
              <a:t>καρδιά  </a:t>
            </a:r>
            <a:r>
              <a:rPr lang="el-GR" sz="1900" dirty="0" smtClean="0"/>
              <a:t>                                             </a:t>
            </a:r>
            <a:r>
              <a:rPr lang="el-GR" sz="1900" u="sng" dirty="0" smtClean="0"/>
              <a:t>πνεύμονες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παθολογικό φύσημα                       είσοδος αέρα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/>
              <a:t>κ</a:t>
            </a:r>
            <a:r>
              <a:rPr lang="el-GR" sz="1900" dirty="0" smtClean="0"/>
              <a:t>αλπασμός                                        συριγμό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/>
              <a:t>α</a:t>
            </a:r>
            <a:r>
              <a:rPr lang="el-GR" sz="1900" dirty="0" smtClean="0"/>
              <a:t>ρρυθμία                                          πλευριτική τριβή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βύθιοι τόνοι 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περικαρδιακή</a:t>
            </a:r>
            <a:r>
              <a:rPr lang="el-GR" sz="2000" dirty="0" smtClean="0"/>
              <a:t> τριβή</a:t>
            </a:r>
          </a:p>
          <a:p>
            <a:endParaRPr lang="el-GR" sz="2000" dirty="0" smtClean="0"/>
          </a:p>
          <a:p>
            <a:r>
              <a:rPr lang="el-GR" sz="2000" dirty="0" smtClean="0"/>
              <a:t>Ψηλάφηση (θώρακα για ευαισθησία, </a:t>
            </a:r>
            <a:r>
              <a:rPr lang="en-US" sz="2000" dirty="0" smtClean="0"/>
              <a:t>Hooking manoeuver, </a:t>
            </a:r>
            <a:r>
              <a:rPr lang="el-GR" sz="2000" dirty="0" err="1" smtClean="0"/>
              <a:t>επιγάστριο</a:t>
            </a:r>
            <a:r>
              <a:rPr lang="el-G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41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Χρησιμότητα και ενδείξεις εργαστηριακών εξετάσεων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2"/>
          </p:nvPr>
        </p:nvSpPr>
        <p:spPr>
          <a:xfrm>
            <a:off x="914400" y="1988840"/>
            <a:ext cx="3733800" cy="414526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Α/Α θώρακα</a:t>
            </a:r>
          </a:p>
          <a:p>
            <a:endParaRPr lang="el-GR" sz="1800" dirty="0" smtClean="0"/>
          </a:p>
          <a:p>
            <a:r>
              <a:rPr lang="en-US" sz="1800" dirty="0" smtClean="0"/>
              <a:t>HK</a:t>
            </a:r>
            <a:r>
              <a:rPr lang="el-GR" sz="1800" dirty="0" smtClean="0"/>
              <a:t>Γ</a:t>
            </a:r>
            <a:endParaRPr lang="en-US" sz="1800" dirty="0" smtClean="0"/>
          </a:p>
          <a:p>
            <a:endParaRPr lang="el-GR" sz="1800" dirty="0" smtClean="0"/>
          </a:p>
          <a:p>
            <a:r>
              <a:rPr lang="en-US" sz="1800" dirty="0"/>
              <a:t>ECHO</a:t>
            </a:r>
            <a:r>
              <a:rPr lang="el-GR" sz="1800" dirty="0"/>
              <a:t> </a:t>
            </a:r>
            <a:r>
              <a:rPr lang="el-GR" sz="1800" dirty="0" smtClean="0"/>
              <a:t>καρδίας</a:t>
            </a:r>
          </a:p>
          <a:p>
            <a:endParaRPr lang="en-US" sz="1800" dirty="0"/>
          </a:p>
          <a:p>
            <a:r>
              <a:rPr lang="el-GR" sz="1800" dirty="0" err="1" smtClean="0"/>
              <a:t>Τροπονίνη</a:t>
            </a:r>
            <a:endParaRPr lang="el-GR" sz="1800" dirty="0" smtClean="0"/>
          </a:p>
          <a:p>
            <a:endParaRPr lang="el-GR" sz="1800" dirty="0" smtClean="0"/>
          </a:p>
          <a:p>
            <a:r>
              <a:rPr lang="en-US" sz="1800" dirty="0" smtClean="0"/>
              <a:t>HOLTER </a:t>
            </a:r>
            <a:r>
              <a:rPr lang="el-GR" sz="1800" dirty="0" smtClean="0"/>
              <a:t>ρυθμού</a:t>
            </a:r>
            <a:endParaRPr lang="en-US" sz="1800" dirty="0" smtClean="0"/>
          </a:p>
          <a:p>
            <a:endParaRPr lang="el-GR" sz="1800" dirty="0" smtClean="0"/>
          </a:p>
          <a:p>
            <a:r>
              <a:rPr lang="el-GR" sz="1800" dirty="0" smtClean="0"/>
              <a:t>Δοκιμασία κόπωσης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3563888" y="1772816"/>
            <a:ext cx="2736304" cy="4392488"/>
          </a:xfrm>
        </p:spPr>
        <p:txBody>
          <a:bodyPr>
            <a:normAutofit fontScale="92500" lnSpcReduction="20000"/>
          </a:bodyPr>
          <a:lstStyle/>
          <a:p>
            <a:r>
              <a:rPr lang="el-GR" sz="1400" dirty="0"/>
              <a:t>οξεία έναρξη, ξένο σώμα, βήχας, εμπύρετο, δύσπνοια,   παθολογική κλινική </a:t>
            </a:r>
            <a:r>
              <a:rPr lang="el-GR" sz="1600" dirty="0" smtClean="0"/>
              <a:t>εξέταση</a:t>
            </a:r>
            <a:endParaRPr lang="el-GR" sz="1400" dirty="0" smtClean="0"/>
          </a:p>
          <a:p>
            <a:endParaRPr lang="el-GR" sz="1400" dirty="0" smtClean="0"/>
          </a:p>
          <a:p>
            <a:r>
              <a:rPr lang="el-GR" sz="1400" dirty="0" smtClean="0"/>
              <a:t>Παθολογική κλινική εξέταση, άλγος στην προσπάθεια, αίσθημα παλμών</a:t>
            </a:r>
          </a:p>
          <a:p>
            <a:endParaRPr lang="el-GR" sz="1400" dirty="0"/>
          </a:p>
          <a:p>
            <a:r>
              <a:rPr lang="el-GR" sz="1400" dirty="0" smtClean="0"/>
              <a:t>Παθολογική </a:t>
            </a:r>
            <a:r>
              <a:rPr lang="el-GR" sz="1400" dirty="0"/>
              <a:t>κλινική εξέταση, </a:t>
            </a:r>
            <a:r>
              <a:rPr lang="el-GR" sz="1400" dirty="0" smtClean="0"/>
              <a:t>παθολογικό ΗΚΓ, άλγος </a:t>
            </a:r>
            <a:r>
              <a:rPr lang="el-GR" sz="1400" dirty="0"/>
              <a:t>στην </a:t>
            </a:r>
            <a:r>
              <a:rPr lang="el-GR" sz="1400" dirty="0" smtClean="0"/>
              <a:t>προσπάθεια, οικογενειακό ιστορικό</a:t>
            </a:r>
            <a:endParaRPr lang="el-GR" sz="1400" dirty="0"/>
          </a:p>
          <a:p>
            <a:r>
              <a:rPr lang="el-GR" sz="1400" dirty="0" smtClean="0"/>
              <a:t>Σε υποψία μυοκαρδίτιδας ή περικαρδίτιδας</a:t>
            </a:r>
          </a:p>
          <a:p>
            <a:endParaRPr lang="el-GR" sz="1400" dirty="0" smtClean="0"/>
          </a:p>
          <a:p>
            <a:r>
              <a:rPr lang="el-GR" sz="1400" dirty="0" smtClean="0"/>
              <a:t>Σπάνια χρήσιμο/ χαμηλή ευαισθησία</a:t>
            </a:r>
          </a:p>
          <a:p>
            <a:endParaRPr lang="el-GR" sz="1400" dirty="0"/>
          </a:p>
          <a:p>
            <a:r>
              <a:rPr lang="el-GR" sz="1400" dirty="0" smtClean="0"/>
              <a:t>Σπάνια χρήσιμο</a:t>
            </a:r>
            <a:r>
              <a:rPr lang="en-US" sz="1400" dirty="0" smtClean="0"/>
              <a:t>/ </a:t>
            </a:r>
            <a:r>
              <a:rPr lang="el-GR" sz="1400" dirty="0" smtClean="0"/>
              <a:t>χαμηλή ευαισθησία</a:t>
            </a:r>
            <a:endParaRPr lang="el-GR" sz="14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"/>
          </p:nvPr>
        </p:nvSpPr>
        <p:spPr>
          <a:xfrm>
            <a:off x="914400" y="1340768"/>
            <a:ext cx="2649488" cy="43204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δοκιμασία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3779912" y="1340768"/>
            <a:ext cx="2304256" cy="43204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ενδείξεις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844824"/>
            <a:ext cx="2664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l-GR" sz="1200" dirty="0" smtClean="0"/>
              <a:t>Ξένο σώμα, πνευμονία, πνευμοθώρακας, </a:t>
            </a:r>
            <a:r>
              <a:rPr lang="el-GR" sz="1200" dirty="0" err="1" smtClean="0"/>
              <a:t>πνευμονιή</a:t>
            </a:r>
            <a:r>
              <a:rPr lang="el-GR" sz="1200" dirty="0" smtClean="0"/>
              <a:t> εμβολή, μυοκαρδιοπάθεια, μυοκαρδίτιδα, περικαρδίτιδα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l-GR" sz="1200" dirty="0" smtClean="0"/>
              <a:t>Μυοκαρδιοπάθεια, μυοκαρδίτιδα, περικαρδίτιδα, ισχαιμία, αρρυθμία</a:t>
            </a:r>
          </a:p>
          <a:p>
            <a:pPr>
              <a:buClr>
                <a:schemeClr val="accent1"/>
              </a:buClr>
            </a:pPr>
            <a:endParaRPr lang="el-GR" sz="12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l-GR" sz="1200" dirty="0" smtClean="0"/>
              <a:t>Ανώμαλη </a:t>
            </a:r>
            <a:r>
              <a:rPr lang="el-GR" sz="1200" dirty="0" err="1" smtClean="0"/>
              <a:t>έκφυση</a:t>
            </a:r>
            <a:r>
              <a:rPr lang="el-GR" sz="1200" dirty="0" smtClean="0"/>
              <a:t> στεφανιαίων, μυοκαρδιοπάθεια, μυοκαρδίτιδα, περικαρδίτιδα, ανεύρυσμα ανιούσας αορτής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l-GR" sz="1200" dirty="0" smtClean="0"/>
              <a:t>Μυοκαρδίτιδα, περικαρδίτιδα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l-GR" sz="1200" dirty="0" smtClean="0"/>
              <a:t>Αρρυθμίες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l-GR" sz="1200" dirty="0" smtClean="0"/>
              <a:t>Στεφανιαία </a:t>
            </a:r>
            <a:r>
              <a:rPr lang="el-GR" sz="1200" dirty="0"/>
              <a:t>ισχαιμία, άσθμα </a:t>
            </a:r>
            <a:r>
              <a:rPr lang="el-GR" sz="1200" dirty="0" err="1"/>
              <a:t>προσπαθείας</a:t>
            </a:r>
            <a:endParaRPr lang="el-GR" sz="12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l-GR" sz="1200" dirty="0"/>
          </a:p>
          <a:p>
            <a:pPr>
              <a:buClr>
                <a:schemeClr val="accent1"/>
              </a:buClr>
            </a:pP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36196" y="1355701"/>
            <a:ext cx="24482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       </a:t>
            </a:r>
            <a:r>
              <a:rPr lang="el-GR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Διάγνωση </a:t>
            </a:r>
            <a:endParaRPr lang="el-GR" dirty="0">
              <a:ln w="1841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περιεχομένου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Αδυναμία αποσύνδεσης του θωρακικού άλγους στην παιδική ηλικία από άλγος καρδιακής αιτιολογίας</a:t>
            </a:r>
          </a:p>
          <a:p>
            <a:endParaRPr lang="el-GR" dirty="0"/>
          </a:p>
          <a:p>
            <a:r>
              <a:rPr lang="el-GR" dirty="0" smtClean="0"/>
              <a:t>Ο παιδίατρος παραπέμπει σε καρδιολόγο μετά από πίεση των γονέων</a:t>
            </a:r>
          </a:p>
          <a:p>
            <a:endParaRPr lang="el-GR" dirty="0" smtClean="0"/>
          </a:p>
          <a:p>
            <a:r>
              <a:rPr lang="el-GR" dirty="0" smtClean="0"/>
              <a:t>Ο καρδιολόγος προβαίνει σε περιττές εξετάσεις από έλλειψη επαρκούς επικοινωνίας με τους γονείς ώστε να τους καθησυχάσει</a:t>
            </a:r>
          </a:p>
          <a:p>
            <a:endParaRPr lang="el-GR" dirty="0"/>
          </a:p>
          <a:p>
            <a:r>
              <a:rPr lang="el-GR" dirty="0" smtClean="0"/>
              <a:t>Η πρακτική αυτή έχει όχι μόνο περιττές παραπομπές και έξοδα αλλά έχει και το αντίθετο αποτέλεσμα ως προς τη διαχείριση του άγχους της οικογένειας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68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800" dirty="0" smtClean="0"/>
              <a:t>Αλγόριθμος </a:t>
            </a:r>
            <a:r>
              <a:rPr lang="en-US" sz="2800" dirty="0" smtClean="0"/>
              <a:t>SCAMP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(</a:t>
            </a:r>
            <a:r>
              <a:rPr lang="en-US" sz="2800" dirty="0" err="1" smtClean="0"/>
              <a:t>standarised</a:t>
            </a:r>
            <a:r>
              <a:rPr lang="en-US" sz="2800" dirty="0" smtClean="0"/>
              <a:t> clinical assessment and management plans)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26496" cy="4752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 err="1" smtClean="0"/>
              <a:t>Δημουργήθηκε</a:t>
            </a:r>
            <a:r>
              <a:rPr lang="el-GR" dirty="0" smtClean="0"/>
              <a:t> αρχικά από ανασκόπηση των φακέλων 406 παιδιών με θωρακικό άλγος </a:t>
            </a:r>
          </a:p>
          <a:p>
            <a:pPr marL="0" indent="0">
              <a:buNone/>
            </a:pPr>
            <a:r>
              <a:rPr lang="en-US" dirty="0" smtClean="0"/>
              <a:t>Boston </a:t>
            </a:r>
            <a:r>
              <a:rPr lang="en-US" dirty="0"/>
              <a:t>C</a:t>
            </a:r>
            <a:r>
              <a:rPr lang="en-US" dirty="0" smtClean="0"/>
              <a:t>hildren’s </a:t>
            </a:r>
            <a:r>
              <a:rPr lang="en-US" dirty="0"/>
              <a:t>H</a:t>
            </a:r>
            <a:r>
              <a:rPr lang="en-US" dirty="0" smtClean="0"/>
              <a:t>ospital</a:t>
            </a:r>
            <a:r>
              <a:rPr lang="el-GR" dirty="0" smtClean="0"/>
              <a:t> και επεκτάθηκε </a:t>
            </a:r>
          </a:p>
          <a:p>
            <a:pPr marL="0" indent="0">
              <a:buNone/>
            </a:pPr>
            <a:r>
              <a:rPr lang="en-US" dirty="0" smtClean="0"/>
              <a:t>New England Congenital Cardiology Association (11 </a:t>
            </a:r>
            <a:r>
              <a:rPr lang="el-GR" dirty="0" smtClean="0"/>
              <a:t>νοσοκομεία) και</a:t>
            </a:r>
          </a:p>
          <a:p>
            <a:pPr marL="0" indent="0">
              <a:buNone/>
            </a:pPr>
            <a:r>
              <a:rPr lang="en-US" dirty="0" smtClean="0"/>
              <a:t>Children’s National Health System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Οι συγγραφείς μελέτησαν εξετάσεις που χρησιμοποιήθηκαν: ΗΚΓ, </a:t>
            </a:r>
            <a:r>
              <a:rPr lang="en-US" dirty="0" smtClean="0"/>
              <a:t>ECHO, </a:t>
            </a:r>
            <a:r>
              <a:rPr lang="el-GR" dirty="0" smtClean="0"/>
              <a:t>τεστ κόπωσης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holter</a:t>
            </a:r>
            <a:r>
              <a:rPr lang="en-US" dirty="0" smtClean="0"/>
              <a:t> </a:t>
            </a:r>
            <a:r>
              <a:rPr lang="el-GR" dirty="0" smtClean="0"/>
              <a:t>ρυθμού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Τελικά </a:t>
            </a:r>
            <a:r>
              <a:rPr lang="el-GR" dirty="0" err="1" smtClean="0"/>
              <a:t>συμπεριελήφθηκε</a:t>
            </a:r>
            <a:r>
              <a:rPr lang="el-GR" dirty="0" smtClean="0"/>
              <a:t>: Ιστορικό</a:t>
            </a:r>
          </a:p>
          <a:p>
            <a:pPr marL="0" indent="0">
              <a:buNone/>
            </a:pPr>
            <a:r>
              <a:rPr lang="el-GR" dirty="0" smtClean="0"/>
              <a:t>                                                Κλινική εξέταση</a:t>
            </a:r>
          </a:p>
          <a:p>
            <a:pPr marL="0" indent="0">
              <a:buNone/>
            </a:pPr>
            <a:r>
              <a:rPr lang="el-GR" dirty="0" smtClean="0"/>
              <a:t>                                                ΗΚΓ </a:t>
            </a:r>
          </a:p>
          <a:p>
            <a:pPr marL="0" indent="0">
              <a:buNone/>
            </a:pPr>
            <a:r>
              <a:rPr lang="el-GR" dirty="0" smtClean="0"/>
              <a:t>Δημιουργήθηκε </a:t>
            </a:r>
            <a:r>
              <a:rPr lang="en-US" dirty="0" smtClean="0"/>
              <a:t> o  </a:t>
            </a:r>
            <a:r>
              <a:rPr lang="el-GR" dirty="0" smtClean="0"/>
              <a:t>αλγόριθμος </a:t>
            </a:r>
            <a:r>
              <a:rPr lang="en-US" dirty="0" smtClean="0"/>
              <a:t>SCAMP</a:t>
            </a:r>
            <a:r>
              <a:rPr lang="el-GR" dirty="0" smtClean="0"/>
              <a:t> για να </a:t>
            </a:r>
            <a:r>
              <a:rPr lang="el-GR" dirty="0"/>
              <a:t>αποφασιστεί παραπομπή για περαιτέρω έλεγχο </a:t>
            </a:r>
          </a:p>
          <a:p>
            <a:pPr marL="0" indent="0">
              <a:buNone/>
            </a:pPr>
            <a:r>
              <a:rPr lang="el-GR" dirty="0" smtClean="0"/>
              <a:t>ώστε: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Να μειωθεί η διαφοροποίηση στην αντιμετώπιση </a:t>
            </a:r>
          </a:p>
          <a:p>
            <a:pPr marL="0" indent="0">
              <a:buNone/>
            </a:pPr>
            <a:r>
              <a:rPr lang="el-GR" dirty="0" smtClean="0"/>
              <a:t>Βελτιστοποιηθεί η χρήση των </a:t>
            </a:r>
            <a:r>
              <a:rPr lang="el-GR" dirty="0" err="1" smtClean="0"/>
              <a:t>παρακλινικών</a:t>
            </a:r>
            <a:r>
              <a:rPr lang="el-GR" dirty="0" smtClean="0"/>
              <a:t> εξετάσεων</a:t>
            </a:r>
          </a:p>
          <a:p>
            <a:pPr marL="0" indent="0">
              <a:buNone/>
            </a:pPr>
            <a:r>
              <a:rPr lang="el-GR" dirty="0" smtClean="0"/>
              <a:t>Να μειωθεί το κόστος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6381328"/>
            <a:ext cx="74888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Δεν έχασε </a:t>
            </a:r>
            <a:r>
              <a:rPr lang="el-GR" dirty="0" smtClean="0"/>
              <a:t>καμία </a:t>
            </a:r>
            <a:r>
              <a:rPr lang="el-GR" dirty="0"/>
              <a:t>διάγνωση καρδιακής αιτιολογίας </a:t>
            </a:r>
          </a:p>
        </p:txBody>
      </p:sp>
    </p:spTree>
    <p:extLst>
      <p:ext uri="{BB962C8B-B14F-4D97-AF65-F5344CB8AC3E}">
        <p14:creationId xmlns:p14="http://schemas.microsoft.com/office/powerpoint/2010/main" val="9081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188640"/>
            <a:ext cx="1728192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Ασθενείς με θωρακικό άλγος</a:t>
            </a:r>
            <a:endParaRPr lang="el-GR" sz="1000" dirty="0"/>
          </a:p>
        </p:txBody>
      </p:sp>
      <p:cxnSp>
        <p:nvCxnSpPr>
          <p:cNvPr id="6" name="Ευθύγραμμο βέλος σύνδεσης 5"/>
          <p:cNvCxnSpPr>
            <a:stCxn id="4" idx="2"/>
          </p:cNvCxnSpPr>
          <p:nvPr/>
        </p:nvCxnSpPr>
        <p:spPr>
          <a:xfrm>
            <a:off x="4211960" y="434861"/>
            <a:ext cx="0" cy="25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9872" y="692696"/>
            <a:ext cx="15841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Ατομικό, οικογενειακό ιστορικό, κλινική εξέταση</a:t>
            </a:r>
            <a:endParaRPr lang="el-GR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1340768"/>
            <a:ext cx="144016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Παθολογικό ιστορικό ή κλινική εξέταση</a:t>
            </a:r>
            <a:endParaRPr lang="el-GR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1340768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Φυσιολογικό ιστορικό</a:t>
            </a:r>
          </a:p>
          <a:p>
            <a:r>
              <a:rPr lang="el-GR" sz="1000" dirty="0" smtClean="0"/>
              <a:t> και </a:t>
            </a:r>
            <a:r>
              <a:rPr lang="el-GR" sz="1000" dirty="0"/>
              <a:t>κλινική εξέταση</a:t>
            </a:r>
          </a:p>
        </p:txBody>
      </p:sp>
      <p:cxnSp>
        <p:nvCxnSpPr>
          <p:cNvPr id="16" name="Ευθεία γραμμή σύνδεσης 15"/>
          <p:cNvCxnSpPr>
            <a:stCxn id="7" idx="2"/>
          </p:cNvCxnSpPr>
          <p:nvPr/>
        </p:nvCxnSpPr>
        <p:spPr>
          <a:xfrm>
            <a:off x="4211960" y="1092806"/>
            <a:ext cx="0" cy="10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3347864" y="119675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>
            <a:off x="5076056" y="119675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>
            <a:off x="3347864" y="119675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22980" y="2172813"/>
            <a:ext cx="136815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Εμπύρετο ή οξεία έναρξη συμπτωμάτων</a:t>
            </a:r>
            <a:endParaRPr lang="el-GR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9552" y="2888649"/>
            <a:ext cx="1800200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Εισαγωγή για περικαρδίτιδα/ μυοκαρδίτιδα σε οξεία έναρξη, εμπύρετο, τριβή, καλπασμός, παθολογικά ζωτικά σημεία, όψη πάσχοντος</a:t>
            </a:r>
            <a:endParaRPr lang="el-GR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55776" y="2956761"/>
            <a:ext cx="122413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Παραπομπή σε </a:t>
            </a:r>
            <a:r>
              <a:rPr lang="el-GR" sz="1000" dirty="0" err="1" smtClean="0"/>
              <a:t>παιδοκαρδιολόγο</a:t>
            </a:r>
            <a:endParaRPr lang="el-GR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60032" y="2188895"/>
            <a:ext cx="201622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Αίσθημα παλμών και/ή παθολογικό οικογενειακό ιστορικό</a:t>
            </a:r>
            <a:endParaRPr lang="el-GR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62" y="2956761"/>
            <a:ext cx="1322387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228184" y="2982137"/>
            <a:ext cx="17281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Άλγος στην άσκηση</a:t>
            </a:r>
            <a:r>
              <a:rPr lang="el-GR" sz="1000" dirty="0"/>
              <a:t> </a:t>
            </a:r>
            <a:r>
              <a:rPr lang="el-GR" sz="1000" dirty="0" smtClean="0"/>
              <a:t>ή στην ηρεμία</a:t>
            </a:r>
            <a:endParaRPr lang="el-GR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5652120" y="3796591"/>
            <a:ext cx="1224136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Άλγος στην άσκηση</a:t>
            </a:r>
            <a:endParaRPr lang="el-GR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7956376" y="3793630"/>
            <a:ext cx="1080120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Άλγος στην ηρεμία και/ή αναπαράγεται στην κλινική εξέταση</a:t>
            </a:r>
            <a:endParaRPr lang="el-GR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762093" y="4293096"/>
            <a:ext cx="111416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Άλλη διάγνωση; Π.χ. άσθμα</a:t>
            </a:r>
            <a:endParaRPr lang="el-GR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076056" y="5013176"/>
            <a:ext cx="936104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Δοκιμάστε κατάλληλη θεραπεία π.χ. βρογχοδιασταλτικά</a:t>
            </a:r>
            <a:endParaRPr lang="el-GR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21" y="5013176"/>
            <a:ext cx="13223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076056" y="6021288"/>
            <a:ext cx="936104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Βελτίωση;</a:t>
            </a:r>
            <a:endParaRPr lang="el-GR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83968" y="6414255"/>
            <a:ext cx="8640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Συνεχίστε τη θεραπεία</a:t>
            </a:r>
            <a:endParaRPr lang="el-GR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94" y="6414255"/>
            <a:ext cx="13223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956376" y="4884277"/>
            <a:ext cx="100811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Εξαιρετικά χαμηλή πιθανότητα άλγος καρδιακής αιτιολογίας</a:t>
            </a:r>
            <a:endParaRPr lang="el-GR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8066309" y="6324001"/>
            <a:ext cx="932261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000" dirty="0" smtClean="0"/>
              <a:t>καθησυχάστε</a:t>
            </a:r>
            <a:endParaRPr lang="el-GR" sz="1000" dirty="0"/>
          </a:p>
        </p:txBody>
      </p:sp>
      <p:cxnSp>
        <p:nvCxnSpPr>
          <p:cNvPr id="44" name="Ευθεία γραμμή σύνδεσης 43"/>
          <p:cNvCxnSpPr>
            <a:stCxn id="10" idx="2"/>
          </p:cNvCxnSpPr>
          <p:nvPr/>
        </p:nvCxnSpPr>
        <p:spPr>
          <a:xfrm>
            <a:off x="3059832" y="1740878"/>
            <a:ext cx="0" cy="175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εία γραμμή σύνδεσης 45"/>
          <p:cNvCxnSpPr/>
          <p:nvPr/>
        </p:nvCxnSpPr>
        <p:spPr>
          <a:xfrm>
            <a:off x="3059832" y="1916832"/>
            <a:ext cx="2340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>
            <a:stCxn id="12" idx="2"/>
          </p:cNvCxnSpPr>
          <p:nvPr/>
        </p:nvCxnSpPr>
        <p:spPr>
          <a:xfrm>
            <a:off x="5400092" y="1740878"/>
            <a:ext cx="0" cy="175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εία γραμμή σύνδεσης 49"/>
          <p:cNvCxnSpPr/>
          <p:nvPr/>
        </p:nvCxnSpPr>
        <p:spPr>
          <a:xfrm flipH="1">
            <a:off x="2411760" y="191683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ύγραμμο βέλος σύνδεσης 51"/>
          <p:cNvCxnSpPr/>
          <p:nvPr/>
        </p:nvCxnSpPr>
        <p:spPr>
          <a:xfrm>
            <a:off x="5292080" y="1916832"/>
            <a:ext cx="0" cy="272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/>
          <p:nvPr/>
        </p:nvCxnSpPr>
        <p:spPr>
          <a:xfrm>
            <a:off x="2411760" y="1916832"/>
            <a:ext cx="0" cy="255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55776" y="1916832"/>
            <a:ext cx="435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 smtClean="0"/>
              <a:t>ναι</a:t>
            </a:r>
            <a:endParaRPr lang="el-GR" sz="800" dirty="0"/>
          </a:p>
        </p:txBody>
      </p:sp>
      <p:sp>
        <p:nvSpPr>
          <p:cNvPr id="56" name="TextBox 55"/>
          <p:cNvSpPr txBox="1"/>
          <p:nvPr/>
        </p:nvSpPr>
        <p:spPr>
          <a:xfrm>
            <a:off x="4067944" y="1907472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 smtClean="0"/>
              <a:t>όχι</a:t>
            </a:r>
            <a:endParaRPr lang="el-GR" sz="800" dirty="0"/>
          </a:p>
        </p:txBody>
      </p:sp>
      <p:cxnSp>
        <p:nvCxnSpPr>
          <p:cNvPr id="58" name="Ευθεία γραμμή σύνδεσης 57"/>
          <p:cNvCxnSpPr>
            <a:stCxn id="29" idx="2"/>
          </p:cNvCxnSpPr>
          <p:nvPr/>
        </p:nvCxnSpPr>
        <p:spPr>
          <a:xfrm>
            <a:off x="2307056" y="2572923"/>
            <a:ext cx="0" cy="135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εία γραμμή σύνδεσης 60"/>
          <p:cNvCxnSpPr/>
          <p:nvPr/>
        </p:nvCxnSpPr>
        <p:spPr>
          <a:xfrm>
            <a:off x="1622980" y="2708920"/>
            <a:ext cx="1436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/>
          <p:nvPr/>
        </p:nvCxnSpPr>
        <p:spPr>
          <a:xfrm>
            <a:off x="1622980" y="270892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Ευθύγραμμο βέλος σύνδεσης 2048"/>
          <p:cNvCxnSpPr/>
          <p:nvPr/>
        </p:nvCxnSpPr>
        <p:spPr>
          <a:xfrm>
            <a:off x="3059832" y="2708920"/>
            <a:ext cx="0" cy="179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8101"/>
            <a:ext cx="4397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22" y="2676901"/>
            <a:ext cx="36150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64" name="Ευθεία γραμμή σύνδεσης 2063"/>
          <p:cNvCxnSpPr>
            <a:stCxn id="32" idx="2"/>
          </p:cNvCxnSpPr>
          <p:nvPr/>
        </p:nvCxnSpPr>
        <p:spPr>
          <a:xfrm>
            <a:off x="5868144" y="2589005"/>
            <a:ext cx="0" cy="209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Ευθεία γραμμή σύνδεσης 2065"/>
          <p:cNvCxnSpPr/>
          <p:nvPr/>
        </p:nvCxnSpPr>
        <p:spPr>
          <a:xfrm>
            <a:off x="4891155" y="2777201"/>
            <a:ext cx="2332779" cy="21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Ευθύγραμμο βέλος σύνδεσης 2067"/>
          <p:cNvCxnSpPr/>
          <p:nvPr/>
        </p:nvCxnSpPr>
        <p:spPr>
          <a:xfrm>
            <a:off x="4905512" y="2780928"/>
            <a:ext cx="0" cy="157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Ευθύγραμμο βέλος σύνδεσης 2076"/>
          <p:cNvCxnSpPr/>
          <p:nvPr/>
        </p:nvCxnSpPr>
        <p:spPr>
          <a:xfrm>
            <a:off x="7223934" y="2798784"/>
            <a:ext cx="0" cy="14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21" y="2777201"/>
            <a:ext cx="4397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46" y="2795964"/>
            <a:ext cx="433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81" name="Ευθεία γραμμή σύνδεσης 2080"/>
          <p:cNvCxnSpPr>
            <a:stCxn id="33" idx="2"/>
          </p:cNvCxnSpPr>
          <p:nvPr/>
        </p:nvCxnSpPr>
        <p:spPr>
          <a:xfrm>
            <a:off x="7092280" y="3382247"/>
            <a:ext cx="0" cy="167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Ευθεία γραμμή σύνδεσης 2082"/>
          <p:cNvCxnSpPr/>
          <p:nvPr/>
        </p:nvCxnSpPr>
        <p:spPr>
          <a:xfrm>
            <a:off x="6264187" y="3549650"/>
            <a:ext cx="2124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Ευθύγραμμο βέλος σύνδεσης 2084"/>
          <p:cNvCxnSpPr>
            <a:endCxn id="34" idx="0"/>
          </p:cNvCxnSpPr>
          <p:nvPr/>
        </p:nvCxnSpPr>
        <p:spPr>
          <a:xfrm>
            <a:off x="6264187" y="3549650"/>
            <a:ext cx="1" cy="246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9" name="Ευθύγραμμο βέλος σύνδεσης 2088"/>
          <p:cNvCxnSpPr/>
          <p:nvPr/>
        </p:nvCxnSpPr>
        <p:spPr>
          <a:xfrm>
            <a:off x="8388424" y="3549650"/>
            <a:ext cx="0" cy="200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Ευθύγραμμο βέλος σύνδεσης 2090"/>
          <p:cNvCxnSpPr>
            <a:stCxn id="35" idx="2"/>
          </p:cNvCxnSpPr>
          <p:nvPr/>
        </p:nvCxnSpPr>
        <p:spPr>
          <a:xfrm>
            <a:off x="8496436" y="4655404"/>
            <a:ext cx="0" cy="285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Ευθύγραμμο βέλος σύνδεσης 2092"/>
          <p:cNvCxnSpPr>
            <a:stCxn id="41" idx="2"/>
          </p:cNvCxnSpPr>
          <p:nvPr/>
        </p:nvCxnSpPr>
        <p:spPr>
          <a:xfrm>
            <a:off x="8460432" y="5899940"/>
            <a:ext cx="0" cy="31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Ευθύγραμμο βέλος σύνδεσης 2094"/>
          <p:cNvCxnSpPr>
            <a:stCxn id="34" idx="2"/>
          </p:cNvCxnSpPr>
          <p:nvPr/>
        </p:nvCxnSpPr>
        <p:spPr>
          <a:xfrm flipH="1">
            <a:off x="6264187" y="4042812"/>
            <a:ext cx="1" cy="25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25" y="4765214"/>
            <a:ext cx="4397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10" y="4775051"/>
            <a:ext cx="365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7" name="Ευθύγραμμο βέλος σύνδεσης 2106"/>
          <p:cNvCxnSpPr>
            <a:stCxn id="2102" idx="1"/>
            <a:endCxn id="37" idx="0"/>
          </p:cNvCxnSpPr>
          <p:nvPr/>
        </p:nvCxnSpPr>
        <p:spPr>
          <a:xfrm>
            <a:off x="5542225" y="4884277"/>
            <a:ext cx="1883" cy="128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0" name="Ευθύγραμμο βέλος σύνδεσης 2109"/>
          <p:cNvCxnSpPr>
            <a:stCxn id="2103" idx="3"/>
          </p:cNvCxnSpPr>
          <p:nvPr/>
        </p:nvCxnSpPr>
        <p:spPr>
          <a:xfrm>
            <a:off x="7022135" y="4894114"/>
            <a:ext cx="0" cy="119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8" name="Ευθεία γραμμή σύνδεσης 2117"/>
          <p:cNvCxnSpPr>
            <a:stCxn id="2102" idx="1"/>
            <a:endCxn id="2103" idx="3"/>
          </p:cNvCxnSpPr>
          <p:nvPr/>
        </p:nvCxnSpPr>
        <p:spPr>
          <a:xfrm>
            <a:off x="5542225" y="4884277"/>
            <a:ext cx="1479910" cy="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Ευθεία γραμμή σύνδεσης 2121"/>
          <p:cNvCxnSpPr>
            <a:stCxn id="36" idx="2"/>
          </p:cNvCxnSpPr>
          <p:nvPr/>
        </p:nvCxnSpPr>
        <p:spPr>
          <a:xfrm flipH="1">
            <a:off x="6319174" y="4693206"/>
            <a:ext cx="1" cy="191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4" name="Ευθύγραμμο βέλος σύνδεσης 2123"/>
          <p:cNvCxnSpPr>
            <a:stCxn id="37" idx="2"/>
            <a:endCxn id="39" idx="0"/>
          </p:cNvCxnSpPr>
          <p:nvPr/>
        </p:nvCxnSpPr>
        <p:spPr>
          <a:xfrm>
            <a:off x="5544108" y="5874950"/>
            <a:ext cx="0" cy="146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9" y="6208986"/>
            <a:ext cx="4397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86" y="6252932"/>
            <a:ext cx="433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8" name="TextBox 2127"/>
          <p:cNvSpPr txBox="1"/>
          <p:nvPr/>
        </p:nvSpPr>
        <p:spPr>
          <a:xfrm>
            <a:off x="539552" y="3919701"/>
            <a:ext cx="137199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800" dirty="0" smtClean="0"/>
              <a:t>Θωρακικό άλγος με αντανάκλαση στην κάτω γνάθο, πλάτη, αρ άνω άκρο, επιτείνεται ύπτια θέση, ιστορικό </a:t>
            </a:r>
            <a:r>
              <a:rPr lang="en-US" sz="800" dirty="0" smtClean="0"/>
              <a:t>Kawasaki, </a:t>
            </a:r>
            <a:r>
              <a:rPr lang="el-GR" sz="800" dirty="0" smtClean="0"/>
              <a:t>επέμβαση καρδιάς ή </a:t>
            </a:r>
            <a:r>
              <a:rPr lang="el-GR" sz="800" dirty="0" err="1" smtClean="0"/>
              <a:t>προθρομβωτική</a:t>
            </a:r>
            <a:r>
              <a:rPr lang="el-GR" sz="800" dirty="0" smtClean="0"/>
              <a:t> κατάσταση</a:t>
            </a:r>
            <a:endParaRPr lang="el-GR" sz="800" dirty="0"/>
          </a:p>
        </p:txBody>
      </p:sp>
      <p:sp>
        <p:nvSpPr>
          <p:cNvPr id="2129" name="TextBox 2128"/>
          <p:cNvSpPr txBox="1"/>
          <p:nvPr/>
        </p:nvSpPr>
        <p:spPr>
          <a:xfrm>
            <a:off x="487977" y="4948726"/>
            <a:ext cx="16561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800" dirty="0" smtClean="0"/>
              <a:t>Παθολογική κλινική εξέταση = παθολογικό φύσημα, δυνατός ή μονήρης Τ2, καλπασμός, τριβή, οίδημα, </a:t>
            </a:r>
            <a:r>
              <a:rPr lang="el-GR" sz="800" dirty="0" err="1" smtClean="0"/>
              <a:t>υποξία</a:t>
            </a:r>
            <a:r>
              <a:rPr lang="el-GR" sz="800" dirty="0" smtClean="0"/>
              <a:t>, όψη πάσχοντος, </a:t>
            </a:r>
            <a:r>
              <a:rPr lang="el-GR" sz="800" dirty="0" err="1" smtClean="0"/>
              <a:t>ταχυκαρδία,ταχύπνοια,αρρυθμία</a:t>
            </a:r>
            <a:endParaRPr lang="el-GR" sz="800" dirty="0"/>
          </a:p>
        </p:txBody>
      </p:sp>
      <p:sp>
        <p:nvSpPr>
          <p:cNvPr id="2130" name="TextBox 2129"/>
          <p:cNvSpPr txBox="1"/>
          <p:nvPr/>
        </p:nvSpPr>
        <p:spPr>
          <a:xfrm>
            <a:off x="432317" y="5790455"/>
            <a:ext cx="17675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800" dirty="0" smtClean="0"/>
              <a:t>Παθολογικό οικογενειακό ιστορικό=</a:t>
            </a:r>
          </a:p>
          <a:p>
            <a:r>
              <a:rPr lang="el-GR" sz="800" dirty="0" smtClean="0"/>
              <a:t>1</a:t>
            </a:r>
            <a:r>
              <a:rPr lang="el-GR" sz="800" baseline="30000" dirty="0" smtClean="0"/>
              <a:t>ου</a:t>
            </a:r>
            <a:r>
              <a:rPr lang="el-GR" sz="800" dirty="0" smtClean="0"/>
              <a:t> βαθμού συγγενής ή πολλά μέλη της οικογένειας με: μυοκαρδιοπάθεια, αιφνίδιο θάνατο &lt; 50, </a:t>
            </a:r>
            <a:r>
              <a:rPr lang="el-GR" sz="800" dirty="0" err="1" smtClean="0"/>
              <a:t>οικογενής</a:t>
            </a:r>
            <a:r>
              <a:rPr lang="el-GR" sz="800" dirty="0" smtClean="0"/>
              <a:t> </a:t>
            </a:r>
            <a:r>
              <a:rPr lang="el-GR" sz="800" dirty="0" err="1" smtClean="0"/>
              <a:t>δυσλιπιδαιμία</a:t>
            </a:r>
            <a:r>
              <a:rPr lang="el-GR" sz="800" dirty="0" smtClean="0"/>
              <a:t>, πνευμονική υπέρταση, κληρονομούμενες αρρυθμίες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0624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    </a:t>
            </a:r>
            <a:r>
              <a:rPr lang="en-US" dirty="0" smtClean="0"/>
              <a:t>Red </a:t>
            </a:r>
            <a:r>
              <a:rPr lang="en-US" dirty="0"/>
              <a:t>flags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979712" y="1692596"/>
            <a:ext cx="6786336" cy="4403403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Άλγος στην άσκηση</a:t>
            </a:r>
          </a:p>
          <a:p>
            <a:r>
              <a:rPr lang="el-GR" dirty="0" smtClean="0"/>
              <a:t>Συγκοπή στην άσκηση</a:t>
            </a:r>
          </a:p>
          <a:p>
            <a:r>
              <a:rPr lang="el-GR" dirty="0" smtClean="0"/>
              <a:t>Αντανάκλαση στην πλάτη, κάτω γνάθο, αρ άνω άκρο</a:t>
            </a:r>
          </a:p>
          <a:p>
            <a:r>
              <a:rPr lang="el-GR" dirty="0" smtClean="0"/>
              <a:t>Αυξάνει στην ύπτια θέση</a:t>
            </a:r>
            <a:endParaRPr lang="el-GR" dirty="0"/>
          </a:p>
          <a:p>
            <a:r>
              <a:rPr lang="el-GR" dirty="0" smtClean="0"/>
              <a:t>Εμπύρετο</a:t>
            </a:r>
          </a:p>
          <a:p>
            <a:r>
              <a:rPr lang="el-GR" dirty="0" err="1"/>
              <a:t>Προθρομβωτικές</a:t>
            </a:r>
            <a:r>
              <a:rPr lang="el-GR" dirty="0"/>
              <a:t> καταστάσεις</a:t>
            </a:r>
          </a:p>
          <a:p>
            <a:r>
              <a:rPr lang="el-GR" dirty="0" smtClean="0"/>
              <a:t>Αρθρίτιδα/</a:t>
            </a:r>
            <a:r>
              <a:rPr lang="el-GR" dirty="0" err="1"/>
              <a:t>α</a:t>
            </a:r>
            <a:r>
              <a:rPr lang="el-GR" dirty="0" err="1" smtClean="0"/>
              <a:t>γγειϊτιδα</a:t>
            </a:r>
            <a:endParaRPr lang="el-GR" dirty="0" smtClean="0"/>
          </a:p>
          <a:p>
            <a:r>
              <a:rPr lang="el-GR" dirty="0" smtClean="0"/>
              <a:t>Χρήση ουσιών</a:t>
            </a:r>
          </a:p>
          <a:p>
            <a:r>
              <a:rPr lang="el-GR" dirty="0" smtClean="0"/>
              <a:t>Ιστορικό </a:t>
            </a:r>
            <a:r>
              <a:rPr lang="en-US" dirty="0" smtClean="0"/>
              <a:t>Kawasaki</a:t>
            </a:r>
          </a:p>
          <a:p>
            <a:r>
              <a:rPr lang="el-GR" dirty="0" smtClean="0"/>
              <a:t>Οικογενειακό ιστορικό αιφνιδίου θανάτου &lt;50, κληρονομούμενες αρρυθμίες </a:t>
            </a:r>
            <a:r>
              <a:rPr lang="en-US" dirty="0" err="1" smtClean="0"/>
              <a:t>Brugada</a:t>
            </a:r>
            <a:r>
              <a:rPr lang="en-US" dirty="0" smtClean="0"/>
              <a:t>, long QT</a:t>
            </a:r>
            <a:endParaRPr lang="el-GR" dirty="0" smtClean="0"/>
          </a:p>
          <a:p>
            <a:r>
              <a:rPr lang="el-GR" dirty="0" smtClean="0"/>
              <a:t>Μυοκαρδιοπάθεια</a:t>
            </a:r>
          </a:p>
          <a:p>
            <a:r>
              <a:rPr lang="el-GR" dirty="0" smtClean="0"/>
              <a:t>Παθολογικά ευρήματα από την κλινική εξέταση</a:t>
            </a:r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0072"/>
            <a:ext cx="27987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2597"/>
            <a:ext cx="18830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4" y="116632"/>
            <a:ext cx="1512168" cy="15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Πόνος στο στήθος στα παιδιά συνήθως οφείλεται σε καλοήθη αίτια</a:t>
            </a:r>
          </a:p>
          <a:p>
            <a:r>
              <a:rPr lang="el-GR" dirty="0" smtClean="0"/>
              <a:t>Καρδιακής αιτιολογίας πόνος είναι εξαιρετικά σπάνιος, αλλά υπαρκτός</a:t>
            </a:r>
          </a:p>
          <a:p>
            <a:r>
              <a:rPr lang="el-GR" dirty="0" smtClean="0"/>
              <a:t>Συχνά αποκλείεται μόνο από το ιστορικό και κλινική εξέταση</a:t>
            </a:r>
          </a:p>
          <a:p>
            <a:r>
              <a:rPr lang="el-GR" dirty="0" smtClean="0"/>
              <a:t>Περεταίρω έλεγχος σε </a:t>
            </a:r>
          </a:p>
          <a:p>
            <a:endParaRPr lang="en-US" dirty="0" smtClean="0"/>
          </a:p>
          <a:p>
            <a:endParaRPr lang="en-US" dirty="0"/>
          </a:p>
          <a:p>
            <a:endParaRPr lang="el-GR" dirty="0" smtClean="0"/>
          </a:p>
          <a:p>
            <a:r>
              <a:rPr lang="el-GR" dirty="0" smtClean="0"/>
              <a:t>Κατανόηση της ανησυχίας του παιδιού και γονέων, αποκλεισμός σπάνιων αλλά σοβαρών καταστάσεων και…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αφιερώσουμε ΧΡΟΝΟ για  ΚΑΘΥΣΗΧΑΣΜΟΣ της οικογένειας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25" y="3121039"/>
            <a:ext cx="1008112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4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pr.org/wp-content/uploads/2012/12/Thank-You2.jpg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39"/>
            <a:ext cx="66103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</a:t>
            </a:r>
            <a:r>
              <a:rPr lang="el-GR" sz="3600" dirty="0" err="1" smtClean="0"/>
              <a:t>ιβλιογραφία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4536504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1" dirty="0"/>
              <a:t>Cardiac disease in pediatric patients presenting to a pediatric ED with chest pain</a:t>
            </a:r>
          </a:p>
          <a:p>
            <a:pPr marL="0" indent="0">
              <a:buNone/>
            </a:pPr>
            <a:r>
              <a:rPr lang="en-US" sz="1700" dirty="0"/>
              <a:t>David M. </a:t>
            </a:r>
            <a:r>
              <a:rPr lang="en-US" sz="1700" dirty="0" err="1"/>
              <a:t>Drossner</a:t>
            </a:r>
            <a:r>
              <a:rPr lang="en-US" sz="1700" dirty="0" smtClean="0"/>
              <a:t>,</a:t>
            </a:r>
            <a:r>
              <a:rPr lang="el-GR" sz="1700" dirty="0" smtClean="0"/>
              <a:t> </a:t>
            </a:r>
            <a:r>
              <a:rPr lang="en-US" sz="1700" dirty="0" smtClean="0"/>
              <a:t>et al</a:t>
            </a:r>
          </a:p>
          <a:p>
            <a:pPr marL="0" indent="0">
              <a:buNone/>
            </a:pPr>
            <a:r>
              <a:rPr lang="en-US" sz="1700" i="1" dirty="0" smtClean="0"/>
              <a:t> </a:t>
            </a:r>
            <a:r>
              <a:rPr lang="en-US" sz="1700" i="1" dirty="0"/>
              <a:t>Am J </a:t>
            </a:r>
            <a:r>
              <a:rPr lang="en-US" sz="1700" i="1" dirty="0" err="1"/>
              <a:t>Emerg</a:t>
            </a:r>
            <a:r>
              <a:rPr lang="en-US" sz="1700" i="1" dirty="0"/>
              <a:t> Med. 2011 Jul;29(6):</a:t>
            </a:r>
            <a:r>
              <a:rPr lang="en-US" sz="1700" i="1" dirty="0" smtClean="0"/>
              <a:t>632-8</a:t>
            </a:r>
          </a:p>
          <a:p>
            <a:pPr marL="0" indent="0">
              <a:buNone/>
            </a:pPr>
            <a:endParaRPr lang="el-GR" sz="2200" b="1" i="1" dirty="0"/>
          </a:p>
          <a:p>
            <a:pPr marL="0" indent="0">
              <a:buNone/>
            </a:pPr>
            <a:endParaRPr lang="el-GR" sz="2200" b="1" i="1" dirty="0" smtClean="0"/>
          </a:p>
          <a:p>
            <a:pPr marL="0" indent="0">
              <a:buNone/>
            </a:pPr>
            <a:r>
              <a:rPr lang="en-US" sz="1900" b="1" i="1" dirty="0" smtClean="0"/>
              <a:t>Review paper</a:t>
            </a:r>
            <a:endParaRPr lang="el-GR" sz="19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3,5 </a:t>
            </a:r>
            <a:r>
              <a:rPr lang="el-GR" sz="1900" dirty="0" smtClean="0"/>
              <a:t>χρόνια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4436 παιδιά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 &lt;19 </a:t>
            </a:r>
            <a:r>
              <a:rPr lang="el-GR" sz="1900" dirty="0" err="1" smtClean="0"/>
              <a:t>χρ</a:t>
            </a:r>
            <a:endParaRPr lang="el-GR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2 </a:t>
            </a:r>
            <a:r>
              <a:rPr lang="el-GR" sz="1900" dirty="0" err="1" smtClean="0"/>
              <a:t>τεταρτοβάθμια</a:t>
            </a:r>
            <a:r>
              <a:rPr lang="el-GR" sz="1900" dirty="0" smtClean="0"/>
              <a:t> παιδιατρικά κέντρα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Χωρίς γνωστή καρδιακή νόσο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 smtClean="0"/>
              <a:t>2 ομάδες  (καρδιακής, μη καρδιακής αιτιολογίας) βάση της διάγνωσης εξόδου 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5148064" y="1556792"/>
            <a:ext cx="3888432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b="1" dirty="0" smtClean="0">
                <a:solidFill>
                  <a:schemeClr val="accent2"/>
                </a:solidFill>
              </a:rPr>
              <a:t>Καρδιακής αιτιολογίας</a:t>
            </a:r>
            <a:r>
              <a:rPr lang="el-GR" sz="1800" b="1" dirty="0">
                <a:solidFill>
                  <a:schemeClr val="accent2"/>
                </a:solidFill>
              </a:rPr>
              <a:t> </a:t>
            </a:r>
            <a:r>
              <a:rPr lang="el-GR" sz="1800" b="1" dirty="0" smtClean="0">
                <a:solidFill>
                  <a:schemeClr val="accent2"/>
                </a:solidFill>
              </a:rPr>
              <a:t>    </a:t>
            </a:r>
            <a:r>
              <a:rPr lang="el-GR" sz="1800" dirty="0" smtClean="0">
                <a:solidFill>
                  <a:schemeClr val="accent2"/>
                </a:solidFill>
              </a:rPr>
              <a:t>24 (0.6%)</a:t>
            </a:r>
          </a:p>
          <a:p>
            <a:pPr marL="0" indent="0">
              <a:buNone/>
            </a:pPr>
            <a:r>
              <a:rPr lang="el-GR" sz="1600" dirty="0" smtClean="0"/>
              <a:t>92% ΗΚΓ</a:t>
            </a:r>
          </a:p>
          <a:p>
            <a:pPr marL="0" indent="0">
              <a:buNone/>
            </a:pPr>
            <a:r>
              <a:rPr lang="el-GR" sz="1600" dirty="0" smtClean="0"/>
              <a:t>Αρρυθμία                                     9</a:t>
            </a:r>
          </a:p>
          <a:p>
            <a:pPr marL="0" indent="0">
              <a:buNone/>
            </a:pPr>
            <a:r>
              <a:rPr lang="el-GR" sz="1600" dirty="0" smtClean="0"/>
              <a:t>Περικαρδίτιδα                             6</a:t>
            </a:r>
          </a:p>
          <a:p>
            <a:pPr marL="0" indent="0">
              <a:buNone/>
            </a:pPr>
            <a:r>
              <a:rPr lang="el-GR" sz="1600" dirty="0" smtClean="0"/>
              <a:t>Μυοκαρδίτιδα                             4</a:t>
            </a:r>
          </a:p>
          <a:p>
            <a:pPr marL="0" indent="0">
              <a:buNone/>
            </a:pPr>
            <a:r>
              <a:rPr lang="el-GR" sz="1600" dirty="0" smtClean="0"/>
              <a:t>Οξύ έμφραγμα μυοκαρδίου      3</a:t>
            </a:r>
          </a:p>
          <a:p>
            <a:pPr marL="0" indent="0">
              <a:buNone/>
            </a:pPr>
            <a:r>
              <a:rPr lang="el-GR" sz="1600" dirty="0" smtClean="0"/>
              <a:t>Πνευμονική εμβολή                    1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l-GR" sz="1600" b="1" dirty="0" smtClean="0"/>
              <a:t>Μη καρδιακής αιτιολογίας</a:t>
            </a:r>
          </a:p>
          <a:p>
            <a:pPr marL="0" indent="0">
              <a:buNone/>
            </a:pPr>
            <a:r>
              <a:rPr lang="el-GR" sz="1600" dirty="0" smtClean="0"/>
              <a:t>27% ΗΚΓ         </a:t>
            </a:r>
            <a:r>
              <a:rPr lang="en-US" sz="1600" dirty="0" smtClean="0"/>
              <a:t> 3238 </a:t>
            </a:r>
            <a:r>
              <a:rPr lang="el-GR" sz="1600" dirty="0" smtClean="0"/>
              <a:t>ούτε ΗΚΓ</a:t>
            </a:r>
          </a:p>
          <a:p>
            <a:r>
              <a:rPr lang="el-GR" sz="1600" dirty="0" err="1" smtClean="0"/>
              <a:t>Μυοσκελετικό</a:t>
            </a:r>
            <a:r>
              <a:rPr lang="el-GR" sz="1600" dirty="0" smtClean="0"/>
              <a:t>                  56</a:t>
            </a:r>
            <a:r>
              <a:rPr lang="en-US" sz="1600" dirty="0" smtClean="0"/>
              <a:t>%</a:t>
            </a:r>
            <a:endParaRPr lang="el-GR" sz="1600" dirty="0" smtClean="0"/>
          </a:p>
          <a:p>
            <a:r>
              <a:rPr lang="el-GR" sz="1600" dirty="0" smtClean="0"/>
              <a:t>Αναπνευστικό                  12%</a:t>
            </a:r>
          </a:p>
          <a:p>
            <a:r>
              <a:rPr lang="el-GR" sz="1600" dirty="0" smtClean="0"/>
              <a:t>Λοιμώδης                            8%</a:t>
            </a:r>
          </a:p>
          <a:p>
            <a:r>
              <a:rPr lang="el-GR" sz="1600" dirty="0" smtClean="0"/>
              <a:t>Γαστρεντερικό                    6%</a:t>
            </a:r>
          </a:p>
          <a:p>
            <a:r>
              <a:rPr lang="el-GR" sz="1600" dirty="0" smtClean="0"/>
              <a:t>Δρεπανοκυτταρική            4%</a:t>
            </a:r>
          </a:p>
        </p:txBody>
      </p:sp>
    </p:spTree>
    <p:extLst>
      <p:ext uri="{BB962C8B-B14F-4D97-AF65-F5344CB8AC3E}">
        <p14:creationId xmlns:p14="http://schemas.microsoft.com/office/powerpoint/2010/main" val="4102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</a:t>
            </a:r>
            <a:r>
              <a:rPr lang="el-GR" sz="3600" dirty="0" err="1"/>
              <a:t>ιβλιογραφία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sz="2000" dirty="0" smtClean="0"/>
          </a:p>
          <a:p>
            <a:endParaRPr lang="el-GR" sz="2000" dirty="0"/>
          </a:p>
          <a:p>
            <a:pPr>
              <a:buFont typeface="Wingdings" pitchFamily="2" charset="2"/>
              <a:buChar char="Ø"/>
            </a:pPr>
            <a:endParaRPr lang="el-GR" sz="2600" dirty="0" smtClean="0"/>
          </a:p>
          <a:p>
            <a:pPr>
              <a:buFont typeface="Wingdings" pitchFamily="2" charset="2"/>
              <a:buChar char="Ø"/>
            </a:pPr>
            <a:endParaRPr lang="el-GR" sz="2600" dirty="0"/>
          </a:p>
          <a:p>
            <a:pPr>
              <a:buFont typeface="Wingdings" pitchFamily="2" charset="2"/>
              <a:buChar char="Ø"/>
            </a:pPr>
            <a:r>
              <a:rPr lang="el-GR" sz="2600" dirty="0" smtClean="0"/>
              <a:t>Οι δύο μεγαλύτερες μελέτες σε σύνολο </a:t>
            </a:r>
            <a:r>
              <a:rPr lang="el-GR" sz="2600" b="1" u="sng" dirty="0" smtClean="0"/>
              <a:t>8136</a:t>
            </a:r>
            <a:r>
              <a:rPr lang="el-GR" sz="2600" dirty="0" smtClean="0"/>
              <a:t> παιδιών</a:t>
            </a:r>
          </a:p>
          <a:p>
            <a:pPr>
              <a:buFont typeface="Wingdings" pitchFamily="2" charset="2"/>
              <a:buChar char="Ø"/>
            </a:pPr>
            <a:endParaRPr lang="el-GR" sz="3100" dirty="0"/>
          </a:p>
          <a:p>
            <a:pPr>
              <a:buFont typeface="Wingdings" pitchFamily="2" charset="2"/>
              <a:buChar char="Ø"/>
            </a:pPr>
            <a:r>
              <a:rPr lang="el-GR" sz="2600" b="1" u="sng" dirty="0" smtClean="0"/>
              <a:t>0,6-1% </a:t>
            </a:r>
            <a:r>
              <a:rPr lang="el-GR" sz="2600" dirty="0" smtClean="0"/>
              <a:t>άλγος καρδιακής αιτιολογίας</a:t>
            </a:r>
            <a:endParaRPr lang="el-GR" sz="26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900" b="1" dirty="0" smtClean="0"/>
              <a:t>Adolescent </a:t>
            </a:r>
            <a:r>
              <a:rPr lang="en-US" sz="1900" b="1" dirty="0"/>
              <a:t>chest pain: a prospective study.</a:t>
            </a:r>
          </a:p>
          <a:p>
            <a:pPr marL="0" indent="0">
              <a:buNone/>
            </a:pPr>
            <a:r>
              <a:rPr lang="en-US" sz="1900" dirty="0" err="1"/>
              <a:t>Pantell</a:t>
            </a:r>
            <a:r>
              <a:rPr lang="en-US" sz="1900" dirty="0"/>
              <a:t> RH, Goodman BW Jr.</a:t>
            </a:r>
            <a:endParaRPr lang="el-GR" sz="1900" dirty="0" smtClean="0"/>
          </a:p>
          <a:p>
            <a:pPr marL="0" indent="0">
              <a:buNone/>
            </a:pPr>
            <a:r>
              <a:rPr lang="en-US" sz="1900" i="1" dirty="0"/>
              <a:t>Pediatrics. 1983 Jun;71(6):881-7</a:t>
            </a:r>
            <a:r>
              <a:rPr lang="en-US" dirty="0"/>
              <a:t>.</a:t>
            </a:r>
          </a:p>
          <a:p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sz="2600" dirty="0" smtClean="0"/>
              <a:t>100 έφηβοι</a:t>
            </a:r>
          </a:p>
          <a:p>
            <a:pPr>
              <a:buFont typeface="Wingdings" pitchFamily="2" charset="2"/>
              <a:buChar char="Ø"/>
            </a:pPr>
            <a:endParaRPr lang="el-GR" sz="2600" dirty="0"/>
          </a:p>
          <a:p>
            <a:pPr>
              <a:buFont typeface="Wingdings" pitchFamily="2" charset="2"/>
              <a:buChar char="Ø"/>
            </a:pPr>
            <a:r>
              <a:rPr lang="el-GR" sz="2600" dirty="0" smtClean="0"/>
              <a:t>Σημαντική επίπτωση στην ποιότητα ζωής</a:t>
            </a:r>
          </a:p>
          <a:p>
            <a:pPr>
              <a:buFont typeface="Wingdings" pitchFamily="2" charset="2"/>
              <a:buChar char="Ø"/>
            </a:pPr>
            <a:endParaRPr lang="el-GR" sz="2600" dirty="0" smtClean="0"/>
          </a:p>
          <a:p>
            <a:pPr>
              <a:buFont typeface="Wingdings" pitchFamily="2" charset="2"/>
              <a:buChar char="Ø"/>
            </a:pPr>
            <a:r>
              <a:rPr lang="el-GR" sz="2600" dirty="0" smtClean="0"/>
              <a:t>&gt;40% απουσίες από το σχολείο</a:t>
            </a:r>
          </a:p>
          <a:p>
            <a:pPr>
              <a:buFont typeface="Wingdings" pitchFamily="2" charset="2"/>
              <a:buChar char="Ø"/>
            </a:pPr>
            <a:endParaRPr lang="el-GR" sz="2600" dirty="0" smtClean="0"/>
          </a:p>
          <a:p>
            <a:pPr>
              <a:buFont typeface="Wingdings" pitchFamily="2" charset="2"/>
              <a:buChar char="Ø"/>
            </a:pPr>
            <a:r>
              <a:rPr lang="el-GR" sz="2600" dirty="0" smtClean="0"/>
              <a:t>44% να πιστεύουν ότι παθαίνουν «καρδιακή προσβολή»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29428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Μη καρδιαγγειακά </a:t>
            </a:r>
            <a:r>
              <a:rPr lang="el-GR" sz="3600" dirty="0" smtClean="0"/>
              <a:t>αίτια (99-99,4%)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4690864" cy="5023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200" b="1" dirty="0" err="1" smtClean="0"/>
              <a:t>Μυοσκελετικό</a:t>
            </a:r>
            <a:r>
              <a:rPr lang="el-GR" sz="2200" b="1" dirty="0" smtClean="0"/>
              <a:t>   24-56%</a:t>
            </a:r>
            <a:endParaRPr lang="en-US" sz="2200" b="1" dirty="0" smtClean="0"/>
          </a:p>
          <a:p>
            <a:r>
              <a:rPr lang="el-GR" sz="1500" dirty="0"/>
              <a:t>Τ</a:t>
            </a:r>
            <a:r>
              <a:rPr lang="el-GR" sz="1500" dirty="0" smtClean="0"/>
              <a:t>ραύμα</a:t>
            </a:r>
          </a:p>
          <a:p>
            <a:r>
              <a:rPr lang="el-GR" sz="1500" dirty="0" err="1" smtClean="0"/>
              <a:t>Χονδροπλευρίτιδα</a:t>
            </a:r>
            <a:endParaRPr lang="el-GR" sz="1500" dirty="0" smtClean="0"/>
          </a:p>
          <a:p>
            <a:r>
              <a:rPr lang="el-GR" sz="1500" dirty="0" smtClean="0"/>
              <a:t>Σύνδρομο Τ</a:t>
            </a:r>
            <a:r>
              <a:rPr lang="en-US" sz="1500" dirty="0" err="1" smtClean="0"/>
              <a:t>ietze</a:t>
            </a:r>
            <a:endParaRPr lang="en-US" sz="1500" dirty="0" smtClean="0"/>
          </a:p>
          <a:p>
            <a:r>
              <a:rPr lang="el-GR" sz="1500" dirty="0" smtClean="0"/>
              <a:t>Σύνδρομο ολισθαίνουσας πλευράς</a:t>
            </a:r>
          </a:p>
          <a:p>
            <a:pPr marL="0" indent="0">
              <a:buNone/>
            </a:pPr>
            <a:endParaRPr lang="el-GR" sz="2600" b="1" dirty="0" smtClean="0"/>
          </a:p>
          <a:p>
            <a:pPr marL="0" indent="0">
              <a:buNone/>
            </a:pPr>
            <a:r>
              <a:rPr lang="el-GR" sz="2200" b="1" dirty="0" smtClean="0"/>
              <a:t>Αναπνευστικό   7-20</a:t>
            </a:r>
            <a:r>
              <a:rPr lang="el-GR" sz="2600" b="1" dirty="0" smtClean="0"/>
              <a:t>%</a:t>
            </a:r>
          </a:p>
          <a:p>
            <a:r>
              <a:rPr lang="el-GR" sz="1500" dirty="0" smtClean="0"/>
              <a:t>Άσθμα</a:t>
            </a:r>
          </a:p>
          <a:p>
            <a:r>
              <a:rPr lang="el-GR" sz="1500" dirty="0" smtClean="0"/>
              <a:t>Πνευμονία- πλευρίτιδα</a:t>
            </a:r>
          </a:p>
          <a:p>
            <a:r>
              <a:rPr lang="el-GR" sz="1500" dirty="0" smtClean="0"/>
              <a:t>Χρόνιος βήχας</a:t>
            </a:r>
          </a:p>
          <a:p>
            <a:r>
              <a:rPr lang="el-GR" sz="1500" dirty="0" smtClean="0"/>
              <a:t>Πλευροδυνία</a:t>
            </a:r>
          </a:p>
          <a:p>
            <a:r>
              <a:rPr lang="el-GR" sz="1500" dirty="0" smtClean="0"/>
              <a:t>Πνευμοθώρακας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l-GR" sz="1500" b="1" dirty="0"/>
          </a:p>
          <a:p>
            <a:pPr marL="0" indent="0">
              <a:buNone/>
            </a:pPr>
            <a:r>
              <a:rPr lang="el-GR" sz="2200" b="1" dirty="0" smtClean="0"/>
              <a:t>Ιδιοπαθής   12-52%</a:t>
            </a:r>
            <a:endParaRPr lang="el-GR" sz="2200" b="1" dirty="0"/>
          </a:p>
          <a:p>
            <a:endParaRPr lang="el-GR" sz="18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860032" y="1556792"/>
            <a:ext cx="38862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Ψυχογενής   1-9%</a:t>
            </a:r>
          </a:p>
          <a:p>
            <a:r>
              <a:rPr lang="el-GR" sz="1400" dirty="0" smtClean="0"/>
              <a:t>Άγχος</a:t>
            </a:r>
          </a:p>
          <a:p>
            <a:r>
              <a:rPr lang="el-GR" sz="1400" dirty="0" smtClean="0"/>
              <a:t>Υπεραερισμός</a:t>
            </a:r>
            <a:endParaRPr lang="el-GR" sz="1400" dirty="0"/>
          </a:p>
          <a:p>
            <a:endParaRPr lang="el-GR" sz="1200" b="1" dirty="0" smtClean="0"/>
          </a:p>
          <a:p>
            <a:endParaRPr lang="el-GR" sz="1200" b="1" dirty="0"/>
          </a:p>
          <a:p>
            <a:pPr marL="0" indent="0">
              <a:buNone/>
            </a:pPr>
            <a:r>
              <a:rPr lang="el-GR" sz="2000" b="1" dirty="0" smtClean="0"/>
              <a:t>Γαστρεντερικό 3-6%</a:t>
            </a:r>
          </a:p>
          <a:p>
            <a:r>
              <a:rPr lang="el-GR" sz="1400" dirty="0" smtClean="0"/>
              <a:t>Οισοφαγική παλινδρόμηση</a:t>
            </a:r>
          </a:p>
          <a:p>
            <a:r>
              <a:rPr lang="el-GR" sz="1400" dirty="0" smtClean="0"/>
              <a:t>Οισοφαγίτιδα</a:t>
            </a:r>
          </a:p>
          <a:p>
            <a:r>
              <a:rPr lang="el-GR" sz="1400" dirty="0" smtClean="0"/>
              <a:t>Γαστρικό έλκος</a:t>
            </a:r>
          </a:p>
          <a:p>
            <a:r>
              <a:rPr lang="el-GR" sz="1400" dirty="0" smtClean="0"/>
              <a:t>Ξένο σώμα</a:t>
            </a:r>
          </a:p>
          <a:p>
            <a:endParaRPr lang="el-GR" sz="1400" dirty="0"/>
          </a:p>
          <a:p>
            <a:endParaRPr lang="el-GR" sz="1400" dirty="0" smtClean="0"/>
          </a:p>
          <a:p>
            <a:pPr marL="0" indent="0">
              <a:buNone/>
            </a:pPr>
            <a:r>
              <a:rPr lang="el-GR" sz="2000" b="1" dirty="0" smtClean="0"/>
              <a:t>Διάφορα 4-11%</a:t>
            </a:r>
          </a:p>
          <a:p>
            <a:r>
              <a:rPr lang="el-GR" sz="1400" dirty="0" smtClean="0"/>
              <a:t>Δρεπανοκυτταρική αναιμία</a:t>
            </a:r>
          </a:p>
          <a:p>
            <a:r>
              <a:rPr lang="el-GR" sz="1400" dirty="0" err="1" smtClean="0"/>
              <a:t>Έρπης</a:t>
            </a:r>
            <a:r>
              <a:rPr lang="el-GR" sz="1400" dirty="0" smtClean="0"/>
              <a:t> ζωστήρας</a:t>
            </a:r>
          </a:p>
          <a:p>
            <a:r>
              <a:rPr lang="el-GR" sz="1400" dirty="0" smtClean="0"/>
              <a:t>Όγκοι (θωρακικού τοιχώματος, ενδοθωρακικοί)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53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Καρδιαγγειακά αίτια (0.6-1%)</a:t>
            </a:r>
            <a:endParaRPr lang="en-US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1800" b="1" dirty="0" smtClean="0"/>
              <a:t>Περικαρδίτιδα</a:t>
            </a:r>
          </a:p>
          <a:p>
            <a:pPr>
              <a:buFont typeface="Wingdings" pitchFamily="2" charset="2"/>
              <a:buChar char="q"/>
            </a:pPr>
            <a:endParaRPr lang="el-GR" sz="1800" b="1" dirty="0" smtClean="0"/>
          </a:p>
          <a:p>
            <a:pPr>
              <a:buFont typeface="Wingdings" pitchFamily="2" charset="2"/>
              <a:buChar char="q"/>
            </a:pPr>
            <a:r>
              <a:rPr lang="el-GR" sz="1800" b="1" dirty="0" smtClean="0"/>
              <a:t>Μυοκαρδίτιδα</a:t>
            </a:r>
          </a:p>
          <a:p>
            <a:pPr>
              <a:buFont typeface="Wingdings" pitchFamily="2" charset="2"/>
              <a:buChar char="q"/>
            </a:pPr>
            <a:endParaRPr lang="el-GR" sz="1800" b="1" dirty="0" smtClean="0"/>
          </a:p>
          <a:p>
            <a:pPr>
              <a:buFont typeface="Wingdings" pitchFamily="2" charset="2"/>
              <a:buChar char="q"/>
            </a:pPr>
            <a:r>
              <a:rPr lang="el-GR" sz="1800" b="1" dirty="0" smtClean="0"/>
              <a:t>Αρρυθμίες</a:t>
            </a:r>
          </a:p>
          <a:p>
            <a:pPr>
              <a:buFont typeface="Wingdings" pitchFamily="2" charset="2"/>
              <a:buChar char="q"/>
            </a:pPr>
            <a:endParaRPr lang="el-GR" sz="1800" b="1" dirty="0" smtClean="0"/>
          </a:p>
          <a:p>
            <a:r>
              <a:rPr lang="el-GR" sz="1800" b="1" dirty="0"/>
              <a:t>Πρόπτωση </a:t>
            </a:r>
            <a:r>
              <a:rPr lang="el-GR" sz="1800" b="1" dirty="0" smtClean="0"/>
              <a:t>μιτροειδούς  ?</a:t>
            </a:r>
            <a:endParaRPr lang="el-GR" sz="1800" b="1" dirty="0"/>
          </a:p>
          <a:p>
            <a:endParaRPr lang="el-GR" sz="1800" dirty="0" smtClean="0"/>
          </a:p>
          <a:p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Στηθάγχη</a:t>
            </a:r>
            <a:endParaRPr lang="el-GR" sz="2000" b="1" dirty="0"/>
          </a:p>
          <a:p>
            <a:pPr>
              <a:buFont typeface="Wingdings" pitchFamily="2" charset="2"/>
              <a:buChar char="§"/>
            </a:pPr>
            <a:r>
              <a:rPr lang="el-GR" sz="1800" dirty="0"/>
              <a:t>Ανώμαλη έκφυση στεφανιαίων αρτηριών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Cambria" pitchFamily="18" charset="0"/>
              </a:rPr>
              <a:t>Kawasaki disease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/>
              <a:t>Σύνδρομα υπερπηκτικότητας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/>
              <a:t>Οικογενής δυσλιπιδαιμία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/>
              <a:t>Χρήση κοκαΐνης</a:t>
            </a:r>
          </a:p>
          <a:p>
            <a:pPr>
              <a:buFont typeface="Wingdings" pitchFamily="2" charset="2"/>
              <a:buChar char="q"/>
            </a:pPr>
            <a:endParaRPr lang="el-GR" sz="1800" b="1" dirty="0" smtClean="0"/>
          </a:p>
          <a:p>
            <a:pPr>
              <a:buFont typeface="Wingdings" pitchFamily="2" charset="2"/>
              <a:buChar char="q"/>
            </a:pPr>
            <a:r>
              <a:rPr lang="el-GR" sz="1800" b="1" dirty="0" smtClean="0"/>
              <a:t>Αποφρακτική καρδιακή νόσος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HOCH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l-GR" sz="1800" dirty="0"/>
              <a:t>Σοβαρή </a:t>
            </a:r>
            <a:r>
              <a:rPr lang="el-GR" sz="1800" dirty="0" smtClean="0"/>
              <a:t>στένωση αορτής</a:t>
            </a:r>
          </a:p>
          <a:p>
            <a:pPr>
              <a:buFont typeface="Wingdings" pitchFamily="2" charset="2"/>
              <a:buChar char="§"/>
            </a:pPr>
            <a:endParaRPr lang="el-GR" sz="1800" b="1" dirty="0" smtClean="0"/>
          </a:p>
          <a:p>
            <a:pPr>
              <a:buFont typeface="Wingdings" pitchFamily="2" charset="2"/>
              <a:buChar char="q"/>
            </a:pPr>
            <a:r>
              <a:rPr lang="el-GR" sz="1800" b="1" dirty="0" smtClean="0"/>
              <a:t>Διαχωριστικό ανεύρυσμα αορτής</a:t>
            </a:r>
          </a:p>
          <a:p>
            <a:pPr>
              <a:buFont typeface="Wingdings" pitchFamily="2" charset="2"/>
              <a:buChar char="q"/>
            </a:pPr>
            <a:endParaRPr lang="el-GR" sz="1800" b="1" dirty="0" smtClean="0"/>
          </a:p>
          <a:p>
            <a:pPr>
              <a:buFont typeface="Wingdings" pitchFamily="2" charset="2"/>
              <a:buChar char="q"/>
            </a:pPr>
            <a:endParaRPr lang="el-GR" sz="18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συνηθέστερα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σπανιότερα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4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4523</TotalTime>
  <Words>2283</Words>
  <Application>Microsoft Office PowerPoint</Application>
  <PresentationFormat>Προβολή στην οθόνη (4:3)</PresentationFormat>
  <Paragraphs>613</Paragraphs>
  <Slides>59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0" baseType="lpstr">
      <vt:lpstr>Διάμεσος</vt:lpstr>
      <vt:lpstr>ΘΩΡΑΚΙΚΟ ΑΛΓΟΣ </vt:lpstr>
      <vt:lpstr>ΘΩΡΑΚΙΚΟ ΑΛΓΟΣ</vt:lpstr>
      <vt:lpstr>ΠΑΙΔΙ ΜΕ ΘΩΡΑΚΙΚΟ ΑΛΓΟΣ ΣΤΑ ΤΕΠ</vt:lpstr>
      <vt:lpstr>ΣΤΟΧΟΙ</vt:lpstr>
      <vt:lpstr>Bιβλιογραφία</vt:lpstr>
      <vt:lpstr>Bιβλιογραφία</vt:lpstr>
      <vt:lpstr>Bιβλιογραφία</vt:lpstr>
      <vt:lpstr>Μη καρδιαγγειακά αίτια (99-99,4%)</vt:lpstr>
      <vt:lpstr>Καρδιαγγειακά αίτια (0.6-1%)</vt:lpstr>
      <vt:lpstr>Περίπτωση 1</vt:lpstr>
      <vt:lpstr>Πλευροχονδρίτιδα</vt:lpstr>
      <vt:lpstr>Περίπτωση 2 </vt:lpstr>
      <vt:lpstr>Σύνδρομο Tietze</vt:lpstr>
      <vt:lpstr>Περίπτωση 3</vt:lpstr>
      <vt:lpstr>Άσθμα</vt:lpstr>
      <vt:lpstr>Περίπτωση 4</vt:lpstr>
      <vt:lpstr> Αυτόματος πνευμοθώρακας </vt:lpstr>
      <vt:lpstr> Πνευμοθώρακας </vt:lpstr>
      <vt:lpstr>Περίπτωση 5</vt:lpstr>
      <vt:lpstr>Ψυχογενές</vt:lpstr>
      <vt:lpstr>Περίπτωση 6</vt:lpstr>
      <vt:lpstr>Γαστροοισοφαγική παλινδρόμηση</vt:lpstr>
      <vt:lpstr>Περίπτωση 7</vt:lpstr>
      <vt:lpstr>Ξένο σώμα οισοφάγου</vt:lpstr>
      <vt:lpstr>Περίπτωση 8</vt:lpstr>
      <vt:lpstr>Υπερτροφική μυοκαρδιοπάθεια</vt:lpstr>
      <vt:lpstr>ΥΠΕΡΤΡΟΦΙΚΗ ΜΥΟΚΑΡΔΙΟΠΑΘΕΙΑ</vt:lpstr>
      <vt:lpstr>Παρουσίαση του PowerPoint</vt:lpstr>
      <vt:lpstr>Υπερτροφική μυοκαρδιοπάθεια</vt:lpstr>
      <vt:lpstr>Περίπτωση 9</vt:lpstr>
      <vt:lpstr>Μυοκαρδίτιδα</vt:lpstr>
      <vt:lpstr>ΔΙΑΤΑΤΙΚΗ ΜΥΟΚΑΡΔΙΟΠΑΘΕΙΑ</vt:lpstr>
      <vt:lpstr>Παρουσίαση του PowerPoint</vt:lpstr>
      <vt:lpstr>Μυοκαρδίτιδα</vt:lpstr>
      <vt:lpstr>Περίπτωση 10</vt:lpstr>
      <vt:lpstr>Περικαρδίτιδα</vt:lpstr>
      <vt:lpstr>ΠΕΡΙΚΑΡΔΙΤΙΔΑ</vt:lpstr>
      <vt:lpstr>Περίπτωση 11</vt:lpstr>
      <vt:lpstr>Σύνδρομο WPW</vt:lpstr>
      <vt:lpstr>Παροξυντική υπερκοιλιακή ταχυκαρδία</vt:lpstr>
      <vt:lpstr>Υπερκοιλιακή ταχυκαρδία</vt:lpstr>
      <vt:lpstr>Περίπτωση 12</vt:lpstr>
      <vt:lpstr>Ανεύρυσμα ανιούσας θωρακικής αορτής</vt:lpstr>
      <vt:lpstr>Περίπτωση 13</vt:lpstr>
      <vt:lpstr>Νόσος Kawasaki </vt:lpstr>
      <vt:lpstr>Νόσος Kawasaki</vt:lpstr>
      <vt:lpstr>Ανώμαλη έκφυση στεφανιαίων αρτηριών</vt:lpstr>
      <vt:lpstr>  ισχαιμία μυοκαρδίου                                                                                                                                                                                                </vt:lpstr>
      <vt:lpstr>ΙΣΧΑΙΜΙΑ</vt:lpstr>
      <vt:lpstr>Προσέγγιση  ιστορικό</vt:lpstr>
      <vt:lpstr>Προσέγγιση ιστορικό</vt:lpstr>
      <vt:lpstr>Προσέγγιση  κλινική εξέταση</vt:lpstr>
      <vt:lpstr>Χρησιμότητα και ενδείξεις εργαστηριακών εξετάσεων</vt:lpstr>
      <vt:lpstr>Παρουσίαση του PowerPoint</vt:lpstr>
      <vt:lpstr>Αλγόριθμος SCAMP (standarised clinical assessment and management plans)</vt:lpstr>
      <vt:lpstr>Παρουσίαση του PowerPoint</vt:lpstr>
      <vt:lpstr>                     Red flags</vt:lpstr>
      <vt:lpstr>Take home points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Κεϊβανίδου Αναστασία Καρδιολόγος Επ. Συνεργάτης Β΄Παιδιατρικής Κλινικής ΑΧΕΠΑ</dc:title>
  <dc:creator>user</dc:creator>
  <cp:lastModifiedBy>user</cp:lastModifiedBy>
  <cp:revision>124</cp:revision>
  <dcterms:created xsi:type="dcterms:W3CDTF">2013-09-18T08:29:59Z</dcterms:created>
  <dcterms:modified xsi:type="dcterms:W3CDTF">2018-09-29T10:53:20Z</dcterms:modified>
</cp:coreProperties>
</file>