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9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9" r:id="rId5"/>
    <p:sldId id="264" r:id="rId6"/>
    <p:sldId id="266" r:id="rId7"/>
    <p:sldId id="269" r:id="rId8"/>
    <p:sldId id="271" r:id="rId9"/>
    <p:sldId id="267" r:id="rId10"/>
    <p:sldId id="273" r:id="rId11"/>
    <p:sldId id="275" r:id="rId12"/>
    <p:sldId id="276" r:id="rId13"/>
    <p:sldId id="278" r:id="rId14"/>
    <p:sldId id="262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90" r:id="rId24"/>
    <p:sldId id="291" r:id="rId25"/>
    <p:sldId id="289" r:id="rId26"/>
    <p:sldId id="292" r:id="rId27"/>
    <p:sldId id="293" r:id="rId28"/>
    <p:sldId id="294" r:id="rId29"/>
    <p:sldId id="302" r:id="rId30"/>
    <p:sldId id="304" r:id="rId31"/>
    <p:sldId id="265" r:id="rId32"/>
    <p:sldId id="306" r:id="rId33"/>
    <p:sldId id="307" r:id="rId34"/>
    <p:sldId id="279" r:id="rId35"/>
    <p:sldId id="310" r:id="rId36"/>
    <p:sldId id="308" r:id="rId37"/>
    <p:sldId id="309" r:id="rId38"/>
    <p:sldId id="296" r:id="rId39"/>
    <p:sldId id="298" r:id="rId40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77" autoAdjust="0"/>
  </p:normalViewPr>
  <p:slideViewPr>
    <p:cSldViewPr snapToGrid="0">
      <p:cViewPr varScale="1">
        <p:scale>
          <a:sx n="105" d="100"/>
          <a:sy n="105" d="100"/>
        </p:scale>
        <p:origin x="2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32C53C38-25FD-4DBA-923E-DBA05C9C43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FE24D2A-32C5-46DD-82C8-73E21D16BB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9A00C-B22B-4CF8-A0E8-83AE3BE46B32}" type="datetimeFigureOut">
              <a:rPr lang="el-GR" smtClean="0"/>
              <a:t>29/9/2018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58316DA-5416-4901-A089-9F3DB69DBA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D0F810A-F197-4755-B85E-EAA8E8DA14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1CEE1-0DDE-4C4C-A34C-DC8B58684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087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A32A5-D259-4E34-8069-F2D75EF17C04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3C42E-42B5-4280-B1E6-52DF2A12238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334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Ευχαριστώ για την ανάθεση του θέματος αυτής της ομιλίας.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3C42E-42B5-4280-B1E6-52DF2A122381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13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Είναι δύσκολη να </a:t>
            </a:r>
            <a:r>
              <a:rPr lang="el-GR" dirty="0" err="1"/>
              <a:t>διαδοροδιαγνωσθεί</a:t>
            </a:r>
            <a:r>
              <a:rPr lang="el-GR" dirty="0"/>
              <a:t> από γεν….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C42E-42B5-4280-B1E6-52DF2A122381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2086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F8FA0-5B55-4418-8970-834AE73FF002}" type="slidenum">
              <a:rPr lang="el-GR"/>
              <a:pPr/>
              <a:t>30</a:t>
            </a:fld>
            <a:endParaRPr lang="el-G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/>
              <a:t>Εάν χρειαστεί να υποστηρίξουμε την κυκλοφορία ,τότε πρέπει να χορηγήσουμε αγγειοσυσπαστικά φάρμακα,όπως ντοπαμίνη ή νοραδρεναλίνη.</a:t>
            </a:r>
          </a:p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7028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44241-C9C9-4084-871B-8BA69F824F81}" type="slidenum">
              <a:rPr lang="el-GR"/>
              <a:pPr/>
              <a:t>33</a:t>
            </a:fld>
            <a:endParaRPr lang="el-G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el-GR" dirty="0"/>
              <a:t>Μέτρα απώτερης αντιμετώπισης: Τόσο ο ίδιος ο ασθενής όσο και το περιβάλλον (οι γονείς ) πρέπει να γνωρίζουν τη διάγνωση και τους </a:t>
            </a:r>
            <a:r>
              <a:rPr lang="el-GR" dirty="0" err="1"/>
              <a:t>εκλυτικούς</a:t>
            </a:r>
            <a:r>
              <a:rPr lang="el-GR" dirty="0"/>
              <a:t> παράγοντες.</a:t>
            </a:r>
            <a:r>
              <a:rPr lang="en-US"/>
              <a:t> </a:t>
            </a:r>
            <a:r>
              <a:rPr lang="el-GR"/>
              <a:t>Στους </a:t>
            </a:r>
            <a:r>
              <a:rPr lang="el-GR" dirty="0"/>
              <a:t>ασθενείς που υπάρχει ένδειξη πρέπει να χορηγείται η </a:t>
            </a:r>
            <a:r>
              <a:rPr lang="el-GR" dirty="0" err="1"/>
              <a:t>αυτοενέσιμη</a:t>
            </a:r>
            <a:r>
              <a:rPr lang="el-GR" dirty="0"/>
              <a:t> αδρεναλίνη.</a:t>
            </a:r>
            <a:r>
              <a:rPr lang="en-US" dirty="0"/>
              <a:t> </a:t>
            </a:r>
            <a:r>
              <a:rPr lang="el-GR" dirty="0"/>
              <a:t>Αν οι ασθενείς που έχουν πάθει </a:t>
            </a:r>
            <a:r>
              <a:rPr lang="el-GR" dirty="0" err="1"/>
              <a:t>αναφυλακτικό</a:t>
            </a:r>
            <a:r>
              <a:rPr lang="el-GR" dirty="0"/>
              <a:t> </a:t>
            </a:r>
            <a:r>
              <a:rPr lang="en-US" dirty="0"/>
              <a:t>shock</a:t>
            </a:r>
            <a:r>
              <a:rPr lang="el-GR" dirty="0"/>
              <a:t>, μετά από δήγμα εντόμου, πρέπει να σκεφτόμαστε την ανοσοθεραπεία. </a:t>
            </a:r>
          </a:p>
        </p:txBody>
      </p:sp>
    </p:spTree>
    <p:extLst>
      <p:ext uri="{BB962C8B-B14F-4D97-AF65-F5344CB8AC3E}">
        <p14:creationId xmlns:p14="http://schemas.microsoft.com/office/powerpoint/2010/main" val="778885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6879E-9389-447D-A80C-ADEF87D41C9E}" type="slidenum">
              <a:rPr lang="el-GR"/>
              <a:pPr/>
              <a:t>36</a:t>
            </a:fld>
            <a:endParaRPr lang="el-G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/>
              <a:t>Εδώ φαίνεται η χρήση του εκπαιδευτικού </a:t>
            </a:r>
            <a:r>
              <a:rPr lang="en-US"/>
              <a:t>Anapen.</a:t>
            </a:r>
            <a:r>
              <a:rPr lang="el-GR"/>
              <a:t>Οι ασθενείς και οι γονείς πρέπει να είναι εξοικειωμένοι με τη χρήση του.Αρχικά αφαιρείται το μαύρο προστατευτικό πώμα της βελόνας.</a:t>
            </a:r>
          </a:p>
        </p:txBody>
      </p:sp>
    </p:spTree>
    <p:extLst>
      <p:ext uri="{BB962C8B-B14F-4D97-AF65-F5344CB8AC3E}">
        <p14:creationId xmlns:p14="http://schemas.microsoft.com/office/powerpoint/2010/main" val="180922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831AC-6EE2-498B-83B1-CF098FDD6AAC}" type="slidenum">
              <a:rPr lang="el-GR"/>
              <a:pPr/>
              <a:t>3</a:t>
            </a:fld>
            <a:endParaRPr lang="el-G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el-GR" dirty="0"/>
              <a:t>Ο </a:t>
            </a:r>
            <a:r>
              <a:rPr lang="en-US" dirty="0"/>
              <a:t>Charles Richet </a:t>
            </a:r>
            <a:r>
              <a:rPr lang="el-GR" dirty="0"/>
              <a:t>βραβεύτηκε με το βραβείο </a:t>
            </a:r>
            <a:r>
              <a:rPr lang="en-US" dirty="0"/>
              <a:t>Nobel</a:t>
            </a:r>
            <a:r>
              <a:rPr lang="el-GR" dirty="0"/>
              <a:t>(1913)</a:t>
            </a:r>
            <a:r>
              <a:rPr lang="en-US" dirty="0"/>
              <a:t> </a:t>
            </a:r>
            <a:r>
              <a:rPr lang="el-GR" dirty="0"/>
              <a:t>για την εργασία του σχετικά με την αναφυλαξία, την οποία όρισε την ορισμένες  φορές θανατηφόρο αντίδραση που προκαλείται σε ένα ευαισθητοποιημένο άτομο, όταν σ ’αυτό </a:t>
            </a:r>
            <a:r>
              <a:rPr lang="el-GR" dirty="0" err="1"/>
              <a:t>ενίεται</a:t>
            </a:r>
            <a:r>
              <a:rPr lang="el-GR" dirty="0"/>
              <a:t> για δεύτερη φορά αλλεργιογόνο στο οποίο είναι ευαισθητοποιημένο.</a:t>
            </a:r>
          </a:p>
          <a:p>
            <a:pPr algn="just" eaLnBrk="1" hangingPunct="1"/>
            <a:r>
              <a:rPr lang="el-GR" dirty="0"/>
              <a:t>Το 1967 ανακαλύφθηκε η υπεύθυνη για τις αλλεργικές αντιδράσεις </a:t>
            </a:r>
            <a:r>
              <a:rPr lang="el-GR" dirty="0" err="1"/>
              <a:t>ανοσοσφαιρίνη</a:t>
            </a:r>
            <a:r>
              <a:rPr lang="el-GR" dirty="0"/>
              <a:t> Ε από τους </a:t>
            </a:r>
            <a:r>
              <a:rPr lang="en-US" dirty="0"/>
              <a:t>Ishizaka </a:t>
            </a:r>
            <a:r>
              <a:rPr lang="el-GR" dirty="0"/>
              <a:t>και </a:t>
            </a:r>
            <a:r>
              <a:rPr lang="en-US" dirty="0" err="1"/>
              <a:t>Jonansson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124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F729E-EC41-4673-839D-CD6E1271668C}" type="slidenum">
              <a:rPr lang="el-GR"/>
              <a:pPr/>
              <a:t>4</a:t>
            </a:fld>
            <a:endParaRPr lang="el-G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dirty="0"/>
              <a:t>Οι αιτιολογικοί παράγοντες που μπορούν να προκαλέσουν </a:t>
            </a:r>
            <a:r>
              <a:rPr lang="el-GR" dirty="0" err="1"/>
              <a:t>αναφυλακτικό</a:t>
            </a:r>
            <a:r>
              <a:rPr lang="el-GR" dirty="0"/>
              <a:t> </a:t>
            </a:r>
            <a:r>
              <a:rPr lang="en-US" dirty="0"/>
              <a:t>shock</a:t>
            </a:r>
            <a:r>
              <a:rPr lang="el-GR" dirty="0"/>
              <a:t> είναι πάρα πολλοί. Οι κυριότεροι από αυτούς είναι οι εξής: τροφές(αυγό, γάλα, ξηροί καρποί, ψάρια, οστρακοειδή), δήγματα εντόμων ( μέλισσα, σφήκες)</a:t>
            </a:r>
            <a:r>
              <a:rPr lang="en-US" dirty="0"/>
              <a:t>,</a:t>
            </a:r>
            <a:r>
              <a:rPr lang="el-GR" dirty="0"/>
              <a:t> φάρμακα</a:t>
            </a:r>
            <a:r>
              <a:rPr lang="el-GR"/>
              <a:t>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033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3C42E-42B5-4280-B1E6-52DF2A122381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9149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3C0FB-FF6A-49EA-B580-D3BE9B93E0BA}" type="slidenum">
              <a:rPr lang="el-GR"/>
              <a:pPr/>
              <a:t>6</a:t>
            </a:fld>
            <a:endParaRPr lang="el-G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el-GR"/>
              <a:t>Ο μηχανισμός της τύπου Ι αλλεργικής αντίδρασης.Το ειδικά για το αλλεργιογόνο </a:t>
            </a:r>
            <a:r>
              <a:rPr lang="en-US"/>
              <a:t>IgE </a:t>
            </a:r>
            <a:r>
              <a:rPr lang="el-GR"/>
              <a:t>αντισώματα συνδέονται με τους υποδοχείς υψηλής συγγένειας </a:t>
            </a:r>
            <a:r>
              <a:rPr lang="en-US"/>
              <a:t>Fc</a:t>
            </a:r>
            <a:r>
              <a:rPr lang="el-GR"/>
              <a:t>ε των μαστοκυτάρων και των βασεόφιλών και αυτό έχει ως αποτέλεσμα την ενεργοποίησή τους και την  απελευθέρωση προσχηματισμένων μεσολαβητών από τα κοκκία των μαστοκυττάρων,όπως είναι η ισταμίνη και οι χημειοτακτικοί παράγοντες</a:t>
            </a:r>
            <a:r>
              <a:rPr lang="en-US"/>
              <a:t> </a:t>
            </a:r>
            <a:r>
              <a:rPr lang="el-GR"/>
              <a:t>και διάφοροι φλεγμονώδεις μεσολαβητές.</a:t>
            </a:r>
          </a:p>
        </p:txBody>
      </p:sp>
    </p:spTree>
    <p:extLst>
      <p:ext uri="{BB962C8B-B14F-4D97-AF65-F5344CB8AC3E}">
        <p14:creationId xmlns:p14="http://schemas.microsoft.com/office/powerpoint/2010/main" val="343830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C42E-42B5-4280-B1E6-52DF2A122381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18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DDCF8-E0F1-4AFC-B87B-782EB9709085}" type="slidenum">
              <a:rPr lang="el-GR"/>
              <a:pPr/>
              <a:t>12</a:t>
            </a:fld>
            <a:endParaRPr lang="el-G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el-GR" dirty="0"/>
              <a:t>Αναφυλαξία με </a:t>
            </a:r>
            <a:r>
              <a:rPr lang="en-US" dirty="0" err="1"/>
              <a:t>IgE</a:t>
            </a:r>
            <a:r>
              <a:rPr lang="en-US" dirty="0"/>
              <a:t> </a:t>
            </a:r>
            <a:r>
              <a:rPr lang="el-GR" dirty="0"/>
              <a:t>μηχανισμό ενδέχεται να προκαλέσουν διάφορες τροφές , η ανοσοθεραπεία η οποία γίνεται με αλλεργιογόνα ,όπως δηλητήρια εντόμων, διάφορα φάρμακα και εμβόλια ,ενώ αναφυλαξία με μη </a:t>
            </a:r>
            <a:r>
              <a:rPr lang="en-US" dirty="0" err="1"/>
              <a:t>IgE</a:t>
            </a:r>
            <a:r>
              <a:rPr lang="en-US" dirty="0"/>
              <a:t> </a:t>
            </a:r>
            <a:r>
              <a:rPr lang="el-GR" dirty="0"/>
              <a:t> μηχανισμό είναι δυνατό να προκληθεί από έκθεση σε φυσικούς παράγοντες(πχ. ψύχος),φάρμακα ,όπως μη </a:t>
            </a:r>
            <a:r>
              <a:rPr lang="el-GR" dirty="0" err="1"/>
              <a:t>στεροειδή</a:t>
            </a:r>
            <a:r>
              <a:rPr lang="el-GR" dirty="0"/>
              <a:t> αντιφλεγμονώδη ,</a:t>
            </a:r>
            <a:r>
              <a:rPr lang="el-GR" dirty="0" err="1"/>
              <a:t>μυοχαλαρωτικά,ακτινοσκιαστικές</a:t>
            </a:r>
            <a:r>
              <a:rPr lang="el-GR" dirty="0"/>
              <a:t> </a:t>
            </a:r>
            <a:r>
              <a:rPr lang="el-GR"/>
              <a:t>ουσίες,ανθρώπινα</a:t>
            </a:r>
            <a:r>
              <a:rPr lang="el-GR" dirty="0"/>
              <a:t> παράγωγα(</a:t>
            </a:r>
            <a:r>
              <a:rPr lang="el-GR" dirty="0" err="1"/>
              <a:t>αίμα,πλάσμα,γ</a:t>
            </a:r>
            <a:r>
              <a:rPr lang="el-GR" dirty="0"/>
              <a:t>-σφαιρίνη) που χρησιμοποιούνται για θεραπευτικούς σκοπούς</a:t>
            </a:r>
          </a:p>
        </p:txBody>
      </p:sp>
    </p:spTree>
    <p:extLst>
      <p:ext uri="{BB962C8B-B14F-4D97-AF65-F5344CB8AC3E}">
        <p14:creationId xmlns:p14="http://schemas.microsoft.com/office/powerpoint/2010/main" val="141536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temporary loss of consciousness caused by a fall in blood pressure.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C42E-42B5-4280-B1E6-52DF2A122381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26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Παιδιά</a:t>
            </a:r>
            <a:r>
              <a:rPr lang="en-US" dirty="0"/>
              <a:t> 1-12 </a:t>
            </a:r>
            <a:r>
              <a:rPr lang="el-GR" dirty="0"/>
              <a:t>μην : &lt; 70</a:t>
            </a:r>
            <a:r>
              <a:rPr lang="en-US" dirty="0"/>
              <a:t>mm Hg </a:t>
            </a:r>
            <a:endParaRPr lang="el-GR" dirty="0"/>
          </a:p>
          <a:p>
            <a:r>
              <a:rPr lang="el-GR" dirty="0"/>
              <a:t>Παιδιά 1-10 </a:t>
            </a:r>
            <a:r>
              <a:rPr lang="el-GR" dirty="0" err="1"/>
              <a:t>χρ</a:t>
            </a:r>
            <a:r>
              <a:rPr lang="el-GR" dirty="0"/>
              <a:t>: &lt; 70</a:t>
            </a:r>
            <a:r>
              <a:rPr lang="en-US" dirty="0"/>
              <a:t>mm + ( </a:t>
            </a:r>
            <a:r>
              <a:rPr lang="el-GR" dirty="0"/>
              <a:t>Ηλικία * 2)</a:t>
            </a:r>
          </a:p>
          <a:p>
            <a:r>
              <a:rPr lang="el-GR" dirty="0"/>
              <a:t>Παιδιά 11-17 </a:t>
            </a:r>
            <a:r>
              <a:rPr lang="el-GR" dirty="0" err="1"/>
              <a:t>χρ</a:t>
            </a:r>
            <a:r>
              <a:rPr lang="el-GR" dirty="0"/>
              <a:t>: &lt; 90</a:t>
            </a:r>
            <a:r>
              <a:rPr lang="en-US" dirty="0"/>
              <a:t> mmHg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C42E-42B5-4280-B1E6-52DF2A122381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90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8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929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046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58384" y="284163"/>
            <a:ext cx="103632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10363200" cy="20193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4076700"/>
            <a:ext cx="10363200" cy="20193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7B31C-BA56-46C0-AA73-94F0DB16E30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202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7397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296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6023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9745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9749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802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4281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0155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3639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9156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2688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0780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0954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2604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96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6526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347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4848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58384" y="284163"/>
            <a:ext cx="103632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10363200" cy="20193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4076700"/>
            <a:ext cx="10363200" cy="20193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7B31C-BA56-46C0-AA73-94F0DB16E30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154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050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3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6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77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49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602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523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EAA1B57-7ED7-4EE2-8A57-75582A76B290}" type="datetimeFigureOut">
              <a:rPr lang="el-GR" smtClean="0"/>
              <a:t>29/9/2018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01AF13-05DC-467D-B2DA-2D7158555AB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1732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AEA76A-AA9E-4B51-8C5A-6EC1E087C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2612571"/>
            <a:ext cx="8001000" cy="1045029"/>
          </a:xfrm>
        </p:spPr>
        <p:txBody>
          <a:bodyPr/>
          <a:lstStyle/>
          <a:p>
            <a:r>
              <a:rPr lang="el-GR" dirty="0">
                <a:latin typeface="Calligraph421 BT" panose="03060702050402020204" pitchFamily="66" charset="0"/>
              </a:rPr>
              <a:t>Αναφυλαξία: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4F459CA-33D6-48CB-AD68-08BD26F66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8692400" cy="1947333"/>
          </a:xfrm>
        </p:spPr>
        <p:txBody>
          <a:bodyPr/>
          <a:lstStyle/>
          <a:p>
            <a:r>
              <a:rPr lang="el-GR" dirty="0">
                <a:latin typeface="Calligraph421 BT" panose="03060702050402020204" pitchFamily="66" charset="0"/>
              </a:rPr>
              <a:t>Αντιγόνη Μαυρουδή</a:t>
            </a:r>
          </a:p>
          <a:p>
            <a:r>
              <a:rPr lang="el-GR" dirty="0">
                <a:latin typeface="Calligraph421 BT" panose="03060702050402020204" pitchFamily="66" charset="0"/>
              </a:rPr>
              <a:t>Επίκουρη Καθηγήτρια Παιδιατρικής – Παιδιατρικής </a:t>
            </a:r>
            <a:r>
              <a:rPr lang="el-GR" dirty="0" err="1">
                <a:latin typeface="Calligraph421 BT" panose="03060702050402020204" pitchFamily="66" charset="0"/>
              </a:rPr>
              <a:t>Αλλεργιολογίας</a:t>
            </a:r>
            <a:endParaRPr lang="el-GR" dirty="0">
              <a:latin typeface="Calligraph421 BT" panose="03060702050402020204" pitchFamily="66" charset="0"/>
            </a:endParaRPr>
          </a:p>
        </p:txBody>
      </p:sp>
      <p:pic>
        <p:nvPicPr>
          <p:cNvPr id="4" name="Picture 4" descr="φωτογραφία">
            <a:extLst>
              <a:ext uri="{FF2B5EF4-FFF2-40B4-BE49-F238E27FC236}">
                <a16:creationId xmlns:a16="http://schemas.microsoft.com/office/drawing/2014/main" id="{09679669-9561-4D8F-8D98-794FACE21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174" y="0"/>
            <a:ext cx="3630967" cy="32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0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4000">
                <a:solidFill>
                  <a:srgbClr val="FFFF00"/>
                </a:solidFill>
              </a:rPr>
              <a:t>ΝΕΟΣΧΗΜΑΤΙΣΜΕΝΟΙ ΜΕΣΟΛΑΒΗΤΕΣ</a:t>
            </a:r>
          </a:p>
        </p:txBody>
      </p:sp>
      <p:pic>
        <p:nvPicPr>
          <p:cNvPr id="14340" name="Picture 7" descr="pl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8384" y="1564482"/>
            <a:ext cx="9150143" cy="2879725"/>
          </a:xfrm>
          <a:noFill/>
        </p:spPr>
      </p:pic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09800" y="4581526"/>
            <a:ext cx="7772400" cy="1871663"/>
          </a:xfrm>
        </p:spPr>
        <p:txBody>
          <a:bodyPr/>
          <a:lstStyle/>
          <a:p>
            <a:pPr eaLnBrk="1" hangingPunct="1"/>
            <a:r>
              <a:rPr lang="el-GR" b="1" dirty="0" err="1">
                <a:solidFill>
                  <a:srgbClr val="002060"/>
                </a:solidFill>
              </a:rPr>
              <a:t>Προσταγλανδίνες</a:t>
            </a:r>
            <a:endParaRPr lang="el-GR" b="1" dirty="0">
              <a:solidFill>
                <a:srgbClr val="002060"/>
              </a:solidFill>
            </a:endParaRPr>
          </a:p>
          <a:p>
            <a:pPr eaLnBrk="1" hangingPunct="1"/>
            <a:r>
              <a:rPr lang="el-GR" b="1" dirty="0" err="1">
                <a:solidFill>
                  <a:srgbClr val="002060"/>
                </a:solidFill>
              </a:rPr>
              <a:t>Λευκοτριένια</a:t>
            </a:r>
            <a:endParaRPr lang="el-GR" b="1" dirty="0">
              <a:solidFill>
                <a:srgbClr val="002060"/>
              </a:solidFill>
            </a:endParaRPr>
          </a:p>
          <a:p>
            <a:pPr eaLnBrk="1" hangingPunct="1"/>
            <a:r>
              <a:rPr lang="el-GR" b="1" dirty="0" err="1">
                <a:solidFill>
                  <a:srgbClr val="002060"/>
                </a:solidFill>
              </a:rPr>
              <a:t>Θρομβοξάνες</a:t>
            </a:r>
            <a:endParaRPr lang="el-GR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C7C5A384-DBDE-4221-B18E-404DD9B4C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080"/>
          <a:stretch/>
        </p:blipFill>
        <p:spPr>
          <a:xfrm>
            <a:off x="684211" y="804672"/>
            <a:ext cx="7543799" cy="2917756"/>
          </a:xfrm>
          <a:custGeom>
            <a:avLst/>
            <a:gdLst>
              <a:gd name="connsiteX0" fmla="*/ 325906 w 7543799"/>
              <a:gd name="connsiteY0" fmla="*/ 0 h 2917756"/>
              <a:gd name="connsiteX1" fmla="*/ 7543799 w 7543799"/>
              <a:gd name="connsiteY1" fmla="*/ 0 h 2917756"/>
              <a:gd name="connsiteX2" fmla="*/ 7543799 w 7543799"/>
              <a:gd name="connsiteY2" fmla="*/ 2601638 h 2917756"/>
              <a:gd name="connsiteX3" fmla="*/ 7227681 w 7543799"/>
              <a:gd name="connsiteY3" fmla="*/ 2917756 h 2917756"/>
              <a:gd name="connsiteX4" fmla="*/ 0 w 7543799"/>
              <a:gd name="connsiteY4" fmla="*/ 2917756 h 2917756"/>
              <a:gd name="connsiteX5" fmla="*/ 0 w 7543799"/>
              <a:gd name="connsiteY5" fmla="*/ 325906 h 29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799" h="2917756">
                <a:moveTo>
                  <a:pt x="325906" y="0"/>
                </a:moveTo>
                <a:lnTo>
                  <a:pt x="7543799" y="0"/>
                </a:lnTo>
                <a:lnTo>
                  <a:pt x="7543799" y="2601638"/>
                </a:lnTo>
                <a:lnTo>
                  <a:pt x="7227681" y="2917756"/>
                </a:lnTo>
                <a:lnTo>
                  <a:pt x="0" y="2917756"/>
                </a:lnTo>
                <a:lnTo>
                  <a:pt x="0" y="325906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1CAE03BB-FB03-49C2-AFF1-0DAF81F2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3949438"/>
            <a:ext cx="9552558" cy="1443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Η δραση των μεσολαβητων</a:t>
            </a:r>
          </a:p>
        </p:txBody>
      </p:sp>
    </p:spTree>
    <p:extLst>
      <p:ext uri="{BB962C8B-B14F-4D97-AF65-F5344CB8AC3E}">
        <p14:creationId xmlns:p14="http://schemas.microsoft.com/office/powerpoint/2010/main" val="144728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3608388" y="284163"/>
            <a:ext cx="4953000" cy="1143000"/>
          </a:xfrm>
        </p:spPr>
        <p:txBody>
          <a:bodyPr/>
          <a:lstStyle/>
          <a:p>
            <a:pPr algn="ctr" eaLnBrk="1" hangingPunct="1"/>
            <a:r>
              <a:rPr lang="el-GR">
                <a:solidFill>
                  <a:srgbClr val="FFFF00"/>
                </a:solidFill>
              </a:rPr>
              <a:t>ΑΝΑΦΥΛΑΞΙΑ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2954" y="1187116"/>
            <a:ext cx="5165969" cy="4908884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dirty="0">
                <a:solidFill>
                  <a:schemeClr val="bg1"/>
                </a:solidFill>
              </a:rPr>
              <a:t>Με μηχανισμό </a:t>
            </a:r>
            <a:r>
              <a:rPr lang="en-US" sz="2400" dirty="0" err="1">
                <a:solidFill>
                  <a:schemeClr val="bg1"/>
                </a:solidFill>
              </a:rPr>
              <a:t>IgE</a:t>
            </a:r>
            <a:endParaRPr lang="el-GR" sz="24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sz="2400" dirty="0">
                <a:solidFill>
                  <a:schemeClr val="bg1"/>
                </a:solidFill>
              </a:rPr>
              <a:t>Τροφές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400" dirty="0">
                <a:solidFill>
                  <a:schemeClr val="bg1"/>
                </a:solidFill>
              </a:rPr>
              <a:t>Δηλητήρια εντόμων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400" dirty="0">
                <a:solidFill>
                  <a:schemeClr val="bg1"/>
                </a:solidFill>
              </a:rPr>
              <a:t>Ανοσοθεραπεία/εμβολιασμοί απευαισθητοποίησης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400" dirty="0">
                <a:solidFill>
                  <a:schemeClr val="bg1"/>
                </a:solidFill>
              </a:rPr>
              <a:t>Φάρμακα/εμβόλια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Latex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76985" y="1676400"/>
            <a:ext cx="5291015" cy="4771292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dirty="0">
                <a:solidFill>
                  <a:schemeClr val="bg1"/>
                </a:solidFill>
              </a:rPr>
              <a:t>Μη </a:t>
            </a:r>
            <a:r>
              <a:rPr lang="en-US" sz="2400" dirty="0" err="1">
                <a:solidFill>
                  <a:schemeClr val="bg1"/>
                </a:solidFill>
              </a:rPr>
              <a:t>IgE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l-GR" sz="2400" dirty="0" err="1">
                <a:solidFill>
                  <a:schemeClr val="bg1"/>
                </a:solidFill>
              </a:rPr>
              <a:t>μεσολαβούμενες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sz="2400" dirty="0">
                <a:solidFill>
                  <a:schemeClr val="bg1"/>
                </a:solidFill>
              </a:rPr>
              <a:t>Φυσικά αίτια (άσκηση,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έκθεση στο ψύχος)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400" dirty="0">
                <a:solidFill>
                  <a:schemeClr val="bg1"/>
                </a:solidFill>
              </a:rPr>
              <a:t>Ασπιρίνη –Μη </a:t>
            </a:r>
            <a:r>
              <a:rPr lang="el-GR" sz="2400" dirty="0" err="1">
                <a:solidFill>
                  <a:schemeClr val="bg1"/>
                </a:solidFill>
              </a:rPr>
              <a:t>στεροειδή</a:t>
            </a:r>
            <a:r>
              <a:rPr lang="el-GR" sz="2400" dirty="0">
                <a:solidFill>
                  <a:schemeClr val="bg1"/>
                </a:solidFill>
              </a:rPr>
              <a:t> αντιφλεγμονώδη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400" dirty="0" err="1">
                <a:solidFill>
                  <a:schemeClr val="bg1"/>
                </a:solidFill>
              </a:rPr>
              <a:t>Ακτινοσκιαστικά</a:t>
            </a:r>
            <a:r>
              <a:rPr lang="el-GR" sz="2400" dirty="0">
                <a:solidFill>
                  <a:schemeClr val="bg1"/>
                </a:solidFill>
              </a:rPr>
              <a:t>, </a:t>
            </a:r>
            <a:r>
              <a:rPr lang="el-GR" sz="2400" dirty="0" err="1">
                <a:solidFill>
                  <a:schemeClr val="bg1"/>
                </a:solidFill>
              </a:rPr>
              <a:t>μυοχαλαρώτικά</a:t>
            </a:r>
            <a:r>
              <a:rPr lang="el-GR" sz="2400" dirty="0">
                <a:solidFill>
                  <a:schemeClr val="bg1"/>
                </a:solidFill>
              </a:rPr>
              <a:t>, </a:t>
            </a:r>
            <a:r>
              <a:rPr lang="el-GR" sz="2400" dirty="0" err="1">
                <a:solidFill>
                  <a:schemeClr val="bg1"/>
                </a:solidFill>
              </a:rPr>
              <a:t>οπιοειδή</a:t>
            </a:r>
            <a:endParaRPr lang="el-GR" sz="24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sz="2400" dirty="0">
                <a:solidFill>
                  <a:schemeClr val="bg1"/>
                </a:solidFill>
              </a:rPr>
              <a:t>Μεταγγίσεις, ενδοφλέβια χορήγηση </a:t>
            </a:r>
            <a:r>
              <a:rPr lang="el-GR" sz="2400" dirty="0" err="1">
                <a:solidFill>
                  <a:schemeClr val="bg1"/>
                </a:solidFill>
              </a:rPr>
              <a:t>ανοσοσφαιρινών</a:t>
            </a:r>
            <a:endParaRPr lang="el-GR" sz="24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sz="2400" dirty="0">
                <a:solidFill>
                  <a:schemeClr val="bg1"/>
                </a:solidFill>
              </a:rPr>
              <a:t>Ιδιοπαθή</a:t>
            </a:r>
          </a:p>
        </p:txBody>
      </p:sp>
    </p:spTree>
    <p:extLst>
      <p:ext uri="{BB962C8B-B14F-4D97-AF65-F5344CB8AC3E}">
        <p14:creationId xmlns:p14="http://schemas.microsoft.com/office/powerpoint/2010/main" val="5132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5000B1-3EA0-4B61-9EEF-C756C847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875324"/>
            <a:ext cx="8534400" cy="914399"/>
          </a:xfrm>
        </p:spPr>
        <p:txBody>
          <a:bodyPr/>
          <a:lstStyle/>
          <a:p>
            <a:r>
              <a:rPr lang="el-GR" dirty="0" err="1"/>
              <a:t>Διαγνωση</a:t>
            </a:r>
            <a:r>
              <a:rPr lang="el-GR" dirty="0"/>
              <a:t> – </a:t>
            </a:r>
            <a:r>
              <a:rPr lang="el-GR" dirty="0" err="1"/>
              <a:t>σημεια</a:t>
            </a:r>
            <a:r>
              <a:rPr lang="el-GR" dirty="0"/>
              <a:t> &amp; </a:t>
            </a:r>
            <a:r>
              <a:rPr lang="el-GR" dirty="0" err="1"/>
              <a:t>συμπτωματα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0DD714-B851-4427-9413-770128EBE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14601"/>
            <a:ext cx="8534400" cy="2799861"/>
          </a:xfrm>
        </p:spPr>
        <p:txBody>
          <a:bodyPr/>
          <a:lstStyle/>
          <a:p>
            <a:r>
              <a:rPr lang="el-GR" dirty="0"/>
              <a:t>Στηρίζεται στην αναγνώριση σημείων και συμπτωμάτων τα οποία επέρχονται ξαφνικά ( εντός λεπτών ή λίγων ωρών ) μετά την έκθεση στο δυνητικό αλλεργιογόνο </a:t>
            </a:r>
          </a:p>
        </p:txBody>
      </p:sp>
    </p:spTree>
    <p:extLst>
      <p:ext uri="{BB962C8B-B14F-4D97-AF65-F5344CB8AC3E}">
        <p14:creationId xmlns:p14="http://schemas.microsoft.com/office/powerpoint/2010/main" val="266391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861F6598-B44E-44A1-8621-CF29A925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δερμα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986AA78-F6BF-400A-9EFC-AF8A7DCE0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Κνησμός</a:t>
            </a:r>
          </a:p>
          <a:p>
            <a:r>
              <a:rPr lang="el-GR" dirty="0"/>
              <a:t>Ερύθημα</a:t>
            </a:r>
          </a:p>
          <a:p>
            <a:r>
              <a:rPr lang="el-GR" dirty="0"/>
              <a:t>Κνίδωση</a:t>
            </a:r>
          </a:p>
          <a:p>
            <a:r>
              <a:rPr lang="el-GR" dirty="0" err="1"/>
              <a:t>Αγγειοοίδημα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450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3FF3E0-388A-479F-8A1B-3D0FDC9CB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αναπνευστικο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82AE6F-960A-49F0-A29D-CEA1669FF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Βήχας</a:t>
            </a:r>
          </a:p>
          <a:p>
            <a:r>
              <a:rPr lang="el-GR" dirty="0"/>
              <a:t>Δύσπνοια</a:t>
            </a:r>
          </a:p>
          <a:p>
            <a:r>
              <a:rPr lang="el-GR" dirty="0" err="1"/>
              <a:t>Βράγχος</a:t>
            </a:r>
            <a:r>
              <a:rPr lang="el-GR" dirty="0"/>
              <a:t> φωνής</a:t>
            </a:r>
          </a:p>
          <a:p>
            <a:r>
              <a:rPr lang="el-GR" dirty="0"/>
              <a:t>Εισπνευστικός συριγμός</a:t>
            </a:r>
          </a:p>
          <a:p>
            <a:r>
              <a:rPr lang="el-GR" dirty="0" err="1"/>
              <a:t>Εκπνευστικός</a:t>
            </a:r>
            <a:r>
              <a:rPr lang="el-GR" dirty="0"/>
              <a:t> συριγμός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8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51DEB5-BF43-4294-AEBC-EE4D872B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γαστρεντερικο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D4715A-50B9-4067-ACCF-7FB0C66ED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Έμετοι</a:t>
            </a:r>
          </a:p>
          <a:p>
            <a:r>
              <a:rPr lang="el-GR" dirty="0"/>
              <a:t>Διάρροια</a:t>
            </a:r>
          </a:p>
          <a:p>
            <a:r>
              <a:rPr lang="el-GR" dirty="0"/>
              <a:t>Κοιλιακό άλγος</a:t>
            </a:r>
          </a:p>
        </p:txBody>
      </p:sp>
    </p:spTree>
    <p:extLst>
      <p:ext uri="{BB962C8B-B14F-4D97-AF65-F5344CB8AC3E}">
        <p14:creationId xmlns:p14="http://schemas.microsoft.com/office/powerpoint/2010/main" val="193896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269BEB-9DC9-49E9-9963-5700868D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καρδιοαγγειακο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9D42F1-EF6E-4D6D-86DA-64C29C175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Ζάλη</a:t>
            </a:r>
          </a:p>
          <a:p>
            <a:r>
              <a:rPr lang="el-GR" dirty="0"/>
              <a:t>Υπόταση</a:t>
            </a:r>
          </a:p>
          <a:p>
            <a:r>
              <a:rPr lang="en-US" dirty="0"/>
              <a:t>Shock</a:t>
            </a:r>
          </a:p>
          <a:p>
            <a:r>
              <a:rPr lang="el-GR" dirty="0"/>
              <a:t>Στηθάγχη</a:t>
            </a:r>
            <a:endParaRPr lang="en-US" dirty="0"/>
          </a:p>
          <a:p>
            <a:r>
              <a:rPr lang="el-GR" dirty="0"/>
              <a:t>Αρρυθμία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6949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93DAE7-40B1-4C99-A971-89D418CE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κνσ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FA7767-81AB-49F4-A788-EFAB5AA42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Κεφαλαλγία</a:t>
            </a:r>
          </a:p>
          <a:p>
            <a:r>
              <a:rPr lang="el-GR" dirty="0"/>
              <a:t>Απώλεια συνείδησης</a:t>
            </a:r>
          </a:p>
        </p:txBody>
      </p:sp>
    </p:spTree>
    <p:extLst>
      <p:ext uri="{BB962C8B-B14F-4D97-AF65-F5344CB8AC3E}">
        <p14:creationId xmlns:p14="http://schemas.microsoft.com/office/powerpoint/2010/main" val="1704863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F90645-2A1C-4F31-B75A-D83C4A30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73152"/>
            <a:ext cx="10272546" cy="475785"/>
          </a:xfrm>
        </p:spPr>
        <p:txBody>
          <a:bodyPr>
            <a:normAutofit fontScale="90000"/>
          </a:bodyPr>
          <a:lstStyle/>
          <a:p>
            <a:r>
              <a:rPr lang="el-GR" dirty="0"/>
              <a:t>ΔΙΑΓΝΩΣΤΙΚΑ ΚΡΙΤΗΡΙΑ ΑΝΑΦΥΛΑΞΙΑΣ -1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F8AE33-D600-483B-BC7D-EE5A51D46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984" y="1471962"/>
            <a:ext cx="7397627" cy="4612886"/>
          </a:xfrm>
        </p:spPr>
        <p:txBody>
          <a:bodyPr>
            <a:normAutofit/>
          </a:bodyPr>
          <a:lstStyle/>
          <a:p>
            <a:r>
              <a:rPr lang="el-GR" dirty="0"/>
              <a:t>Η αναφυλαξία είναι πολύ πιθανή όταν πληρείται ένα από τα ακόλουθα κριτήρια:</a:t>
            </a:r>
          </a:p>
          <a:p>
            <a:r>
              <a:rPr lang="el-GR" dirty="0"/>
              <a:t>Ταχεία έναρξη της ασθένειας (αδιαθεσίας) που διαρκεί από λίγα λεπτά έως μερικές ώρες με συμμετοχή του δέρματος και/ή των βλεννογόνων ή και τα δύο (πχ. γενικευμένο εξάνθημα, κνησμός ή ερύθημα, οίδημα </a:t>
            </a:r>
            <a:r>
              <a:rPr lang="el-GR" dirty="0" err="1"/>
              <a:t>χειλέων</a:t>
            </a:r>
            <a:r>
              <a:rPr lang="el-GR" dirty="0"/>
              <a:t>-γλώσσας-σταφυλής)</a:t>
            </a:r>
          </a:p>
          <a:p>
            <a:r>
              <a:rPr lang="el-GR" dirty="0"/>
              <a:t>ΚΑΙ ΚΑΤΙ ΑΠΌ ΤΑ ΑΚΟΛΟΥΘΑ</a:t>
            </a:r>
          </a:p>
          <a:p>
            <a:r>
              <a:rPr lang="el-GR" dirty="0"/>
              <a:t>Αναπνευστική ανεπάρκεια (πχ. δύσπνοια, εισπνευστικό-</a:t>
            </a:r>
            <a:r>
              <a:rPr lang="el-GR" dirty="0" err="1"/>
              <a:t>εκπνευστικό</a:t>
            </a:r>
            <a:r>
              <a:rPr lang="el-GR" dirty="0"/>
              <a:t> συριγμό, </a:t>
            </a:r>
            <a:r>
              <a:rPr lang="el-GR" dirty="0" err="1"/>
              <a:t>βρογχόσπασμο</a:t>
            </a:r>
            <a:r>
              <a:rPr lang="el-GR" dirty="0"/>
              <a:t>, </a:t>
            </a:r>
            <a:r>
              <a:rPr lang="el-GR" dirty="0" err="1"/>
              <a:t>υποξαιμία</a:t>
            </a:r>
            <a:r>
              <a:rPr lang="el-GR" dirty="0"/>
              <a:t>)</a:t>
            </a:r>
          </a:p>
          <a:p>
            <a:r>
              <a:rPr lang="el-GR" dirty="0"/>
              <a:t>Υπόταση ή συμπτώματα σχετικά με οργανική ανεπάρκεια ( πχ. υποτονία  [</a:t>
            </a:r>
            <a:r>
              <a:rPr lang="en-US" dirty="0"/>
              <a:t> </a:t>
            </a:r>
            <a:r>
              <a:rPr lang="el-GR" dirty="0"/>
              <a:t>λιποθυμία ]</a:t>
            </a:r>
            <a:r>
              <a:rPr lang="en-US" dirty="0"/>
              <a:t> </a:t>
            </a:r>
            <a:r>
              <a:rPr lang="el-GR" dirty="0"/>
              <a:t>συγκοπή, ακράτεια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F11E0-DE06-4212-9485-EB781BC990C6}"/>
              </a:ext>
            </a:extLst>
          </p:cNvPr>
          <p:cNvSpPr txBox="1"/>
          <p:nvPr/>
        </p:nvSpPr>
        <p:spPr>
          <a:xfrm>
            <a:off x="633663" y="6440905"/>
            <a:ext cx="983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Simons FER, et all JACI 2011, Sampson </a:t>
            </a:r>
            <a:r>
              <a:rPr lang="en-US" dirty="0" err="1"/>
              <a:t>HA,et</a:t>
            </a:r>
            <a:r>
              <a:rPr lang="en-US" dirty="0"/>
              <a:t> all JACI 2006, </a:t>
            </a:r>
            <a:r>
              <a:rPr lang="en-US"/>
              <a:t>Campell </a:t>
            </a:r>
            <a:r>
              <a:rPr lang="en-US" dirty="0"/>
              <a:t>RL, et all JACI 2012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581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AF1264-CE6A-4174-BFF6-3587335E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r>
              <a:rPr lang="el-GR" sz="2800"/>
              <a:t>Ιστορική αναδρομή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A19AF0-2243-482C-85D4-174A43949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r>
              <a:rPr lang="el-GR" sz="1400"/>
              <a:t>Η πρώτη αναφορά σε τέτοιου είδους αλλεργική αντίδραση ανάγεται στην αρχαιότητα και αφορά ιερογλυφικά τα οποία ανευρέθηκαν στον τάφο του Αιγύπτιου Φαραώ Μένες που έζησε τον 26</a:t>
            </a:r>
            <a:r>
              <a:rPr lang="el-GR" sz="1400" baseline="30000"/>
              <a:t>ο</a:t>
            </a:r>
            <a:r>
              <a:rPr lang="el-GR" sz="1400"/>
              <a:t> αιώνα π.Χ. στην Αβυδο. και αναπαριστούν τον θάνατο του Φαραώ σε συνδυασμό με «ένα έντομο με κεντρί».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25F8FF4-6CD3-41CA-A9BA-4C2E68F844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r="2437" b="-1"/>
          <a:stretch/>
        </p:blipFill>
        <p:spPr>
          <a:xfrm>
            <a:off x="77806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1039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F23BDE-A8E7-4AA7-A62D-7D706CB9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98585"/>
            <a:ext cx="9710250" cy="1250461"/>
          </a:xfrm>
        </p:spPr>
        <p:txBody>
          <a:bodyPr/>
          <a:lstStyle/>
          <a:p>
            <a:r>
              <a:rPr lang="el-GR" dirty="0" err="1"/>
              <a:t>Διαγνωστικα</a:t>
            </a:r>
            <a:r>
              <a:rPr lang="el-GR" dirty="0"/>
              <a:t> </a:t>
            </a:r>
            <a:r>
              <a:rPr lang="el-GR" dirty="0" err="1"/>
              <a:t>κριτηρια</a:t>
            </a:r>
            <a:r>
              <a:rPr lang="el-GR" dirty="0"/>
              <a:t> αναφυλαξιασ-2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5C5C04-C4E5-4C47-B5E7-E5C454C73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78708"/>
            <a:ext cx="8534400" cy="3938954"/>
          </a:xfrm>
        </p:spPr>
        <p:txBody>
          <a:bodyPr>
            <a:normAutofit/>
          </a:bodyPr>
          <a:lstStyle/>
          <a:p>
            <a:r>
              <a:rPr lang="el-GR" dirty="0"/>
              <a:t>ΔΥΟ Ή ΠΕΡΙΣΣΟΤΕΡΑ ΑΠΌ ΤΑ ΑΚΟΛΟΥΘΑ ΤΑ ΟΠΟΙΑ ΣΥΜΒΑΙΝΟΥΝ ΤΑΧΥΤΑΤΑ ΜΕΤΑ ΤΗΝ ΕΚΘΕΣΗ ΣΕ ΔΥΝΗΤΙΚΟ ΓΙΑ ΤΟΝ ΑΣΘΕΝΗ ΑΛΛΕΡΓΙΟΓΟΝΟ ( ΛΙΓΑ ΛΕΠΤΑ Ή ΜΕΡΙΚΕΣ ΩΡΕΣ )</a:t>
            </a:r>
          </a:p>
          <a:p>
            <a:r>
              <a:rPr lang="el-GR" dirty="0"/>
              <a:t>Συμμετοχή δέρματος-βλεννογόνων ( πχ. γενικευμένο εξάνθημα, κνησμός- ερύθημα, οίδημα </a:t>
            </a:r>
            <a:r>
              <a:rPr lang="el-GR" dirty="0" err="1"/>
              <a:t>χειλέων</a:t>
            </a:r>
            <a:r>
              <a:rPr lang="el-GR" dirty="0"/>
              <a:t>, γλώσσας, σταφυλής)</a:t>
            </a:r>
          </a:p>
          <a:p>
            <a:r>
              <a:rPr lang="el-GR" dirty="0"/>
              <a:t>Αναπνευστική ανεπάρκεια ( δύσπνοια, εισπνευστικός-</a:t>
            </a:r>
            <a:r>
              <a:rPr lang="el-GR" dirty="0" err="1"/>
              <a:t>εκπνευστικός</a:t>
            </a:r>
            <a:r>
              <a:rPr lang="el-GR" dirty="0"/>
              <a:t> συριγμός, </a:t>
            </a:r>
            <a:r>
              <a:rPr lang="el-GR" dirty="0" err="1"/>
              <a:t>βρογχόσπασμος</a:t>
            </a:r>
            <a:r>
              <a:rPr lang="el-GR" dirty="0"/>
              <a:t>, </a:t>
            </a:r>
            <a:r>
              <a:rPr lang="el-GR" dirty="0" err="1"/>
              <a:t>υποξαιμία</a:t>
            </a:r>
            <a:r>
              <a:rPr lang="el-GR" dirty="0"/>
              <a:t>)</a:t>
            </a:r>
          </a:p>
          <a:p>
            <a:r>
              <a:rPr lang="el-GR" dirty="0"/>
              <a:t>Υπόταση ή </a:t>
            </a:r>
            <a:r>
              <a:rPr lang="el-GR" dirty="0" err="1"/>
              <a:t>συνοδά</a:t>
            </a:r>
            <a:r>
              <a:rPr lang="el-GR" dirty="0"/>
              <a:t> συμπτώματα ( πχ. υποτονία [</a:t>
            </a:r>
            <a:r>
              <a:rPr lang="en-US" dirty="0"/>
              <a:t> </a:t>
            </a:r>
            <a:r>
              <a:rPr lang="el-GR" dirty="0"/>
              <a:t>λιποθυμία], συγκοπή, ακράτεια) </a:t>
            </a:r>
          </a:p>
          <a:p>
            <a:r>
              <a:rPr lang="el-GR" dirty="0"/>
              <a:t>Γαστρεντερολογικές διαταραχές ( κοιλιακό άλγος, επίμονοι έμετοι)</a:t>
            </a:r>
          </a:p>
        </p:txBody>
      </p:sp>
    </p:spTree>
    <p:extLst>
      <p:ext uri="{BB962C8B-B14F-4D97-AF65-F5344CB8AC3E}">
        <p14:creationId xmlns:p14="http://schemas.microsoft.com/office/powerpoint/2010/main" val="2607298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6A8BAE-C7D6-4FFE-BFA8-A0CDC760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50" y="345178"/>
            <a:ext cx="10827850" cy="1507067"/>
          </a:xfrm>
        </p:spPr>
        <p:txBody>
          <a:bodyPr/>
          <a:lstStyle/>
          <a:p>
            <a:r>
              <a:rPr lang="el-GR" dirty="0" err="1"/>
              <a:t>Διαγνωστικα</a:t>
            </a:r>
            <a:r>
              <a:rPr lang="el-GR" dirty="0"/>
              <a:t> </a:t>
            </a:r>
            <a:r>
              <a:rPr lang="el-GR" dirty="0" err="1"/>
              <a:t>κριτηρια</a:t>
            </a:r>
            <a:r>
              <a:rPr lang="el-GR" dirty="0"/>
              <a:t> </a:t>
            </a:r>
            <a:r>
              <a:rPr lang="el-GR" dirty="0" err="1"/>
              <a:t>αναφυλαξιασ</a:t>
            </a:r>
            <a:r>
              <a:rPr lang="el-GR" dirty="0"/>
              <a:t>  -3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B6BB69-A7E4-4A76-A889-D0A3C2F7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25785"/>
            <a:ext cx="8534400" cy="4267200"/>
          </a:xfrm>
        </p:spPr>
        <p:txBody>
          <a:bodyPr/>
          <a:lstStyle/>
          <a:p>
            <a:r>
              <a:rPr lang="el-GR" dirty="0"/>
              <a:t>Υπόταση μετά την έκθεση σε γνωστό για το συγκεκριμένο ασθενή αλλεργιογόνο ( λίγα λεπτά – μερικές ώρες)</a:t>
            </a:r>
          </a:p>
          <a:p>
            <a:r>
              <a:rPr lang="el-GR" dirty="0"/>
              <a:t>Βρέφη και παιδιά: ΑΠ μειωμένη κατά 30% σε σχέση με τη μέση αναμενόμενη πίεση για την ηλικία του παιδιού. </a:t>
            </a:r>
          </a:p>
          <a:p>
            <a:r>
              <a:rPr lang="el-GR" dirty="0"/>
              <a:t>Ενήλικες: ΑΠ μειωμένη κατά 30% σε σχέση με τη μέση πίεση που εμφανίζει ο συγκεκριμένος ασθενής ή &lt; 90</a:t>
            </a:r>
            <a:r>
              <a:rPr lang="en-US" dirty="0"/>
              <a:t>mm Hg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0271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2194E9-B9CD-4432-9E2F-544AE7C5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26646"/>
            <a:ext cx="8534400" cy="804985"/>
          </a:xfrm>
        </p:spPr>
        <p:txBody>
          <a:bodyPr>
            <a:normAutofit/>
          </a:bodyPr>
          <a:lstStyle/>
          <a:p>
            <a:r>
              <a:rPr lang="el-GR" dirty="0"/>
              <a:t>ΣΥΜΠΤΩΜΑΤΑ ΚΑΙ ΣΗΜΕΙΑ ΣΤΑ ΒΡΕΦΗ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8A114157-5537-4F3C-AE06-99708C18F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166816"/>
              </p:ext>
            </p:extLst>
          </p:nvPr>
        </p:nvGraphicFramePr>
        <p:xfrm>
          <a:off x="0" y="-1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1848">
                  <a:extLst>
                    <a:ext uri="{9D8B030D-6E8A-4147-A177-3AD203B41FA5}">
                      <a16:colId xmlns:a16="http://schemas.microsoft.com/office/drawing/2014/main" val="3387933270"/>
                    </a:ext>
                  </a:extLst>
                </a:gridCol>
                <a:gridCol w="2903276">
                  <a:extLst>
                    <a:ext uri="{9D8B030D-6E8A-4147-A177-3AD203B41FA5}">
                      <a16:colId xmlns:a16="http://schemas.microsoft.com/office/drawing/2014/main" val="507109977"/>
                    </a:ext>
                  </a:extLst>
                </a:gridCol>
                <a:gridCol w="2726876">
                  <a:extLst>
                    <a:ext uri="{9D8B030D-6E8A-4147-A177-3AD203B41FA5}">
                      <a16:colId xmlns:a16="http://schemas.microsoft.com/office/drawing/2014/main" val="340617299"/>
                    </a:ext>
                  </a:extLst>
                </a:gridCol>
              </a:tblGrid>
              <a:tr h="1679523">
                <a:tc>
                  <a:txBody>
                    <a:bodyPr/>
                    <a:lstStyle/>
                    <a:p>
                      <a:r>
                        <a:rPr lang="el-GR" dirty="0"/>
                        <a:t>Συμπτώματα που τα βρέφη δεν μπορούν να αναφέρουν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Σημεία αναφυλαξίας που  ερμηνεύονται δύσκολα στα βρέφη (και γιατί)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Σημεία αναφυλαξίας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012832"/>
                  </a:ext>
                </a:extLst>
              </a:tr>
              <a:tr h="1948468">
                <a:tc>
                  <a:txBody>
                    <a:bodyPr/>
                    <a:lstStyle/>
                    <a:p>
                      <a:r>
                        <a:rPr lang="el-GR" dirty="0"/>
                        <a:t>Γενικά: Αίσθημα ζέστης, αδυναμία, άγχος, φόβος</a:t>
                      </a:r>
                      <a:r>
                        <a:rPr lang="en-US" dirty="0"/>
                        <a:t> </a:t>
                      </a:r>
                      <a:r>
                        <a:rPr lang="el-GR" dirty="0"/>
                        <a:t>επικείμενου κακού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Διαταραχές συμπεριφοράς, επίμονο κλάμα, ενόχληση, τρόμος ευερεθιστότητα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794476"/>
                  </a:ext>
                </a:extLst>
              </a:tr>
              <a:tr h="1615005">
                <a:tc>
                  <a:txBody>
                    <a:bodyPr/>
                    <a:lstStyle/>
                    <a:p>
                      <a:r>
                        <a:rPr lang="el-GR" dirty="0"/>
                        <a:t>Δέρμα-βλεννογόνοι: Κνησμός γλώσσας, χειλιών, υπερώας, λαιμού, μύτης, ματιών</a:t>
                      </a:r>
                      <a:r>
                        <a:rPr lang="en-US" dirty="0"/>
                        <a:t>/ </a:t>
                      </a:r>
                      <a:r>
                        <a:rPr lang="el-GR" dirty="0"/>
                        <a:t>μούδιασμα-καύσος στο στόμα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Ερύθημα (έξαψη)(σύμπτωμα και σε εμπύρετο/ ξέσπασμα κλάματος)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Ξαφνικό γενικευμένο εξάνθημα που ίσως συν. με </a:t>
                      </a:r>
                      <a:r>
                        <a:rPr lang="el-GR" dirty="0" err="1"/>
                        <a:t>αγγειοοίδημα</a:t>
                      </a:r>
                      <a:r>
                        <a:rPr lang="el-GR" dirty="0"/>
                        <a:t>, γλώσσα, πρόσωπο, </a:t>
                      </a:r>
                      <a:r>
                        <a:rPr lang="el-GR" dirty="0" err="1"/>
                        <a:t>οροφάρυγγας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125502"/>
                  </a:ext>
                </a:extLst>
              </a:tr>
              <a:tr h="1615005">
                <a:tc>
                  <a:txBody>
                    <a:bodyPr/>
                    <a:lstStyle/>
                    <a:p>
                      <a:r>
                        <a:rPr lang="el-GR" dirty="0"/>
                        <a:t>Αναπνευστικό: Σφίξιμο στο στήθος, δυσκολία στην αναπνοή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Βράγχος</a:t>
                      </a:r>
                      <a:r>
                        <a:rPr lang="el-GR" dirty="0"/>
                        <a:t>, δυσφωνία(συχνό μετά από κλάμα)</a:t>
                      </a:r>
                      <a:r>
                        <a:rPr lang="en-US" dirty="0"/>
                        <a:t>/</a:t>
                      </a:r>
                      <a:r>
                        <a:rPr lang="el-GR" dirty="0"/>
                        <a:t>σιελόρροια (συχνά λόγω οδοντοφυΐας)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Ξαφνικός βήχας, εισπνευστικός/</a:t>
                      </a:r>
                      <a:r>
                        <a:rPr lang="el-GR" dirty="0" err="1"/>
                        <a:t>εκπνευστικός</a:t>
                      </a:r>
                      <a:r>
                        <a:rPr lang="el-GR" dirty="0"/>
                        <a:t> συριγμός, δύσπνοια, άπνοια, κυάνωση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69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456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72BC2A-86E2-4343-ABD6-39584E48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089E62DF-5714-47C9-842A-81714364F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012746"/>
              </p:ext>
            </p:extLst>
          </p:nvPr>
        </p:nvGraphicFramePr>
        <p:xfrm>
          <a:off x="0" y="0"/>
          <a:ext cx="12192000" cy="769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6836">
                  <a:extLst>
                    <a:ext uri="{9D8B030D-6E8A-4147-A177-3AD203B41FA5}">
                      <a16:colId xmlns:a16="http://schemas.microsoft.com/office/drawing/2014/main" val="3983294849"/>
                    </a:ext>
                  </a:extLst>
                </a:gridCol>
                <a:gridCol w="3422582">
                  <a:extLst>
                    <a:ext uri="{9D8B030D-6E8A-4147-A177-3AD203B41FA5}">
                      <a16:colId xmlns:a16="http://schemas.microsoft.com/office/drawing/2014/main" val="2304647429"/>
                    </a:ext>
                  </a:extLst>
                </a:gridCol>
                <a:gridCol w="3422582">
                  <a:extLst>
                    <a:ext uri="{9D8B030D-6E8A-4147-A177-3AD203B41FA5}">
                      <a16:colId xmlns:a16="http://schemas.microsoft.com/office/drawing/2014/main" val="1380846444"/>
                    </a:ext>
                  </a:extLst>
                </a:gridCol>
              </a:tblGrid>
              <a:tr h="16868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Συμπτώματα που τα βρέφη δεν μπορούν να αναφέρουν 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Σημεία αναφυλαξίας που  ερμηνεύονται δύσκολα στα βρέφη (και γιατί) 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Σημεία αναφυλαξίας</a:t>
                      </a: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720854"/>
                  </a:ext>
                </a:extLst>
              </a:tr>
              <a:tr h="1723704">
                <a:tc>
                  <a:txBody>
                    <a:bodyPr/>
                    <a:lstStyle/>
                    <a:p>
                      <a:r>
                        <a:rPr lang="el-GR" b="1" dirty="0"/>
                        <a:t>Γαστρεντερικό</a:t>
                      </a:r>
                    </a:p>
                    <a:p>
                      <a:r>
                        <a:rPr lang="el-GR" dirty="0"/>
                        <a:t>Δυσφαγία, ναυτία, κοιλιακό άλγος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Σιελόρροια, αναγωγές (συχνές μετά τα γεύματα), χαλαρές κενώσεις ( συχνές στα βρέφη, ιδιαίτερα στα θηλάζοντα), κολικοί βρεφών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Ξαφνική έναρξη επίμονων εμέτων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087427"/>
                  </a:ext>
                </a:extLst>
              </a:tr>
              <a:tr h="1723704">
                <a:tc>
                  <a:txBody>
                    <a:bodyPr/>
                    <a:lstStyle/>
                    <a:p>
                      <a:r>
                        <a:rPr lang="el-GR" b="1" dirty="0"/>
                        <a:t>Καρδιοαγγειακό</a:t>
                      </a:r>
                    </a:p>
                    <a:p>
                      <a:r>
                        <a:rPr lang="el-GR" dirty="0"/>
                        <a:t>Αίσθημα αδυναμίας (τάσης λιποθυμίας), σύγχυση, θολή όραση, δυσκολία στην ακοή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Υπόταση ( η μέτρηση στα βρέφη απαιτεί περιχειρίδα κατάλληλου μεγέθους), ενώ η ταχυκαρδία ορίζεται ως 120-130 </a:t>
                      </a:r>
                      <a:r>
                        <a:rPr lang="el-GR" dirty="0" err="1"/>
                        <a:t>σφύξεις</a:t>
                      </a:r>
                      <a:r>
                        <a:rPr lang="en-US" dirty="0"/>
                        <a:t> /min ( </a:t>
                      </a:r>
                      <a:r>
                        <a:rPr lang="el-GR" dirty="0"/>
                        <a:t>3 μηνών -2 ετών)- απώλεια ελέγχου των κενώσεων και της κύστης (συχνό φαινόμενο στα βρέφη)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Ασθενής σφυγμός, αρρυθμία, εφίδρωση, λιποθυμία, απώλεια συνείδησης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95680"/>
                  </a:ext>
                </a:extLst>
              </a:tr>
              <a:tr h="1723704">
                <a:tc>
                  <a:txBody>
                    <a:bodyPr/>
                    <a:lstStyle/>
                    <a:p>
                      <a:r>
                        <a:rPr lang="el-GR" b="1" dirty="0"/>
                        <a:t>Κεντρικό Νευρικό Σύστημα</a:t>
                      </a:r>
                    </a:p>
                    <a:p>
                      <a:r>
                        <a:rPr lang="el-GR" dirty="0"/>
                        <a:t>Κεφαλαλγία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Διαταραχές συμπεριφοράς, υπνηλία</a:t>
                      </a:r>
                      <a:r>
                        <a:rPr lang="en-US" dirty="0"/>
                        <a:t> ( </a:t>
                      </a:r>
                      <a:r>
                        <a:rPr lang="el-GR" dirty="0"/>
                        <a:t>συχνή στα βρέφη- ιδιαίτερα μετά το γεύμα)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Ξαφνική έναρξη λήθαργου, υποτονία, μη ανταπόκριση στα ερεθίσματα ή σπασμοί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026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082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0F4A7F-10E2-4339-8A4C-89CCD502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42950"/>
            <a:ext cx="8534400" cy="1300163"/>
          </a:xfrm>
        </p:spPr>
        <p:txBody>
          <a:bodyPr/>
          <a:lstStyle/>
          <a:p>
            <a:r>
              <a:rPr lang="el-GR" dirty="0" err="1"/>
              <a:t>Διαφορικη</a:t>
            </a:r>
            <a:r>
              <a:rPr lang="el-GR" dirty="0"/>
              <a:t> </a:t>
            </a:r>
            <a:r>
              <a:rPr lang="el-GR" dirty="0" err="1"/>
              <a:t>διαγνωση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6CD20E-F00F-4677-9F80-2A4AB76FA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76400"/>
            <a:ext cx="10552748" cy="4175760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Στα παιδιά :</a:t>
            </a:r>
          </a:p>
          <a:p>
            <a:r>
              <a:rPr lang="el-GR" dirty="0"/>
              <a:t>Γενικευμένο εξάνθημα ( ιογενής λοίμωξη)</a:t>
            </a:r>
          </a:p>
          <a:p>
            <a:r>
              <a:rPr lang="el-GR" dirty="0"/>
              <a:t>Οξεία ασθματική κρίση</a:t>
            </a:r>
          </a:p>
          <a:p>
            <a:r>
              <a:rPr lang="el-GR" dirty="0"/>
              <a:t>Συγκοπή (λιποθυμία)</a:t>
            </a:r>
          </a:p>
          <a:p>
            <a:r>
              <a:rPr lang="el-GR" dirty="0"/>
              <a:t>Άγχος ή επεισόδιο πανικού</a:t>
            </a:r>
          </a:p>
          <a:p>
            <a:r>
              <a:rPr lang="el-GR" dirty="0" err="1"/>
              <a:t>Εισρόφηση</a:t>
            </a:r>
            <a:r>
              <a:rPr lang="el-GR" dirty="0"/>
              <a:t> ξένου σώματος</a:t>
            </a:r>
          </a:p>
          <a:p>
            <a:endParaRPr lang="el-GR" dirty="0"/>
          </a:p>
          <a:p>
            <a:r>
              <a:rPr lang="el-GR" dirty="0"/>
              <a:t>Σύνδρομα  υπερβολικής έκκρισης </a:t>
            </a:r>
            <a:r>
              <a:rPr lang="el-GR" dirty="0" err="1"/>
              <a:t>ισταμίνης</a:t>
            </a:r>
            <a:r>
              <a:rPr lang="el-GR" dirty="0"/>
              <a:t> (πχ. σύνδρομα ενεργοποίησης των </a:t>
            </a:r>
            <a:r>
              <a:rPr lang="el-GR" dirty="0" err="1"/>
              <a:t>μαστοκυττάρων</a:t>
            </a:r>
            <a:r>
              <a:rPr lang="el-GR" dirty="0"/>
              <a:t>, </a:t>
            </a:r>
            <a:r>
              <a:rPr lang="en-US" dirty="0"/>
              <a:t>)</a:t>
            </a:r>
          </a:p>
          <a:p>
            <a:r>
              <a:rPr lang="el-GR" dirty="0"/>
              <a:t>Δηλητηριάσεις που οφείλονται σε  τροφές</a:t>
            </a:r>
          </a:p>
          <a:p>
            <a:r>
              <a:rPr lang="en-US" dirty="0"/>
              <a:t>Red man syndrome ( </a:t>
            </a:r>
            <a:r>
              <a:rPr lang="el-GR" dirty="0" err="1"/>
              <a:t>βανκομυκίνη</a:t>
            </a:r>
            <a:r>
              <a:rPr lang="el-GR" dirty="0"/>
              <a:t>)  </a:t>
            </a:r>
          </a:p>
          <a:p>
            <a:r>
              <a:rPr lang="el-GR" dirty="0"/>
              <a:t>Σπασμοί</a:t>
            </a:r>
          </a:p>
          <a:p>
            <a:r>
              <a:rPr lang="en-US" dirty="0"/>
              <a:t>Shock </a:t>
            </a:r>
            <a:r>
              <a:rPr lang="el-GR" dirty="0"/>
              <a:t>άλλης αιτίας ( σηπτικό, </a:t>
            </a:r>
            <a:r>
              <a:rPr lang="el-GR" dirty="0" err="1"/>
              <a:t>υποβολαιμικό</a:t>
            </a:r>
            <a:r>
              <a:rPr lang="el-GR" dirty="0"/>
              <a:t>, </a:t>
            </a:r>
            <a:r>
              <a:rPr lang="el-GR" dirty="0" err="1"/>
              <a:t>καρδιογενές</a:t>
            </a:r>
            <a:r>
              <a:rPr lang="el-GR" dirty="0"/>
              <a:t>) 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5983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7475FE-69C8-497E-91D5-088EFBB7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81235"/>
            <a:ext cx="8534400" cy="103868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Διαφορικη</a:t>
            </a:r>
            <a:r>
              <a:rPr lang="el-GR" dirty="0"/>
              <a:t> </a:t>
            </a:r>
            <a:r>
              <a:rPr lang="el-GR" dirty="0" err="1"/>
              <a:t>διαγνωση</a:t>
            </a:r>
            <a:r>
              <a:rPr lang="el-GR" dirty="0"/>
              <a:t> </a:t>
            </a:r>
            <a:r>
              <a:rPr lang="el-GR" dirty="0" err="1"/>
              <a:t>αναφυλαξιασ</a:t>
            </a:r>
            <a:r>
              <a:rPr lang="el-GR" dirty="0"/>
              <a:t> στα </a:t>
            </a:r>
            <a:r>
              <a:rPr lang="el-GR" dirty="0" err="1"/>
              <a:t>βρεφη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1E4AAA-14FA-4110-95FE-C151C3B36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819923"/>
            <a:ext cx="8534400" cy="4412202"/>
          </a:xfrm>
        </p:spPr>
        <p:txBody>
          <a:bodyPr>
            <a:normAutofit/>
          </a:bodyPr>
          <a:lstStyle/>
          <a:p>
            <a:r>
              <a:rPr lang="el-GR" dirty="0"/>
              <a:t>ΔΕΡΜΑ</a:t>
            </a:r>
          </a:p>
          <a:p>
            <a:r>
              <a:rPr lang="el-GR" dirty="0"/>
              <a:t>Οξεία κνίδωση, </a:t>
            </a:r>
            <a:r>
              <a:rPr lang="el-GR" dirty="0" err="1"/>
              <a:t>αγγειοοίδημα</a:t>
            </a:r>
            <a:endParaRPr lang="el-GR" dirty="0"/>
          </a:p>
          <a:p>
            <a:r>
              <a:rPr lang="el-GR" dirty="0"/>
              <a:t>ΑΝΑΠΝΕΥΣΤΙΚΟ ( Ανώτερο ή κατώτερο) </a:t>
            </a:r>
          </a:p>
          <a:p>
            <a:r>
              <a:rPr lang="el-GR" dirty="0"/>
              <a:t>Ταχεία έναρξη συμπτωμάτων εξαιτίας απόφραξης που μπορεί να είναι εκ γενετής ( λαρυγγικός ιστός, αγγειακός δακτύλιος, </a:t>
            </a:r>
            <a:r>
              <a:rPr lang="el-GR" dirty="0" err="1"/>
              <a:t>τραχειο</a:t>
            </a:r>
            <a:r>
              <a:rPr lang="el-GR" dirty="0"/>
              <a:t>-</a:t>
            </a:r>
            <a:r>
              <a:rPr lang="el-GR" dirty="0" err="1"/>
              <a:t>βρογχο</a:t>
            </a:r>
            <a:r>
              <a:rPr lang="el-GR" dirty="0"/>
              <a:t>-μαλακία)</a:t>
            </a:r>
            <a:r>
              <a:rPr lang="en-US" dirty="0"/>
              <a:t> </a:t>
            </a:r>
            <a:r>
              <a:rPr lang="el-GR" dirty="0"/>
              <a:t>ή επίκτητες ( </a:t>
            </a:r>
            <a:r>
              <a:rPr lang="el-GR" dirty="0" err="1"/>
              <a:t>εισρόφηση</a:t>
            </a:r>
            <a:r>
              <a:rPr lang="el-GR" dirty="0"/>
              <a:t> ξένου σώματος, </a:t>
            </a:r>
            <a:r>
              <a:rPr lang="en-US" dirty="0"/>
              <a:t>croup, </a:t>
            </a:r>
            <a:r>
              <a:rPr lang="el-GR" dirty="0"/>
              <a:t>βρογχιολίτιδα, άσθμα, ασφυξία, κατακράτηση αναπνοής</a:t>
            </a:r>
            <a:r>
              <a:rPr lang="en-US" dirty="0"/>
              <a:t> 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534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CD64D1-68D9-4B2B-99F6-FC592F85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95309"/>
            <a:ext cx="8534400" cy="683580"/>
          </a:xfrm>
        </p:spPr>
        <p:txBody>
          <a:bodyPr>
            <a:normAutofit/>
          </a:bodyPr>
          <a:lstStyle/>
          <a:p>
            <a:r>
              <a:rPr lang="el-GR" dirty="0"/>
              <a:t>Διαφορική </a:t>
            </a:r>
            <a:r>
              <a:rPr lang="el-GR" dirty="0" err="1"/>
              <a:t>διαγνωση</a:t>
            </a:r>
            <a:r>
              <a:rPr lang="el-GR" dirty="0"/>
              <a:t> στα βρεφη-2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51ED24-FE32-49D5-9993-EEDC01F05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340528"/>
            <a:ext cx="10839004" cy="5388746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ΓΑΣΤΡΕΝΤΕΡΙΚΟ</a:t>
            </a:r>
          </a:p>
          <a:p>
            <a:r>
              <a:rPr lang="el-GR" dirty="0"/>
              <a:t>Οξεία έναρξη συμπτωμάτων, λόγω απόφραξης, που μπορεί να είναι συγγενής (πυλωρική στένωση) ή επίκτητη (πχ. </a:t>
            </a:r>
            <a:r>
              <a:rPr lang="el-GR" dirty="0" err="1"/>
              <a:t>εγκολεασμός</a:t>
            </a:r>
            <a:r>
              <a:rPr lang="el-GR" dirty="0"/>
              <a:t>, συστροφή), σύνδρομο εντεροκολίτιδας από τροφές με οξεία έναρξη</a:t>
            </a:r>
          </a:p>
          <a:p>
            <a:r>
              <a:rPr lang="el-GR" b="1" dirty="0"/>
              <a:t>ΚΑΡΔΙΑΓΓΕΙΑΚΟ</a:t>
            </a:r>
            <a:r>
              <a:rPr lang="el-GR" dirty="0"/>
              <a:t> </a:t>
            </a:r>
          </a:p>
          <a:p>
            <a:r>
              <a:rPr lang="el-GR" dirty="0"/>
              <a:t>Απειλητικό για τη ζωή επεισόδιο/ σύνδρομο </a:t>
            </a:r>
            <a:r>
              <a:rPr lang="el-GR" dirty="0" err="1"/>
              <a:t>αιφνιδίου</a:t>
            </a:r>
            <a:r>
              <a:rPr lang="el-GR" dirty="0"/>
              <a:t> θανάτου, </a:t>
            </a:r>
            <a:r>
              <a:rPr lang="en-US" dirty="0"/>
              <a:t>shock </a:t>
            </a:r>
            <a:r>
              <a:rPr lang="el-GR" dirty="0"/>
              <a:t>άλλης αιτίας  (σηπτικό, </a:t>
            </a:r>
            <a:r>
              <a:rPr lang="el-GR" dirty="0" err="1"/>
              <a:t>υποβολαιμικό</a:t>
            </a:r>
            <a:r>
              <a:rPr lang="el-GR" dirty="0"/>
              <a:t>, </a:t>
            </a:r>
            <a:r>
              <a:rPr lang="el-GR" dirty="0" err="1"/>
              <a:t>καρδιογενές</a:t>
            </a:r>
            <a:r>
              <a:rPr lang="el-GR" dirty="0"/>
              <a:t> με αιτία άλλη εκτός της αναφυλαξίας)</a:t>
            </a:r>
          </a:p>
          <a:p>
            <a:r>
              <a:rPr lang="el-GR" b="1" dirty="0"/>
              <a:t>ΚΝΣ</a:t>
            </a:r>
          </a:p>
          <a:p>
            <a:r>
              <a:rPr lang="el-GR" dirty="0"/>
              <a:t>Σπασμοί, τραύμα, κακοποίηση, αυξημένη </a:t>
            </a:r>
            <a:r>
              <a:rPr lang="el-GR" dirty="0" err="1"/>
              <a:t>ενδοκράνια</a:t>
            </a:r>
            <a:r>
              <a:rPr lang="el-GR" dirty="0"/>
              <a:t> πίεση</a:t>
            </a:r>
          </a:p>
          <a:p>
            <a:r>
              <a:rPr lang="el-GR" b="1" dirty="0"/>
              <a:t>ΑΛΛΑ</a:t>
            </a:r>
          </a:p>
          <a:p>
            <a:r>
              <a:rPr lang="el-GR" dirty="0"/>
              <a:t>Μεταβολικές διαταραχές</a:t>
            </a:r>
          </a:p>
          <a:p>
            <a:r>
              <a:rPr lang="el-GR" dirty="0"/>
              <a:t>Λοιμώξεις: </a:t>
            </a:r>
            <a:r>
              <a:rPr lang="el-GR" dirty="0" err="1"/>
              <a:t>κοκκύτης</a:t>
            </a:r>
            <a:r>
              <a:rPr lang="el-GR" dirty="0"/>
              <a:t>, γαστρεντερίτιδα, μηνιγγίτιδα</a:t>
            </a:r>
          </a:p>
          <a:p>
            <a:r>
              <a:rPr lang="el-GR" dirty="0"/>
              <a:t>Λήψη φαρμάκου: σε </a:t>
            </a:r>
            <a:r>
              <a:rPr lang="el-GR" dirty="0" err="1"/>
              <a:t>υπερδοσολογία</a:t>
            </a:r>
            <a:r>
              <a:rPr lang="el-GR" dirty="0"/>
              <a:t>, δηλητηρίαση από τοξίνες ( πχ. τροφών, χημικές ή φυτών )</a:t>
            </a:r>
          </a:p>
          <a:p>
            <a:r>
              <a:rPr lang="el-GR" dirty="0"/>
              <a:t>Σύνδρομο </a:t>
            </a:r>
            <a:r>
              <a:rPr lang="en-US" dirty="0"/>
              <a:t>Munchausen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6936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C7C117-72DB-413F-9B3B-E8261734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63984"/>
            <a:ext cx="8534400" cy="1225119"/>
          </a:xfrm>
        </p:spPr>
        <p:txBody>
          <a:bodyPr/>
          <a:lstStyle/>
          <a:p>
            <a:r>
              <a:rPr lang="el-GR" dirty="0" err="1"/>
              <a:t>Εργαστηριακοσ</a:t>
            </a:r>
            <a:r>
              <a:rPr lang="el-GR" dirty="0"/>
              <a:t> ελεγχοσ-1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33131E-CBFA-476B-A308-8274A5BCA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48901"/>
            <a:ext cx="8534400" cy="4500979"/>
          </a:xfrm>
        </p:spPr>
        <p:txBody>
          <a:bodyPr/>
          <a:lstStyle/>
          <a:p>
            <a:r>
              <a:rPr lang="el-GR" dirty="0"/>
              <a:t>Προσδιορισμός </a:t>
            </a:r>
            <a:r>
              <a:rPr lang="el-GR" dirty="0" err="1"/>
              <a:t>τρυπτάσης</a:t>
            </a:r>
            <a:r>
              <a:rPr lang="el-GR" dirty="0"/>
              <a:t> ορού (χρειάζεται μερικές ώρες- μη διαθέσιμη στα ΤΕΠ ακόμη και σε σωστή από πλευράς χρόνου λήψη ( 15</a:t>
            </a:r>
            <a:r>
              <a:rPr lang="en-US" dirty="0"/>
              <a:t>min- 3 </a:t>
            </a:r>
            <a:r>
              <a:rPr lang="el-GR" dirty="0"/>
              <a:t>ώρες μετά)</a:t>
            </a:r>
          </a:p>
          <a:p>
            <a:r>
              <a:rPr lang="el-GR" dirty="0"/>
              <a:t> Σπάνια ανευρίσκεται ↑ σε παιδιά και μάλιστα σε περίπτωση αναφυλαξίας σε τροφή. </a:t>
            </a:r>
          </a:p>
          <a:p>
            <a:r>
              <a:rPr lang="el-GR" dirty="0"/>
              <a:t>Επίπεδα </a:t>
            </a:r>
            <a:r>
              <a:rPr lang="el-GR" dirty="0" err="1"/>
              <a:t>τρυπτάσης</a:t>
            </a:r>
            <a:r>
              <a:rPr lang="el-GR" dirty="0"/>
              <a:t> εντός φυσιολογικών ορίων δεν μπορούν να χρησιμοποιηθούν για να αποκλείσουν την κλινική διάγνωση της αναφυλαξίας. Γι’ αυτό ποτέ δεν πρέπει να καθυστερεί η αντιμετώπιση της προκειμένου να ληφθεί δείγμα για τον προσδιορισμό της.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4315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84212" y="747486"/>
            <a:ext cx="8534400" cy="60234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dirty="0">
                <a:solidFill>
                  <a:srgbClr val="FFFF00"/>
                </a:solidFill>
              </a:rPr>
              <a:t>ΑΜΕΣΗ ΑΝΤΙΜΕΤΩΠΙΣΗ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90801" y="1543049"/>
            <a:ext cx="7250113" cy="411797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bg1"/>
                </a:solidFill>
              </a:rPr>
              <a:t>ΕΙΔΙΚΑ ΜΕΤΡΑ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bg1"/>
                </a:solidFill>
              </a:rPr>
              <a:t>Κατάκλιση του ασθενούς με </a:t>
            </a:r>
            <a:r>
              <a:rPr lang="el-GR" sz="2800" dirty="0" err="1">
                <a:solidFill>
                  <a:schemeClr val="bg1"/>
                </a:solidFill>
              </a:rPr>
              <a:t>ανασήκωση</a:t>
            </a:r>
            <a:r>
              <a:rPr lang="el-GR" sz="2800" dirty="0">
                <a:solidFill>
                  <a:schemeClr val="bg1"/>
                </a:solidFill>
              </a:rPr>
              <a:t> ποδιών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bg1"/>
                </a:solidFill>
              </a:rPr>
              <a:t>Αδρεναλίνη </a:t>
            </a:r>
            <a:r>
              <a:rPr lang="el-GR" sz="2800" dirty="0" err="1">
                <a:solidFill>
                  <a:schemeClr val="bg1"/>
                </a:solidFill>
              </a:rPr>
              <a:t>ενδομυ</a:t>
            </a:r>
            <a:r>
              <a:rPr lang="el-GR" sz="2800" dirty="0" err="1">
                <a:solidFill>
                  <a:schemeClr val="bg1"/>
                </a:solidFill>
                <a:cs typeface="Times New Roman" pitchFamily="18" charset="0"/>
              </a:rPr>
              <a:t>ϊ</a:t>
            </a:r>
            <a:r>
              <a:rPr lang="el-GR" sz="2800" dirty="0" err="1">
                <a:solidFill>
                  <a:schemeClr val="bg1"/>
                </a:solidFill>
              </a:rPr>
              <a:t>κώς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IM</a:t>
            </a:r>
            <a:r>
              <a:rPr lang="el-GR" sz="2800" dirty="0">
                <a:solidFill>
                  <a:schemeClr val="bg1"/>
                </a:solidFill>
              </a:rPr>
              <a:t>:0,01-0,02</a:t>
            </a:r>
            <a:r>
              <a:rPr lang="en-US" sz="2800" dirty="0">
                <a:solidFill>
                  <a:schemeClr val="bg1"/>
                </a:solidFill>
              </a:rPr>
              <a:t>ml/Kg/</a:t>
            </a:r>
            <a:r>
              <a:rPr lang="el-GR" sz="2800" dirty="0">
                <a:solidFill>
                  <a:schemeClr val="bg1"/>
                </a:solidFill>
              </a:rPr>
              <a:t>ΒΣ/δόση</a:t>
            </a:r>
            <a:endParaRPr lang="en-US" sz="28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bg1"/>
                </a:solidFill>
              </a:rPr>
              <a:t>Μέγιστη δόση 0,5</a:t>
            </a:r>
            <a:r>
              <a:rPr lang="en-US" sz="2800" dirty="0">
                <a:solidFill>
                  <a:schemeClr val="bg1"/>
                </a:solidFill>
              </a:rPr>
              <a:t>ml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bg1"/>
                </a:solidFill>
              </a:rPr>
              <a:t>Επανάληψη κάθε 10-15</a:t>
            </a:r>
            <a:r>
              <a:rPr lang="en-US" sz="2800" dirty="0">
                <a:solidFill>
                  <a:schemeClr val="bg1"/>
                </a:solidFill>
              </a:rPr>
              <a:t>min</a:t>
            </a:r>
            <a:r>
              <a:rPr lang="el-GR" sz="2800" dirty="0">
                <a:solidFill>
                  <a:schemeClr val="bg1"/>
                </a:solidFill>
              </a:rPr>
              <a:t>, αν κριθεί απαραίτητο μέχρι σαφούς βελτίωσης. </a:t>
            </a:r>
            <a:endParaRPr lang="en-US" sz="28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l-G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44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84212" y="987880"/>
            <a:ext cx="8534400" cy="69396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rgbClr val="FFFF00"/>
                </a:solidFill>
              </a:rPr>
              <a:t>ΕΝΔΟΦΛΕΒΙΑ ΑΔΡΕΝΑΛΙΝΗ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495550" y="1905000"/>
            <a:ext cx="7272338" cy="4191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l-GR" sz="2800">
                <a:solidFill>
                  <a:schemeClr val="bg1"/>
                </a:solidFill>
              </a:rPr>
              <a:t>  Σε περίπτωση εμφανούς </a:t>
            </a:r>
            <a:r>
              <a:rPr lang="en-US" sz="2800">
                <a:solidFill>
                  <a:schemeClr val="bg1"/>
                </a:solidFill>
              </a:rPr>
              <a:t>shock </a:t>
            </a:r>
            <a:r>
              <a:rPr lang="el-GR" sz="2800">
                <a:solidFill>
                  <a:schemeClr val="bg1"/>
                </a:solidFill>
              </a:rPr>
              <a:t>συστήνεται η ενδοφλέβια χορήγηση. 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sz="2800">
                <a:solidFill>
                  <a:schemeClr val="bg1"/>
                </a:solidFill>
              </a:rPr>
              <a:t>  Εφόσον κριθεί απαραίτητη η ενδοφλέβια χορήγηση, η συνιστώμενη δόση είναι 0,1μ</a:t>
            </a:r>
            <a:r>
              <a:rPr lang="en-US" sz="2800">
                <a:solidFill>
                  <a:schemeClr val="bg1"/>
                </a:solidFill>
              </a:rPr>
              <a:t>g</a:t>
            </a:r>
            <a:r>
              <a:rPr lang="el-GR" sz="2800">
                <a:solidFill>
                  <a:schemeClr val="bg1"/>
                </a:solidFill>
              </a:rPr>
              <a:t>/</a:t>
            </a:r>
            <a:r>
              <a:rPr lang="en-US" sz="2800">
                <a:solidFill>
                  <a:schemeClr val="bg1"/>
                </a:solidFill>
              </a:rPr>
              <a:t>Kg</a:t>
            </a:r>
            <a:r>
              <a:rPr lang="el-GR" sz="2800">
                <a:solidFill>
                  <a:schemeClr val="bg1"/>
                </a:solidFill>
              </a:rPr>
              <a:t>/</a:t>
            </a:r>
            <a:r>
              <a:rPr lang="en-US" sz="2800">
                <a:solidFill>
                  <a:schemeClr val="bg1"/>
                </a:solidFill>
              </a:rPr>
              <a:t>min</a:t>
            </a:r>
            <a:r>
              <a:rPr lang="el-GR" sz="2800"/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sz="2800"/>
              <a:t>  </a:t>
            </a:r>
            <a:r>
              <a:rPr lang="el-GR" sz="2800">
                <a:solidFill>
                  <a:schemeClr val="bg1"/>
                </a:solidFill>
              </a:rPr>
              <a:t>Η δόση αυτή υπολογίζεται με τον κανόνα του 6, δηλαδή: 0,6</a:t>
            </a:r>
            <a:r>
              <a:rPr lang="en-US" sz="2800">
                <a:solidFill>
                  <a:schemeClr val="bg1"/>
                </a:solidFill>
              </a:rPr>
              <a:t>x </a:t>
            </a:r>
            <a:r>
              <a:rPr lang="el-GR" sz="2800">
                <a:solidFill>
                  <a:schemeClr val="bg1"/>
                </a:solidFill>
              </a:rPr>
              <a:t>βάρος σώματος ασθενούς ( σε </a:t>
            </a:r>
            <a:r>
              <a:rPr lang="en-US" sz="2800">
                <a:solidFill>
                  <a:schemeClr val="bg1"/>
                </a:solidFill>
              </a:rPr>
              <a:t>Kg</a:t>
            </a:r>
            <a:r>
              <a:rPr lang="el-GR" sz="2800">
                <a:solidFill>
                  <a:schemeClr val="bg1"/>
                </a:solidFill>
              </a:rPr>
              <a:t>)= δόση σε </a:t>
            </a:r>
            <a:r>
              <a:rPr lang="en-US" sz="2800">
                <a:solidFill>
                  <a:schemeClr val="bg1"/>
                </a:solidFill>
              </a:rPr>
              <a:t>mg</a:t>
            </a:r>
            <a:r>
              <a:rPr lang="el-GR" sz="2800">
                <a:solidFill>
                  <a:schemeClr val="bg1"/>
                </a:solidFill>
              </a:rPr>
              <a:t>, διαλύεται  σε 100</a:t>
            </a:r>
            <a:r>
              <a:rPr lang="en-US" sz="2800">
                <a:solidFill>
                  <a:schemeClr val="bg1"/>
                </a:solidFill>
              </a:rPr>
              <a:t>ml </a:t>
            </a:r>
            <a:r>
              <a:rPr lang="el-GR" sz="2800">
                <a:solidFill>
                  <a:schemeClr val="bg1"/>
                </a:solidFill>
              </a:rPr>
              <a:t>φυσιολογικού ορού και χορηγείται με έγχυση 1</a:t>
            </a:r>
            <a:r>
              <a:rPr lang="en-US" sz="2800">
                <a:solidFill>
                  <a:schemeClr val="bg1"/>
                </a:solidFill>
              </a:rPr>
              <a:t>ml</a:t>
            </a:r>
            <a:r>
              <a:rPr lang="el-GR" sz="2800">
                <a:solidFill>
                  <a:schemeClr val="bg1"/>
                </a:solidFill>
              </a:rPr>
              <a:t>/</a:t>
            </a:r>
            <a:r>
              <a:rPr lang="en-US" sz="2800">
                <a:solidFill>
                  <a:schemeClr val="bg1"/>
                </a:solidFill>
              </a:rPr>
              <a:t>h</a:t>
            </a:r>
            <a:r>
              <a:rPr lang="el-GR" sz="2800">
                <a:solidFill>
                  <a:schemeClr val="bg1"/>
                </a:solidFill>
              </a:rPr>
              <a:t>, αποδίδοντας τελικά 0,1μ</a:t>
            </a:r>
            <a:r>
              <a:rPr lang="en-US" sz="2800">
                <a:solidFill>
                  <a:schemeClr val="bg1"/>
                </a:solidFill>
              </a:rPr>
              <a:t>g</a:t>
            </a:r>
            <a:r>
              <a:rPr lang="el-GR" sz="2800">
                <a:solidFill>
                  <a:schemeClr val="bg1"/>
                </a:solidFill>
              </a:rPr>
              <a:t>/</a:t>
            </a:r>
            <a:r>
              <a:rPr lang="en-US" sz="2800">
                <a:solidFill>
                  <a:schemeClr val="bg1"/>
                </a:solidFill>
              </a:rPr>
              <a:t>Kg</a:t>
            </a:r>
            <a:r>
              <a:rPr lang="el-GR" sz="2800">
                <a:solidFill>
                  <a:schemeClr val="bg1"/>
                </a:solidFill>
              </a:rPr>
              <a:t>/</a:t>
            </a:r>
            <a:r>
              <a:rPr lang="en-US" sz="2800">
                <a:solidFill>
                  <a:schemeClr val="bg1"/>
                </a:solidFill>
              </a:rPr>
              <a:t>min</a:t>
            </a:r>
            <a:r>
              <a:rPr lang="el-GR" sz="28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84212" y="685800"/>
            <a:ext cx="8534400" cy="90072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rgbClr val="FFFF00"/>
                </a:solidFill>
              </a:rPr>
              <a:t>ΙΣΤΟΡΙΑ ΤΗΣ ΑΝΑΦΥΛΑΞΙΑΣ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445846" y="1453662"/>
            <a:ext cx="7772766" cy="431409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l-GR" dirty="0">
                <a:solidFill>
                  <a:schemeClr val="bg1"/>
                </a:solidFill>
              </a:rPr>
              <a:t>  1902 </a:t>
            </a:r>
            <a:r>
              <a:rPr lang="en-US" dirty="0">
                <a:solidFill>
                  <a:schemeClr val="bg1"/>
                </a:solidFill>
              </a:rPr>
              <a:t>Charles Richet </a:t>
            </a:r>
            <a:r>
              <a:rPr lang="el-GR" dirty="0">
                <a:solidFill>
                  <a:schemeClr val="bg1"/>
                </a:solidFill>
              </a:rPr>
              <a:t>θανατηφόρα αντίδραση σε ευαισθητοποιημένο άτομο (πειραματόζωο), όταν </a:t>
            </a:r>
            <a:r>
              <a:rPr lang="el-GR" dirty="0" err="1">
                <a:solidFill>
                  <a:schemeClr val="bg1"/>
                </a:solidFill>
              </a:rPr>
              <a:t>ενίεται</a:t>
            </a:r>
            <a:r>
              <a:rPr lang="el-GR" dirty="0">
                <a:solidFill>
                  <a:schemeClr val="bg1"/>
                </a:solidFill>
              </a:rPr>
              <a:t> για δεύτερη φορά το αλλεργιογόνο στο οποίο έχει ευαισθητοποιηθεί. 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/>
              <a:t>Charles Richet</a:t>
            </a:r>
            <a:r>
              <a:rPr lang="el-GR" dirty="0"/>
              <a:t>, Νόμπελ Φυσιολογίας και Ιατρικής «σε αναγνώριση της συνεισφοράς του στο χώρο των </a:t>
            </a:r>
            <a:r>
              <a:rPr lang="el-GR" dirty="0" err="1"/>
              <a:t>αναφυλακτικών</a:t>
            </a:r>
            <a:r>
              <a:rPr lang="el-GR" dirty="0"/>
              <a:t> αντιδράσεων», το 1913</a:t>
            </a:r>
            <a:endParaRPr lang="el-GR" dirty="0">
              <a:solidFill>
                <a:schemeClr val="bg1"/>
              </a:solidFill>
            </a:endParaRPr>
          </a:p>
          <a:p>
            <a:pPr algn="just" eaLnBrk="1" hangingPunct="1"/>
            <a:endParaRPr lang="el-GR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l-GR" dirty="0">
                <a:solidFill>
                  <a:schemeClr val="bg1"/>
                </a:solidFill>
              </a:rPr>
              <a:t>  1967 Ανακάλυψη της </a:t>
            </a:r>
            <a:r>
              <a:rPr lang="en-US" dirty="0" err="1">
                <a:solidFill>
                  <a:schemeClr val="bg1"/>
                </a:solidFill>
              </a:rPr>
              <a:t>IgE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61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84212" y="775608"/>
            <a:ext cx="8534400" cy="1469572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rgbClr val="FFFF00"/>
                </a:solidFill>
              </a:rPr>
              <a:t>ΥΠΟΣΤΗΡΙΚΤΙΚΑ ΜΕΤΡΑ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00101" y="2245180"/>
            <a:ext cx="9040814" cy="4079420"/>
          </a:xfrm>
        </p:spPr>
        <p:txBody>
          <a:bodyPr/>
          <a:lstStyle/>
          <a:p>
            <a:pPr algn="just" eaLnBrk="1" hangingPunct="1"/>
            <a:r>
              <a:rPr lang="el-GR" dirty="0">
                <a:solidFill>
                  <a:schemeClr val="bg1"/>
                </a:solidFill>
              </a:rPr>
              <a:t>  Χορήγηση οξυγόνου με μάσκα 6-8</a:t>
            </a:r>
            <a:r>
              <a:rPr lang="en-US" dirty="0">
                <a:solidFill>
                  <a:schemeClr val="bg1"/>
                </a:solidFill>
              </a:rPr>
              <a:t>L/min)</a:t>
            </a:r>
            <a:endParaRPr lang="el-GR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chemeClr val="bg1"/>
                </a:solidFill>
              </a:rPr>
              <a:t>IV </a:t>
            </a:r>
            <a:r>
              <a:rPr lang="el-GR" dirty="0">
                <a:solidFill>
                  <a:schemeClr val="bg1"/>
                </a:solidFill>
              </a:rPr>
              <a:t>υγρά ( σε παιδί 0,9% ισοτονικό διάλυμα έως και 30</a:t>
            </a:r>
            <a:r>
              <a:rPr lang="en-US" dirty="0">
                <a:solidFill>
                  <a:schemeClr val="bg1"/>
                </a:solidFill>
              </a:rPr>
              <a:t>ml/</a:t>
            </a:r>
            <a:r>
              <a:rPr lang="en-US" dirty="0" err="1">
                <a:solidFill>
                  <a:schemeClr val="bg1"/>
                </a:solidFill>
              </a:rPr>
              <a:t>Kgr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την πρώτη ώρα – σε έφηβο 1-2 </a:t>
            </a:r>
            <a:r>
              <a:rPr lang="en-US" dirty="0">
                <a:solidFill>
                  <a:schemeClr val="bg1"/>
                </a:solidFill>
              </a:rPr>
              <a:t>L </a:t>
            </a:r>
            <a:r>
              <a:rPr lang="el-GR" dirty="0">
                <a:solidFill>
                  <a:schemeClr val="bg1"/>
                </a:solidFill>
              </a:rPr>
              <a:t>γρήγορα ( 5-10</a:t>
            </a:r>
            <a:r>
              <a:rPr lang="en-US" dirty="0">
                <a:solidFill>
                  <a:schemeClr val="bg1"/>
                </a:solidFill>
              </a:rPr>
              <a:t>ml/</a:t>
            </a:r>
            <a:r>
              <a:rPr lang="en-US" dirty="0" err="1">
                <a:solidFill>
                  <a:schemeClr val="bg1"/>
                </a:solidFill>
              </a:rPr>
              <a:t>Kgr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τα πρώτα 5</a:t>
            </a:r>
            <a:r>
              <a:rPr lang="en-US" dirty="0">
                <a:solidFill>
                  <a:schemeClr val="bg1"/>
                </a:solidFill>
              </a:rPr>
              <a:t>min) </a:t>
            </a:r>
            <a:r>
              <a:rPr lang="el-GR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84212" y="667658"/>
            <a:ext cx="8534400" cy="921656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rgbClr val="FFFF00"/>
                </a:solidFill>
              </a:rPr>
              <a:t>ΒΟΗΘΗΤΙΚΑ ΦΑΡΜΑΚΑ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204686" y="1828800"/>
            <a:ext cx="8995002" cy="42672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bg1"/>
                </a:solidFill>
              </a:rPr>
              <a:t>  Χορήγηση βοηθητικών φαρμάκων: </a:t>
            </a:r>
            <a:r>
              <a:rPr lang="el-GR" sz="2800" dirty="0" err="1">
                <a:solidFill>
                  <a:schemeClr val="bg1"/>
                </a:solidFill>
              </a:rPr>
              <a:t>Διμεθινδένη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 err="1">
                <a:solidFill>
                  <a:schemeClr val="bg1"/>
                </a:solidFill>
              </a:rPr>
              <a:t>μηλεΐνική</a:t>
            </a:r>
            <a:r>
              <a:rPr lang="el-GR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Fenistil</a:t>
            </a:r>
            <a:r>
              <a:rPr lang="el-GR" sz="2800" dirty="0">
                <a:solidFill>
                  <a:schemeClr val="bg1"/>
                </a:solidFill>
              </a:rPr>
              <a:t>) 0, 1- </a:t>
            </a:r>
            <a:r>
              <a:rPr lang="en-US" sz="2800" dirty="0">
                <a:solidFill>
                  <a:schemeClr val="bg1"/>
                </a:solidFill>
              </a:rPr>
              <a:t>mg</a:t>
            </a:r>
            <a:r>
              <a:rPr lang="el-GR" sz="2800" dirty="0">
                <a:solidFill>
                  <a:schemeClr val="bg1"/>
                </a:solidFill>
              </a:rPr>
              <a:t>/</a:t>
            </a:r>
            <a:r>
              <a:rPr lang="en-US" sz="2800" dirty="0">
                <a:solidFill>
                  <a:schemeClr val="bg1"/>
                </a:solidFill>
              </a:rPr>
              <a:t>Kg</a:t>
            </a:r>
            <a:r>
              <a:rPr lang="el-GR" sz="2800" dirty="0">
                <a:solidFill>
                  <a:schemeClr val="bg1"/>
                </a:solidFill>
              </a:rPr>
              <a:t> ΒΣ </a:t>
            </a:r>
            <a:r>
              <a:rPr lang="en-US" sz="2800" dirty="0">
                <a:solidFill>
                  <a:schemeClr val="bg1"/>
                </a:solidFill>
              </a:rPr>
              <a:t>IV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bg1"/>
                </a:solidFill>
              </a:rPr>
              <a:t>  </a:t>
            </a:r>
            <a:r>
              <a:rPr lang="el-GR" sz="2800" dirty="0" err="1">
                <a:solidFill>
                  <a:schemeClr val="bg1"/>
                </a:solidFill>
              </a:rPr>
              <a:t>Μεθυλπρεδνιζολόνη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IV, 1-2mg/</a:t>
            </a:r>
            <a:r>
              <a:rPr lang="en-US" sz="2800" dirty="0" err="1">
                <a:solidFill>
                  <a:schemeClr val="bg1"/>
                </a:solidFill>
              </a:rPr>
              <a:t>Kgr</a:t>
            </a:r>
            <a:r>
              <a:rPr lang="en-US" sz="2800" dirty="0">
                <a:solidFill>
                  <a:schemeClr val="bg1"/>
                </a:solidFill>
              </a:rPr>
              <a:t>/</a:t>
            </a:r>
            <a:r>
              <a:rPr lang="el-GR" sz="2800" dirty="0">
                <a:solidFill>
                  <a:schemeClr val="bg1"/>
                </a:solidFill>
              </a:rPr>
              <a:t>Η (</a:t>
            </a:r>
            <a:r>
              <a:rPr lang="en-US" sz="2800" dirty="0">
                <a:solidFill>
                  <a:schemeClr val="bg1"/>
                </a:solidFill>
              </a:rPr>
              <a:t>Max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: 60mgr/</a:t>
            </a:r>
            <a:r>
              <a:rPr lang="el-GR" sz="2800" dirty="0">
                <a:solidFill>
                  <a:schemeClr val="bg1"/>
                </a:solidFill>
              </a:rPr>
              <a:t>δόση). 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bg1"/>
                </a:solidFill>
              </a:rPr>
              <a:t>  </a:t>
            </a:r>
            <a:r>
              <a:rPr lang="el-GR" sz="2800" dirty="0" err="1">
                <a:solidFill>
                  <a:schemeClr val="bg1"/>
                </a:solidFill>
              </a:rPr>
              <a:t>Σαλβουταμόλη</a:t>
            </a:r>
            <a:r>
              <a:rPr lang="el-GR" sz="2800" dirty="0">
                <a:solidFill>
                  <a:schemeClr val="bg1"/>
                </a:solidFill>
              </a:rPr>
              <a:t> με </a:t>
            </a:r>
            <a:r>
              <a:rPr lang="el-GR" sz="2800" dirty="0" err="1">
                <a:solidFill>
                  <a:schemeClr val="bg1"/>
                </a:solidFill>
              </a:rPr>
              <a:t>νεφελοποίηση</a:t>
            </a:r>
            <a:r>
              <a:rPr lang="el-GR" sz="2800" dirty="0">
                <a:solidFill>
                  <a:schemeClr val="bg1"/>
                </a:solidFill>
              </a:rPr>
              <a:t>: 1, 25-2, 5 </a:t>
            </a:r>
            <a:r>
              <a:rPr lang="en-US" sz="2800" dirty="0" err="1">
                <a:solidFill>
                  <a:schemeClr val="bg1"/>
                </a:solidFill>
              </a:rPr>
              <a:t>mgr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κάθε 20</a:t>
            </a:r>
            <a:r>
              <a:rPr lang="en-US" sz="2800" dirty="0">
                <a:solidFill>
                  <a:schemeClr val="bg1"/>
                </a:solidFill>
              </a:rPr>
              <a:t>min </a:t>
            </a:r>
            <a:r>
              <a:rPr lang="el-GR" sz="2800" dirty="0">
                <a:solidFill>
                  <a:schemeClr val="bg1"/>
                </a:solidFill>
              </a:rPr>
              <a:t>σε 3 δόσεις ή συνεχόμενα έως τη λύση του </a:t>
            </a:r>
            <a:r>
              <a:rPr lang="el-GR" sz="2800" dirty="0" err="1">
                <a:solidFill>
                  <a:schemeClr val="bg1"/>
                </a:solidFill>
              </a:rPr>
              <a:t>βρογχόσπασμου</a:t>
            </a:r>
            <a:r>
              <a:rPr lang="el-GR" sz="2800" dirty="0">
                <a:solidFill>
                  <a:schemeClr val="bg1"/>
                </a:solidFill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bg1"/>
                </a:solidFill>
              </a:rPr>
              <a:t>  </a:t>
            </a:r>
            <a:r>
              <a:rPr lang="el-GR" sz="2800" dirty="0" err="1">
                <a:solidFill>
                  <a:schemeClr val="bg1"/>
                </a:solidFill>
              </a:rPr>
              <a:t>Νοραδρεναλίνη</a:t>
            </a:r>
            <a:r>
              <a:rPr lang="el-GR" sz="2800" dirty="0">
                <a:solidFill>
                  <a:schemeClr val="bg1"/>
                </a:solidFill>
              </a:rPr>
              <a:t>: 4</a:t>
            </a:r>
            <a:r>
              <a:rPr lang="en-US" sz="2800" dirty="0">
                <a:solidFill>
                  <a:schemeClr val="bg1"/>
                </a:solidFill>
              </a:rPr>
              <a:t>mg</a:t>
            </a:r>
            <a:r>
              <a:rPr lang="el-GR" sz="2800" dirty="0">
                <a:solidFill>
                  <a:schemeClr val="bg1"/>
                </a:solidFill>
              </a:rPr>
              <a:t> σε 1</a:t>
            </a:r>
            <a:r>
              <a:rPr lang="en-US" sz="2800" dirty="0">
                <a:solidFill>
                  <a:schemeClr val="bg1"/>
                </a:solidFill>
              </a:rPr>
              <a:t>lit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 err="1">
                <a:solidFill>
                  <a:schemeClr val="bg1"/>
                </a:solidFill>
              </a:rPr>
              <a:t>δεξτρόζη</a:t>
            </a:r>
            <a:r>
              <a:rPr lang="el-GR" sz="2800" dirty="0">
                <a:solidFill>
                  <a:schemeClr val="bg1"/>
                </a:solidFill>
              </a:rPr>
              <a:t> 5% με ρυθμό 2-12μ</a:t>
            </a: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l-GR" sz="2800" dirty="0">
                <a:solidFill>
                  <a:schemeClr val="bg1"/>
                </a:solidFill>
              </a:rPr>
              <a:t>/</a:t>
            </a:r>
            <a:r>
              <a:rPr lang="en-US" sz="2800" dirty="0">
                <a:solidFill>
                  <a:schemeClr val="bg1"/>
                </a:solidFill>
              </a:rPr>
              <a:t>min</a:t>
            </a:r>
            <a:r>
              <a:rPr lang="el-GR" sz="2800" dirty="0">
                <a:solidFill>
                  <a:schemeClr val="bg1"/>
                </a:solidFill>
              </a:rPr>
              <a:t> (0,5-3</a:t>
            </a:r>
            <a:r>
              <a:rPr lang="en-US" sz="2800" dirty="0">
                <a:solidFill>
                  <a:schemeClr val="bg1"/>
                </a:solidFill>
              </a:rPr>
              <a:t>ml</a:t>
            </a:r>
            <a:r>
              <a:rPr lang="el-GR" sz="2800" dirty="0">
                <a:solidFill>
                  <a:schemeClr val="bg1"/>
                </a:solidFill>
              </a:rPr>
              <a:t>/</a:t>
            </a:r>
            <a:r>
              <a:rPr lang="en-US" sz="2800" dirty="0">
                <a:solidFill>
                  <a:schemeClr val="bg1"/>
                </a:solidFill>
              </a:rPr>
              <a:t>min</a:t>
            </a:r>
            <a:r>
              <a:rPr lang="el-GR" sz="2800" dirty="0">
                <a:solidFill>
                  <a:schemeClr val="bg1"/>
                </a:solidFill>
              </a:rPr>
              <a:t>) (</a:t>
            </a:r>
            <a:r>
              <a:rPr lang="en-US" sz="2800" dirty="0" err="1">
                <a:solidFill>
                  <a:schemeClr val="bg1"/>
                </a:solidFill>
              </a:rPr>
              <a:t>Levophed</a:t>
            </a:r>
            <a:r>
              <a:rPr lang="en-US" sz="2800" dirty="0">
                <a:solidFill>
                  <a:schemeClr val="bg1"/>
                </a:solidFill>
              </a:rPr>
              <a:t> IV amp 2mg/ml)</a:t>
            </a:r>
            <a:r>
              <a:rPr lang="el-GR" sz="2800" dirty="0">
                <a:solidFill>
                  <a:schemeClr val="bg1"/>
                </a:solidFill>
              </a:rPr>
              <a:t>. </a:t>
            </a:r>
            <a:endParaRPr lang="en-US" sz="28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el-G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84212" y="253093"/>
            <a:ext cx="8534400" cy="43270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dirty="0">
                <a:solidFill>
                  <a:srgbClr val="FFFF00"/>
                </a:solidFill>
              </a:rPr>
              <a:t>ΣΕ ΕΠΙΔΕΙΝΩΣΗ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396093"/>
            <a:ext cx="8534400" cy="453117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bg1"/>
                </a:solidFill>
              </a:rPr>
              <a:t>  Έγχυση </a:t>
            </a:r>
            <a:r>
              <a:rPr lang="el-GR" sz="2800" dirty="0" err="1">
                <a:solidFill>
                  <a:schemeClr val="bg1"/>
                </a:solidFill>
              </a:rPr>
              <a:t>αμινοφυλλίνης</a:t>
            </a:r>
            <a:r>
              <a:rPr lang="el-GR" sz="2800" dirty="0">
                <a:solidFill>
                  <a:schemeClr val="bg1"/>
                </a:solidFill>
              </a:rPr>
              <a:t> 5</a:t>
            </a:r>
            <a:r>
              <a:rPr lang="en-US" sz="2800" dirty="0" err="1">
                <a:solidFill>
                  <a:schemeClr val="bg1"/>
                </a:solidFill>
              </a:rPr>
              <a:t>mgr</a:t>
            </a:r>
            <a:r>
              <a:rPr lang="el-GR" sz="2800" dirty="0">
                <a:solidFill>
                  <a:schemeClr val="bg1"/>
                </a:solidFill>
              </a:rPr>
              <a:t>/</a:t>
            </a:r>
            <a:r>
              <a:rPr lang="en-US" sz="2800" dirty="0" err="1">
                <a:solidFill>
                  <a:schemeClr val="bg1"/>
                </a:solidFill>
              </a:rPr>
              <a:t>kgr</a:t>
            </a:r>
            <a:r>
              <a:rPr lang="el-GR" sz="2800" dirty="0">
                <a:solidFill>
                  <a:schemeClr val="bg1"/>
                </a:solidFill>
              </a:rPr>
              <a:t>/</a:t>
            </a:r>
            <a:r>
              <a:rPr lang="en-US" sz="2800" dirty="0">
                <a:solidFill>
                  <a:schemeClr val="bg1"/>
                </a:solidFill>
              </a:rPr>
              <a:t>h</a:t>
            </a:r>
            <a:r>
              <a:rPr lang="el-GR" sz="2800" dirty="0">
                <a:solidFill>
                  <a:schemeClr val="bg1"/>
                </a:solidFill>
              </a:rPr>
              <a:t> Τοποθέτηση </a:t>
            </a:r>
            <a:r>
              <a:rPr lang="en-US" sz="2800" dirty="0">
                <a:solidFill>
                  <a:schemeClr val="bg1"/>
                </a:solidFill>
              </a:rPr>
              <a:t>monitor</a:t>
            </a:r>
            <a:r>
              <a:rPr lang="el-GR" sz="2800" dirty="0">
                <a:solidFill>
                  <a:schemeClr val="bg1"/>
                </a:solidFill>
              </a:rPr>
              <a:t> για συνεχή παρακολούθηση </a:t>
            </a:r>
            <a:r>
              <a:rPr lang="el-GR" sz="2800" dirty="0" err="1">
                <a:solidFill>
                  <a:schemeClr val="bg1"/>
                </a:solidFill>
              </a:rPr>
              <a:t>ιστικής</a:t>
            </a:r>
            <a:r>
              <a:rPr lang="el-GR" sz="2800" dirty="0">
                <a:solidFill>
                  <a:schemeClr val="bg1"/>
                </a:solidFill>
              </a:rPr>
              <a:t> οξυγόνωσης και σφυγμού, εφόσον υπάρχει </a:t>
            </a:r>
            <a:r>
              <a:rPr lang="el-GR" sz="2800" dirty="0" err="1">
                <a:solidFill>
                  <a:schemeClr val="bg1"/>
                </a:solidFill>
              </a:rPr>
              <a:t>βρογχόσπασμος</a:t>
            </a:r>
            <a:r>
              <a:rPr lang="el-GR" sz="2800" dirty="0">
                <a:solidFill>
                  <a:schemeClr val="bg1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bg1"/>
                </a:solidFill>
              </a:rPr>
              <a:t>  Σε απόφραξη του ανώτερου αναπνευστικού: εισαγωγή </a:t>
            </a:r>
            <a:r>
              <a:rPr lang="el-GR" sz="2800" dirty="0" err="1">
                <a:solidFill>
                  <a:schemeClr val="bg1"/>
                </a:solidFill>
              </a:rPr>
              <a:t>στοματοφαρυγγικού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 err="1">
                <a:solidFill>
                  <a:schemeClr val="bg1"/>
                </a:solidFill>
              </a:rPr>
              <a:t>καθετήρος</a:t>
            </a:r>
            <a:r>
              <a:rPr lang="el-GR" sz="2800" dirty="0">
                <a:solidFill>
                  <a:schemeClr val="bg1"/>
                </a:solidFill>
              </a:rPr>
              <a:t>/ </a:t>
            </a:r>
            <a:r>
              <a:rPr lang="el-GR" sz="2800" dirty="0" err="1">
                <a:solidFill>
                  <a:schemeClr val="bg1"/>
                </a:solidFill>
              </a:rPr>
              <a:t>ενδοτραχειακή</a:t>
            </a:r>
            <a:r>
              <a:rPr lang="el-GR" sz="2800" dirty="0">
                <a:solidFill>
                  <a:schemeClr val="bg1"/>
                </a:solidFill>
              </a:rPr>
              <a:t> διασωλήνωση/τομή στην πρόσθια επιφάνεια του λαιμού, διάνοιξη της τραχείας και τοποθέτηση </a:t>
            </a:r>
            <a:r>
              <a:rPr lang="el-GR" sz="2800" dirty="0" err="1">
                <a:solidFill>
                  <a:schemeClr val="bg1"/>
                </a:solidFill>
              </a:rPr>
              <a:t>ενδοτραχειακού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 err="1">
                <a:solidFill>
                  <a:schemeClr val="bg1"/>
                </a:solidFill>
              </a:rPr>
              <a:t>σωλήνος</a:t>
            </a:r>
            <a:r>
              <a:rPr lang="el-GR" sz="2800" dirty="0">
                <a:solidFill>
                  <a:schemeClr val="bg1"/>
                </a:solidFill>
              </a:rPr>
              <a:t> ή τοποθέτηση βελόνας με τη μεγαλύτερη δυνατή διάμετρο.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84212" y="406400"/>
            <a:ext cx="8534400" cy="892629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rgbClr val="FFFF00"/>
                </a:solidFill>
              </a:rPr>
              <a:t>ΜΕΤΡΑ ΑΠΩΤΕΡΗΣ ΑΝΤΙΜΕΤΩΠΙΣΗΣ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07143" y="1415143"/>
            <a:ext cx="9221107" cy="4680857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endParaRPr lang="el-GR" sz="28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bg1"/>
                </a:solidFill>
              </a:rPr>
              <a:t>  Επιβεβαίωση ότι ο ασθενής ή οι γονείς του γνωρίζουν τη διάγνωση και τους </a:t>
            </a:r>
            <a:r>
              <a:rPr lang="el-GR" sz="2800" dirty="0" err="1">
                <a:solidFill>
                  <a:schemeClr val="bg1"/>
                </a:solidFill>
              </a:rPr>
              <a:t>εκλυτικούς</a:t>
            </a:r>
            <a:r>
              <a:rPr lang="el-GR" sz="2800" dirty="0">
                <a:solidFill>
                  <a:schemeClr val="bg1"/>
                </a:solidFill>
              </a:rPr>
              <a:t> παράγοντες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bg1"/>
                </a:solidFill>
              </a:rPr>
              <a:t>  Χορήγηση </a:t>
            </a:r>
            <a:r>
              <a:rPr lang="el-GR" sz="2800" dirty="0" err="1">
                <a:solidFill>
                  <a:schemeClr val="bg1"/>
                </a:solidFill>
              </a:rPr>
              <a:t>αυτοενέσιμης</a:t>
            </a:r>
            <a:r>
              <a:rPr lang="el-GR" sz="2800" dirty="0">
                <a:solidFill>
                  <a:schemeClr val="bg1"/>
                </a:solidFill>
              </a:rPr>
              <a:t> αδρεναλίνης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bg1"/>
                </a:solidFill>
              </a:rPr>
              <a:t>  Απευαισθητοποίηση των ατόμων με αναφυλαξία από δηλητήριο εντόμου.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l-GR" sz="2800" dirty="0">
              <a:solidFill>
                <a:schemeClr val="bg1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l-G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D42433-B22E-47F3-92C1-63EF88C4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Ένδειξη κινδύνου</a:t>
            </a:r>
          </a:p>
        </p:txBody>
      </p:sp>
      <p:pic>
        <p:nvPicPr>
          <p:cNvPr id="5" name="Θέση περιεχομένου 4" descr="Εικόνα που περιέχει μεταλλικά σκεύη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33592696-3986-42BC-8844-DA9C60385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1493044"/>
            <a:ext cx="2276475" cy="2000250"/>
          </a:xfrm>
        </p:spPr>
      </p:pic>
    </p:spTree>
    <p:extLst>
      <p:ext uri="{BB962C8B-B14F-4D97-AF65-F5344CB8AC3E}">
        <p14:creationId xmlns:p14="http://schemas.microsoft.com/office/powerpoint/2010/main" val="3356851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857250" y="284163"/>
            <a:ext cx="9532938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4000" dirty="0">
                <a:solidFill>
                  <a:srgbClr val="FFFF00"/>
                </a:solidFill>
              </a:rPr>
              <a:t>ΕΝΔΕΙΞΕΙΣ ΧΟΡΗΓΗΣΗΣ ΑΥΤΟΕΝΕΣΙΜΗΣ ΑΔΡΕΝΑΛΙΝΗΣ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2220686"/>
            <a:ext cx="8534400" cy="2080381"/>
          </a:xfrm>
        </p:spPr>
        <p:txBody>
          <a:bodyPr/>
          <a:lstStyle/>
          <a:p>
            <a:pPr algn="just" eaLnBrk="1" hangingPunct="1"/>
            <a:r>
              <a:rPr lang="el-GR" dirty="0">
                <a:solidFill>
                  <a:schemeClr val="bg1"/>
                </a:solidFill>
              </a:rPr>
              <a:t>  Προηγούμενο </a:t>
            </a:r>
            <a:r>
              <a:rPr lang="el-GR" dirty="0" err="1">
                <a:solidFill>
                  <a:schemeClr val="bg1"/>
                </a:solidFill>
              </a:rPr>
              <a:t>αναφυλακτικό</a:t>
            </a:r>
            <a:r>
              <a:rPr lang="el-GR" dirty="0">
                <a:solidFill>
                  <a:schemeClr val="bg1"/>
                </a:solidFill>
              </a:rPr>
              <a:t> επεισόδιο</a:t>
            </a:r>
          </a:p>
          <a:p>
            <a:pPr algn="just" eaLnBrk="1" hangingPunct="1"/>
            <a:r>
              <a:rPr lang="el-GR" dirty="0">
                <a:solidFill>
                  <a:schemeClr val="bg1"/>
                </a:solidFill>
              </a:rPr>
              <a:t>  Άσθμα και σοβαρή τροφική αλλεργία</a:t>
            </a:r>
          </a:p>
          <a:p>
            <a:pPr algn="just" eaLnBrk="1" hangingPunct="1"/>
            <a:r>
              <a:rPr lang="el-GR" dirty="0">
                <a:solidFill>
                  <a:schemeClr val="bg1"/>
                </a:solidFill>
              </a:rPr>
              <a:t>  Αντίδραση σε απειροελάχιστες ποσότητες τροφής</a:t>
            </a:r>
          </a:p>
          <a:p>
            <a:pPr algn="just" eaLnBrk="1" hangingPunct="1"/>
            <a:r>
              <a:rPr lang="el-GR" dirty="0">
                <a:solidFill>
                  <a:schemeClr val="bg1"/>
                </a:solidFill>
              </a:rPr>
              <a:t>  Αλλεργία σε ξηρούς καρπούς</a:t>
            </a:r>
          </a:p>
          <a:p>
            <a:pPr eaLnBrk="1" hangingPunct="1">
              <a:buFontTx/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Εικόνα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50" y="1"/>
            <a:ext cx="4954136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Εικόνα 009">
            <a:extLst>
              <a:ext uri="{FF2B5EF4-FFF2-40B4-BE49-F238E27FC236}">
                <a16:creationId xmlns:a16="http://schemas.microsoft.com/office/drawing/2014/main" id="{399CA14E-7635-48E7-B13F-DCDBB6DED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9474" y="0"/>
            <a:ext cx="47885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Εικόνα 011">
            <a:extLst>
              <a:ext uri="{FF2B5EF4-FFF2-40B4-BE49-F238E27FC236}">
                <a16:creationId xmlns:a16="http://schemas.microsoft.com/office/drawing/2014/main" id="{9F074A7F-7DF3-4464-B7FE-25C0047E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3949" y="3535680"/>
            <a:ext cx="4954136" cy="30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Εικόνα 012">
            <a:extLst>
              <a:ext uri="{FF2B5EF4-FFF2-40B4-BE49-F238E27FC236}">
                <a16:creationId xmlns:a16="http://schemas.microsoft.com/office/drawing/2014/main" id="{4CFF27E0-B921-4ABB-BDB3-4D0AA15F4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9473" y="3535680"/>
            <a:ext cx="4788576" cy="300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6D4F9E-9990-44A7-BEDA-2F011AE4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048798"/>
            <a:ext cx="8534400" cy="1028577"/>
          </a:xfrm>
        </p:spPr>
        <p:txBody>
          <a:bodyPr/>
          <a:lstStyle/>
          <a:p>
            <a:r>
              <a:rPr lang="el-GR"/>
              <a:t>Συνοψίζοντας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996CBE-8C4D-4225-86F1-3F55EDE58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70668"/>
            <a:ext cx="8534400" cy="4127786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Ο τυπικός </a:t>
            </a:r>
            <a:r>
              <a:rPr lang="el-GR" dirty="0" err="1"/>
              <a:t>παθογενετικός</a:t>
            </a:r>
            <a:r>
              <a:rPr lang="el-GR" dirty="0"/>
              <a:t> μηχανισμός της αναφυλαξίας στις περισσότερες περιπτώσεις είναι τύπου Ι αντίδραση υπερευαισθησίας με μηχανισμό </a:t>
            </a:r>
            <a:r>
              <a:rPr lang="en-US" dirty="0" err="1"/>
              <a:t>IgE</a:t>
            </a:r>
            <a:r>
              <a:rPr lang="en-US" dirty="0"/>
              <a:t>. </a:t>
            </a:r>
          </a:p>
          <a:p>
            <a:pPr algn="just"/>
            <a:r>
              <a:rPr lang="el-GR" dirty="0"/>
              <a:t>Οι τροφές είναι το περισσότερο συχνό αίτιο αναφυλαξίας </a:t>
            </a:r>
          </a:p>
          <a:p>
            <a:pPr algn="just"/>
            <a:r>
              <a:rPr lang="el-GR" dirty="0"/>
              <a:t>Η διάγνωση βασίζεται στην αιφνίδια έναρξη των χαρακτηριστικών συμπτωμάτων και σημείων εντός λεπτών έως και ορισμένων ωρών μετά την έκθεση στο αίτιο που την προκαλεί</a:t>
            </a:r>
          </a:p>
          <a:p>
            <a:pPr algn="just"/>
            <a:r>
              <a:rPr lang="el-GR" dirty="0"/>
              <a:t>Η διάγνωση τίθεται βάσει έγκυρων κλινικών κριτηρίων </a:t>
            </a:r>
            <a:endParaRPr lang="en-US" dirty="0"/>
          </a:p>
          <a:p>
            <a:pPr algn="just"/>
            <a:r>
              <a:rPr lang="el-GR" dirty="0"/>
              <a:t>Η αδρεναλίνη ( όχι η κορτιζόνη ) είναι το φάρμακο που σώζει τη ζωή.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4305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 descr="Στενή κατακόρυφος"/>
          <p:cNvSpPr>
            <a:spLocks noChangeArrowheads="1" noChangeShapeType="1" noTextEdit="1"/>
          </p:cNvSpPr>
          <p:nvPr/>
        </p:nvSpPr>
        <p:spPr bwMode="auto">
          <a:xfrm>
            <a:off x="2976880" y="2276476"/>
            <a:ext cx="5279708" cy="16986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l-GR" sz="3600" kern="10" dirty="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Ευχαριστώ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782888" y="0"/>
            <a:ext cx="7046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l-GR" sz="3200">
                <a:solidFill>
                  <a:srgbClr val="FFFF00"/>
                </a:solidFill>
                <a:latin typeface="Arial Narrow" pitchFamily="34" charset="0"/>
              </a:rPr>
              <a:t>ΑΙΤΙΑ ΑΝΑΦΥΛΑΞΙΑΣ</a:t>
            </a:r>
            <a:r>
              <a:rPr kumimoji="1" lang="el-GR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16387" name="Picture 4" descr="apis mellif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3141663"/>
            <a:ext cx="30241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Εικόνα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6276" y="692151"/>
            <a:ext cx="35274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Εικόνα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3700" y="692151"/>
            <a:ext cx="29527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Εικόνα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6276" y="3141663"/>
            <a:ext cx="35274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Εικόνα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43700" y="5013325"/>
            <a:ext cx="3024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147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pic>
        <p:nvPicPr>
          <p:cNvPr id="17411" name="Picture 5" descr="Εικόνα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074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Εικόνα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74" y="2492896"/>
            <a:ext cx="995216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549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ype_1b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8492" y="0"/>
            <a:ext cx="123404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75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pic>
        <p:nvPicPr>
          <p:cNvPr id="11268" name="Picture 4" descr="Type_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85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C872B5-7A18-4B5B-BB23-CF602837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48678"/>
            <a:ext cx="8534400" cy="758091"/>
          </a:xfrm>
        </p:spPr>
        <p:txBody>
          <a:bodyPr/>
          <a:lstStyle/>
          <a:p>
            <a:r>
              <a:rPr lang="el-GR" dirty="0" err="1"/>
              <a:t>Παθογενεια</a:t>
            </a:r>
            <a:r>
              <a:rPr lang="el-GR" dirty="0"/>
              <a:t> </a:t>
            </a:r>
            <a:r>
              <a:rPr lang="el-GR"/>
              <a:t>αναφυλαξιασ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7DE9CA4-ADCF-4EA3-9FCE-F0A7BF95B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743075"/>
            <a:ext cx="11372850" cy="42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84212" y="593970"/>
            <a:ext cx="8534400" cy="102381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4000" dirty="0">
                <a:solidFill>
                  <a:srgbClr val="FFFF00"/>
                </a:solidFill>
              </a:rPr>
              <a:t>ΠΡΟΣΧΗΜΑΤΙΣΜΕΝΟΙ ΜΕΣΟΛΑΒΗΤΕΣ</a:t>
            </a:r>
            <a:r>
              <a:rPr lang="el-GR" sz="4000" dirty="0"/>
              <a:t> 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758092" y="1774092"/>
            <a:ext cx="8460520" cy="4040554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b="1" dirty="0" err="1"/>
              <a:t>Ισταμίνη</a:t>
            </a:r>
            <a:endParaRPr lang="el-GR" sz="3600" b="1" dirty="0"/>
          </a:p>
          <a:p>
            <a:pPr eaLnBrk="1" hangingPunct="1"/>
            <a:r>
              <a:rPr lang="el-GR" sz="3600" b="1" dirty="0" err="1"/>
              <a:t>Τρυπτάση</a:t>
            </a:r>
            <a:endParaRPr lang="el-GR" sz="3600" b="1" dirty="0"/>
          </a:p>
          <a:p>
            <a:pPr eaLnBrk="1" hangingPunct="1"/>
            <a:r>
              <a:rPr lang="el-GR" sz="3600" b="1" dirty="0"/>
              <a:t>Πρωτεολυτικά ένζυμα</a:t>
            </a:r>
          </a:p>
          <a:p>
            <a:pPr eaLnBrk="1" hangingPunct="1"/>
            <a:r>
              <a:rPr lang="el-GR" sz="3600" b="1" dirty="0" err="1"/>
              <a:t>Χημειοτακτικοί</a:t>
            </a:r>
            <a:r>
              <a:rPr lang="el-GR" sz="3600" b="1" dirty="0"/>
              <a:t> παράγοντες</a:t>
            </a:r>
            <a:r>
              <a:rPr lang="el-G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53798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Κομμάτ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TM02900722[[fn=Αίθουσα συσκέψεων (Ιόντα)]]</Template>
  <TotalTime>93</TotalTime>
  <Words>1937</Words>
  <Application>Microsoft Office PowerPoint</Application>
  <PresentationFormat>Ευρεία οθόνη</PresentationFormat>
  <Paragraphs>207</Paragraphs>
  <Slides>38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38</vt:i4>
      </vt:variant>
    </vt:vector>
  </HeadingPairs>
  <TitlesOfParts>
    <vt:vector size="50" baseType="lpstr">
      <vt:lpstr>Arial Black</vt:lpstr>
      <vt:lpstr>Arial Narrow</vt:lpstr>
      <vt:lpstr>Calibri</vt:lpstr>
      <vt:lpstr>Calibri Light</vt:lpstr>
      <vt:lpstr>Calligraph421 BT</vt:lpstr>
      <vt:lpstr>Century Gothic</vt:lpstr>
      <vt:lpstr>Times New Roman</vt:lpstr>
      <vt:lpstr>Wingdings</vt:lpstr>
      <vt:lpstr>Wingdings 2</vt:lpstr>
      <vt:lpstr>Wingdings 3</vt:lpstr>
      <vt:lpstr>HDOfficeLightV0</vt:lpstr>
      <vt:lpstr>Κομμάτι</vt:lpstr>
      <vt:lpstr>Αναφυλαξία:</vt:lpstr>
      <vt:lpstr>Ιστορική αναδρομή</vt:lpstr>
      <vt:lpstr>ΙΣΤΟΡΙΑ ΤΗΣ ΑΝΑΦΥΛΑΞΙΑΣ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Παθογενεια αναφυλαξιασ</vt:lpstr>
      <vt:lpstr>ΠΡΟΣΧΗΜΑΤΙΣΜΕΝΟΙ ΜΕΣΟΛΑΒΗΤΕΣ </vt:lpstr>
      <vt:lpstr>ΝΕΟΣΧΗΜΑΤΙΣΜΕΝΟΙ ΜΕΣΟΛΑΒΗΤΕΣ</vt:lpstr>
      <vt:lpstr>Η δραση των μεσολαβητων</vt:lpstr>
      <vt:lpstr>ΑΝΑΦΥΛΑΞΙΑ</vt:lpstr>
      <vt:lpstr>Διαγνωση – σημεια &amp; συμπτωματα</vt:lpstr>
      <vt:lpstr>δερμα</vt:lpstr>
      <vt:lpstr>αναπνευστικο</vt:lpstr>
      <vt:lpstr>γαστρεντερικο</vt:lpstr>
      <vt:lpstr>καρδιοαγγειακο</vt:lpstr>
      <vt:lpstr>κνσ</vt:lpstr>
      <vt:lpstr>ΔΙΑΓΝΩΣΤΙΚΑ ΚΡΙΤΗΡΙΑ ΑΝΑΦΥΛΑΞΙΑΣ -1</vt:lpstr>
      <vt:lpstr>Διαγνωστικα κριτηρια αναφυλαξιασ-2</vt:lpstr>
      <vt:lpstr>Διαγνωστικα κριτηρια αναφυλαξιασ  -3</vt:lpstr>
      <vt:lpstr>ΣΥΜΠΤΩΜΑΤΑ ΚΑΙ ΣΗΜΕΙΑ ΣΤΑ ΒΡΕΦΗ</vt:lpstr>
      <vt:lpstr>Παρουσίαση του PowerPoint</vt:lpstr>
      <vt:lpstr>Διαφορικη διαγνωση </vt:lpstr>
      <vt:lpstr>Διαφορικη διαγνωση αναφυλαξιασ στα βρεφη</vt:lpstr>
      <vt:lpstr>Διαφορική διαγνωση στα βρεφη-2</vt:lpstr>
      <vt:lpstr>Εργαστηριακοσ ελεγχοσ-1</vt:lpstr>
      <vt:lpstr>ΑΜΕΣΗ ΑΝΤΙΜΕΤΩΠΙΣΗ</vt:lpstr>
      <vt:lpstr>ΕΝΔΟΦΛΕΒΙΑ ΑΔΡΕΝΑΛΙΝΗ</vt:lpstr>
      <vt:lpstr>ΥΠΟΣΤΗΡΙΚΤΙΚΑ ΜΕΤΡΑ </vt:lpstr>
      <vt:lpstr>ΒΟΗΘΗΤΙΚΑ ΦΑΡΜΑΚΑ</vt:lpstr>
      <vt:lpstr>ΣΕ ΕΠΙΔΕΙΝΩΣΗ</vt:lpstr>
      <vt:lpstr>ΜΕΤΡΑ ΑΠΩΤΕΡΗΣ ΑΝΤΙΜΕΤΩΠΙΣΗΣ</vt:lpstr>
      <vt:lpstr>Ένδειξη κινδύνου</vt:lpstr>
      <vt:lpstr>ΕΝΔΕΙΞΕΙΣ ΧΟΡΗΓΗΣΗΣ ΑΥΤΟΕΝΕΣΙΜΗΣ ΑΔΡΕΝΑΛΙΝΗΣ</vt:lpstr>
      <vt:lpstr>Παρουσίαση του PowerPoint</vt:lpstr>
      <vt:lpstr>Συνοψίζοντας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Αναφυλαξία:</dc:title>
  <dc:creator>Antigoni Mavroudi</dc:creator>
  <cp:lastModifiedBy>Antigoni Mavroudi</cp:lastModifiedBy>
  <cp:revision>22</cp:revision>
  <dcterms:created xsi:type="dcterms:W3CDTF">2018-09-23T07:29:58Z</dcterms:created>
  <dcterms:modified xsi:type="dcterms:W3CDTF">2018-09-29T11:55:40Z</dcterms:modified>
</cp:coreProperties>
</file>