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7" r:id="rId2"/>
    <p:sldId id="343" r:id="rId3"/>
    <p:sldId id="494" r:id="rId4"/>
    <p:sldId id="475" r:id="rId5"/>
    <p:sldId id="298" r:id="rId6"/>
    <p:sldId id="477" r:id="rId7"/>
    <p:sldId id="478" r:id="rId8"/>
    <p:sldId id="495" r:id="rId9"/>
    <p:sldId id="557" r:id="rId10"/>
    <p:sldId id="480" r:id="rId11"/>
    <p:sldId id="499" r:id="rId12"/>
    <p:sldId id="500" r:id="rId13"/>
    <p:sldId id="501" r:id="rId14"/>
    <p:sldId id="502" r:id="rId15"/>
    <p:sldId id="530" r:id="rId16"/>
    <p:sldId id="531" r:id="rId17"/>
    <p:sldId id="533" r:id="rId18"/>
    <p:sldId id="532" r:id="rId19"/>
    <p:sldId id="504" r:id="rId20"/>
    <p:sldId id="529" r:id="rId21"/>
    <p:sldId id="505" r:id="rId22"/>
    <p:sldId id="503" r:id="rId23"/>
    <p:sldId id="558" r:id="rId24"/>
    <p:sldId id="481" r:id="rId25"/>
    <p:sldId id="543" r:id="rId26"/>
    <p:sldId id="545" r:id="rId27"/>
    <p:sldId id="546" r:id="rId28"/>
    <p:sldId id="547" r:id="rId29"/>
    <p:sldId id="548" r:id="rId30"/>
    <p:sldId id="549" r:id="rId31"/>
    <p:sldId id="550" r:id="rId32"/>
    <p:sldId id="551" r:id="rId33"/>
    <p:sldId id="552" r:id="rId34"/>
    <p:sldId id="553" r:id="rId35"/>
    <p:sldId id="554" r:id="rId36"/>
    <p:sldId id="482" r:id="rId37"/>
    <p:sldId id="506" r:id="rId38"/>
    <p:sldId id="507" r:id="rId39"/>
    <p:sldId id="555" r:id="rId40"/>
    <p:sldId id="556" r:id="rId41"/>
    <p:sldId id="534" r:id="rId42"/>
    <p:sldId id="535" r:id="rId43"/>
    <p:sldId id="536" r:id="rId44"/>
    <p:sldId id="537" r:id="rId45"/>
    <p:sldId id="538" r:id="rId46"/>
    <p:sldId id="539" r:id="rId47"/>
    <p:sldId id="540" r:id="rId48"/>
    <p:sldId id="541" r:id="rId49"/>
    <p:sldId id="542" r:id="rId50"/>
    <p:sldId id="559" r:id="rId51"/>
    <p:sldId id="476" r:id="rId52"/>
    <p:sldId id="496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0"/>
    <a:srgbClr val="03B9B5"/>
    <a:srgbClr val="03BDB9"/>
    <a:srgbClr val="24007E"/>
    <a:srgbClr val="0595B7"/>
    <a:srgbClr val="00EE8E"/>
    <a:srgbClr val="2D67AD"/>
    <a:srgbClr val="2B62A5"/>
    <a:srgbClr val="03D2CD"/>
    <a:srgbClr val="03C1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66" autoAdjust="0"/>
    <p:restoredTop sz="90844" autoAdjust="0"/>
  </p:normalViewPr>
  <p:slideViewPr>
    <p:cSldViewPr snapToGrid="0" snapToObjects="1">
      <p:cViewPr varScale="1">
        <p:scale>
          <a:sx n="73" d="100"/>
          <a:sy n="73" d="100"/>
        </p:scale>
        <p:origin x="-3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6" y="3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939B5-C84A-2A4F-BB3E-6648057C4E10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6D82F-B04D-D949-ACBB-3E2DCBF57B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0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6D82F-B04D-D949-ACBB-3E2DCBF57B9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529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6D82F-B04D-D949-ACBB-3E2DCBF57B9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2348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6D82F-B04D-D949-ACBB-3E2DCBF57B9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777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6D82F-B04D-D949-ACBB-3E2DCBF57B9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775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6D82F-B04D-D949-ACBB-3E2DCBF57B9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79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931D-9495-5544-BE44-282E23721F11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88A6-4201-584E-BC04-81BD84619F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167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931D-9495-5544-BE44-282E23721F11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88A6-4201-584E-BC04-81BD84619F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480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931D-9495-5544-BE44-282E23721F11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88A6-4201-584E-BC04-81BD84619F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405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60363"/>
            <a:ext cx="19716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14"/>
            <a:ext cx="5029200" cy="1142999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200" b="0" i="0">
                <a:solidFill>
                  <a:srgbClr val="33CCCC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19399"/>
            <a:ext cx="5029200" cy="838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33CCCC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5847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931D-9495-5544-BE44-282E23721F11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88A6-4201-584E-BC04-81BD84619F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026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931D-9495-5544-BE44-282E23721F11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88A6-4201-584E-BC04-81BD84619F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072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931D-9495-5544-BE44-282E23721F11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88A6-4201-584E-BC04-81BD84619F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25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931D-9495-5544-BE44-282E23721F11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88A6-4201-584E-BC04-81BD84619F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175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931D-9495-5544-BE44-282E23721F11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88A6-4201-584E-BC04-81BD84619F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080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931D-9495-5544-BE44-282E23721F11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88A6-4201-584E-BC04-81BD84619F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7026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931D-9495-5544-BE44-282E23721F11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88A6-4201-584E-BC04-81BD84619F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245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931D-9495-5544-BE44-282E23721F11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88A6-4201-584E-BC04-81BD84619F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68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F931D-9495-5544-BE44-282E23721F11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B88A6-4201-584E-BC04-81BD84619F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990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\\PODIUM\amfitheatro_podium\&#928;&#913;&#921;&#916;&#921;&#913;&#932;&#929;&#921;&#922;&#917;&#931;%20&#919;&#924;&#917;&#929;&#917;&#931;%202018\&#931;&#913;&#914;&#914;&#913;&#932;&#927;\&#914;&#913;&#929;&#915;&#921;&#913;&#924;&#919;\&#914;&#913;&#929;&#915;&#921;&#913;&#924;&#919;%20&#932;&#917;&#923;&#921;&#922;&#927;\tonic%20clonic%20seizures%201.mp4" TargetMode="Externa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stock-illustration-epilepsy-factors-emergence-illustrated-two-main-necessary-occurrence-seizure-center-excitement-general-image6107088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\\PODIUM\amfitheatro_podium\&#928;&#913;&#921;&#916;&#921;&#913;&#932;&#929;&#921;&#922;&#917;&#931;%20&#919;&#924;&#917;&#929;&#917;&#931;%202018\&#931;&#913;&#914;&#914;&#913;&#932;&#927;\&#914;&#913;&#929;&#915;&#921;&#913;&#924;&#919;\&#914;&#913;&#929;&#915;&#921;&#913;&#924;&#919;%20&#932;&#917;&#923;&#921;&#922;&#927;\&#927;&#923;&#927;&#921;%20&#927;&#921;%20&#932;&#933;&#928;&#927;&#921;%20&#931;&#928;&#913;&#931;&#924;&#937;&#925;.mp4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235741" y="343581"/>
            <a:ext cx="2845541" cy="95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154" name="Title 1"/>
          <p:cNvSpPr>
            <a:spLocks noGrp="1"/>
          </p:cNvSpPr>
          <p:nvPr>
            <p:ph type="ctrTitle"/>
          </p:nvPr>
        </p:nvSpPr>
        <p:spPr>
          <a:xfrm>
            <a:off x="188190" y="1700982"/>
            <a:ext cx="8908259" cy="965354"/>
          </a:xfrm>
          <a:solidFill>
            <a:srgbClr val="03B9B5"/>
          </a:solidFill>
        </p:spPr>
        <p:txBody>
          <a:bodyPr>
            <a:normAutofit fontScale="90000"/>
          </a:bodyPr>
          <a:lstStyle/>
          <a:p>
            <a:pPr algn="ctr"/>
            <a:r>
              <a:rPr lang="el-GR" sz="3600" b="1" dirty="0" smtClean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/>
            </a:r>
            <a:br>
              <a:rPr lang="el-GR" sz="3600" b="1" dirty="0" smtClean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</a:br>
            <a:r>
              <a:rPr lang="el-GR" sz="3600" b="1" dirty="0" smtClean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Σπασμοί </a:t>
            </a:r>
            <a:r>
              <a:rPr lang="el-GR" sz="3600" dirty="0" smtClean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της παιδικής ηλικίας</a:t>
            </a:r>
            <a:r>
              <a:rPr lang="en-GB" sz="3600" dirty="0" smtClean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/>
            </a:r>
            <a:br>
              <a:rPr lang="en-GB" sz="3600" dirty="0" smtClean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</a:br>
            <a:endParaRPr lang="en-GB" sz="36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0595" name="Subtitle 2"/>
          <p:cNvSpPr>
            <a:spLocks noGrp="1"/>
          </p:cNvSpPr>
          <p:nvPr>
            <p:ph type="subTitle" idx="1"/>
          </p:nvPr>
        </p:nvSpPr>
        <p:spPr>
          <a:xfrm>
            <a:off x="1226981" y="3789575"/>
            <a:ext cx="6729242" cy="1649691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l-GR" sz="2400" i="1" dirty="0" smtClean="0">
                <a:solidFill>
                  <a:srgbClr val="3C1491"/>
                </a:solidFill>
                <a:latin typeface="+mn-lt"/>
                <a:cs typeface="Segoe UI" panose="020B0502040204020203" pitchFamily="34" charset="0"/>
              </a:rPr>
              <a:t>Ευθυμία </a:t>
            </a:r>
            <a:r>
              <a:rPr lang="el-GR" sz="2400" i="1" dirty="0" err="1" smtClean="0">
                <a:solidFill>
                  <a:srgbClr val="3C1491"/>
                </a:solidFill>
                <a:latin typeface="+mn-lt"/>
                <a:cs typeface="Segoe UI" panose="020B0502040204020203" pitchFamily="34" charset="0"/>
              </a:rPr>
              <a:t>Βαργιάμη</a:t>
            </a:r>
            <a:endParaRPr lang="el-GR" sz="2400" i="1" dirty="0" smtClean="0">
              <a:solidFill>
                <a:srgbClr val="3C1491"/>
              </a:solidFill>
              <a:latin typeface="+mn-lt"/>
              <a:cs typeface="Segoe UI" panose="020B0502040204020203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l-GR" sz="2400" i="1" dirty="0" smtClean="0">
                <a:solidFill>
                  <a:srgbClr val="3C1491"/>
                </a:solidFill>
                <a:latin typeface="+mn-lt"/>
                <a:cs typeface="Segoe UI" panose="020B0502040204020203" pitchFamily="34" charset="0"/>
              </a:rPr>
              <a:t>Αναπληρώτρια Καθηγήτρια</a:t>
            </a:r>
          </a:p>
          <a:p>
            <a:pPr algn="ctr">
              <a:lnSpc>
                <a:spcPct val="90000"/>
              </a:lnSpc>
              <a:defRPr/>
            </a:pPr>
            <a:r>
              <a:rPr lang="el-GR" sz="2400" i="1" dirty="0" smtClean="0">
                <a:solidFill>
                  <a:srgbClr val="3C1491"/>
                </a:solidFill>
                <a:latin typeface="+mn-lt"/>
                <a:cs typeface="Segoe UI" panose="020B0502040204020203" pitchFamily="34" charset="0"/>
              </a:rPr>
              <a:t>Παιδιατρικής-Παιδιατρικής Νευρολογίας</a:t>
            </a:r>
          </a:p>
          <a:p>
            <a:pPr algn="ctr">
              <a:lnSpc>
                <a:spcPct val="90000"/>
              </a:lnSpc>
              <a:defRPr/>
            </a:pPr>
            <a:r>
              <a:rPr lang="el-GR" sz="2400" i="1" dirty="0" err="1" smtClean="0">
                <a:solidFill>
                  <a:srgbClr val="3C1491"/>
                </a:solidFill>
                <a:latin typeface="+mn-lt"/>
                <a:cs typeface="Segoe UI" panose="020B0502040204020203" pitchFamily="34" charset="0"/>
              </a:rPr>
              <a:t>Α΄Παιδιατρική</a:t>
            </a:r>
            <a:r>
              <a:rPr lang="el-GR" sz="2400" i="1" dirty="0" smtClean="0">
                <a:solidFill>
                  <a:srgbClr val="3C1491"/>
                </a:solidFill>
                <a:latin typeface="+mn-lt"/>
                <a:cs typeface="Segoe UI" panose="020B0502040204020203" pitchFamily="34" charset="0"/>
              </a:rPr>
              <a:t> Κλινική</a:t>
            </a:r>
          </a:p>
          <a:p>
            <a:pPr algn="ctr">
              <a:lnSpc>
                <a:spcPct val="90000"/>
              </a:lnSpc>
              <a:defRPr/>
            </a:pPr>
            <a:endParaRPr lang="en-GB" sz="3600" dirty="0" smtClean="0">
              <a:solidFill>
                <a:srgbClr val="3C1491"/>
              </a:solidFill>
              <a:latin typeface="+mn-lt"/>
              <a:cs typeface="Segoe UI" panose="020B0502040204020203" pitchFamily="34" charset="0"/>
            </a:endParaRPr>
          </a:p>
        </p:txBody>
      </p:sp>
      <p:cxnSp>
        <p:nvCxnSpPr>
          <p:cNvPr id="3" name="Ευθεία γραμμή σύνδεσης 2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661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22053" y="503746"/>
            <a:ext cx="6059317" cy="11429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3600" b="1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Πυρετικοί </a:t>
            </a:r>
            <a:r>
              <a:rPr lang="el-GR" sz="3600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σπασμοί</a:t>
            </a:r>
            <a:endParaRPr lang="en-GB" sz="2000" dirty="0">
              <a:solidFill>
                <a:srgbClr val="03BDB9"/>
              </a:solidFill>
              <a:latin typeface="Calibri" pitchFamily="34" charset="0"/>
              <a:cs typeface="Comic Sans MS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3138" y="1620337"/>
            <a:ext cx="8285625" cy="386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</a:pPr>
            <a:endParaRPr lang="el-G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l-GR" sz="2200" dirty="0" smtClean="0">
                <a:cs typeface="Segoe UI" panose="020B0502040204020203" pitchFamily="34" charset="0"/>
              </a:rPr>
              <a:t>η πιο κοινή αιτία επιληπτικών σπασμών στην παιδική ηλικία</a:t>
            </a:r>
          </a:p>
          <a:p>
            <a:pPr marL="285750" indent="-285750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l-GR" sz="600" dirty="0" smtClean="0">
              <a:cs typeface="Segoe UI" panose="020B0502040204020203" pitchFamily="34" charset="0"/>
            </a:endParaRPr>
          </a:p>
          <a:p>
            <a:pPr marL="285750" indent="-285750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l-GR" sz="2200" dirty="0" smtClean="0">
                <a:cs typeface="Segoe UI" panose="020B0502040204020203" pitchFamily="34" charset="0"/>
              </a:rPr>
              <a:t>2-5%  των παιδιών ηλικίας 6 μηνών-5 ετών</a:t>
            </a:r>
          </a:p>
          <a:p>
            <a:pPr marL="285750" indent="-285750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l-GR" sz="600" dirty="0" smtClean="0">
              <a:cs typeface="Segoe UI" panose="020B0502040204020203" pitchFamily="34" charset="0"/>
            </a:endParaRPr>
          </a:p>
          <a:p>
            <a:pPr marL="285750" indent="-285750">
              <a:lnSpc>
                <a:spcPct val="11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l-GR" sz="2200" dirty="0" smtClean="0">
                <a:cs typeface="Segoe UI" panose="020B0502040204020203" pitchFamily="34" charset="0"/>
              </a:rPr>
              <a:t>αύξηση της κεντρικής θερμοκρασίας του σώματος &gt;38</a:t>
            </a:r>
            <a:r>
              <a:rPr lang="el-GR" sz="2200" baseline="30000" dirty="0" smtClean="0">
                <a:cs typeface="Segoe UI" panose="020B0502040204020203" pitchFamily="34" charset="0"/>
              </a:rPr>
              <a:t>ο</a:t>
            </a:r>
            <a:r>
              <a:rPr lang="el-GR" sz="2200" dirty="0" smtClean="0">
                <a:cs typeface="Segoe UI" panose="020B0502040204020203" pitchFamily="34" charset="0"/>
              </a:rPr>
              <a:t>C</a:t>
            </a:r>
          </a:p>
          <a:p>
            <a:pPr lvl="1">
              <a:buClr>
                <a:schemeClr val="accent4"/>
              </a:buClr>
            </a:pPr>
            <a:r>
              <a:rPr lang="el-GR" sz="2200" i="1" dirty="0" smtClean="0">
                <a:solidFill>
                  <a:schemeClr val="bg1">
                    <a:lumMod val="50000"/>
                  </a:schemeClr>
                </a:solidFill>
                <a:cs typeface="Segoe UI" panose="020B0502040204020203" pitchFamily="34" charset="0"/>
              </a:rPr>
              <a:t>ο ουδός της θερμοκρασίας που μπορεί να  πυροδοτεί τους σπασμούς είναι μοναδικός για κάθε άτομο</a:t>
            </a:r>
          </a:p>
          <a:p>
            <a:pPr marL="285750" indent="-285750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l-GR" sz="600" dirty="0" smtClean="0">
              <a:cs typeface="Segoe UI" panose="020B0502040204020203" pitchFamily="34" charset="0"/>
            </a:endParaRPr>
          </a:p>
          <a:p>
            <a:pPr marL="285750" indent="-285750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l-GR" sz="2200" dirty="0" smtClean="0">
                <a:cs typeface="Segoe UI" panose="020B0502040204020203" pitchFamily="34" charset="0"/>
              </a:rPr>
              <a:t>συνήθως μέσα στις πρώτες 24 ώρες μιας ασθένειας</a:t>
            </a:r>
          </a:p>
          <a:p>
            <a:pPr marL="285750" indent="-285750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l-GR" sz="800" dirty="0" smtClean="0">
              <a:cs typeface="Segoe UI" panose="020B0502040204020203" pitchFamily="34" charset="0"/>
            </a:endParaRPr>
          </a:p>
          <a:p>
            <a:pPr marL="285750" indent="-285750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l-GR" sz="2200" dirty="0" smtClean="0">
                <a:cs typeface="Segoe UI" panose="020B0502040204020203" pitchFamily="34" charset="0"/>
              </a:rPr>
              <a:t>μπορεί να είναι το πρώτο σημείο της ασθένειας </a:t>
            </a:r>
            <a:r>
              <a:rPr lang="el-GR" sz="2200" dirty="0">
                <a:cs typeface="Segoe UI" panose="020B0502040204020203" pitchFamily="34" charset="0"/>
              </a:rPr>
              <a:t>(</a:t>
            </a:r>
            <a:r>
              <a:rPr lang="el-GR" sz="2200" dirty="0" smtClean="0">
                <a:cs typeface="Segoe UI" panose="020B0502040204020203" pitchFamily="34" charset="0"/>
              </a:rPr>
              <a:t>25-50% ασθενών)</a:t>
            </a:r>
          </a:p>
          <a:p>
            <a:pPr marL="285750" indent="-285750">
              <a:lnSpc>
                <a:spcPct val="120000"/>
              </a:lnSpc>
              <a:buClr>
                <a:srgbClr val="00CC99"/>
              </a:buClr>
              <a:buFont typeface="Arial" panose="020B0604020202020204" pitchFamily="34" charset="0"/>
              <a:buChar char="•"/>
            </a:pPr>
            <a:endParaRPr lang="el-GR" sz="2000" dirty="0" smtClean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99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22053" y="503746"/>
            <a:ext cx="6059317" cy="11429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3600" b="1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Πυρετικοί </a:t>
            </a:r>
            <a:r>
              <a:rPr lang="el-GR" sz="3600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σπασμοί</a:t>
            </a:r>
            <a:endParaRPr lang="en-GB" sz="2000" dirty="0">
              <a:solidFill>
                <a:srgbClr val="03BDB9"/>
              </a:solidFill>
              <a:latin typeface="Calibri" pitchFamily="34" charset="0"/>
              <a:cs typeface="Comic Sans MS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/>
          <p:nvPr/>
        </p:nvSpPr>
        <p:spPr>
          <a:xfrm>
            <a:off x="1568855" y="3609776"/>
            <a:ext cx="803324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chemeClr val="accent4"/>
              </a:buClr>
              <a:buFont typeface="Wingdings" charset="2"/>
              <a:buChar char="§"/>
            </a:pPr>
            <a:r>
              <a:rPr lang="el-GR" sz="2100" dirty="0" smtClean="0">
                <a:cs typeface="Tahoma" charset="0"/>
              </a:rPr>
              <a:t>σε </a:t>
            </a:r>
            <a:r>
              <a:rPr lang="el-GR" sz="2100" dirty="0">
                <a:cs typeface="Tahoma" charset="0"/>
              </a:rPr>
              <a:t>παιδιά ηλικίας μεγαλύτερης του ενός μηνός </a:t>
            </a:r>
            <a:endParaRPr lang="el-GR" sz="2100" dirty="0" smtClean="0">
              <a:cs typeface="Tahoma" charset="0"/>
            </a:endParaRPr>
          </a:p>
          <a:p>
            <a:pPr marL="342900" indent="-342900">
              <a:lnSpc>
                <a:spcPct val="110000"/>
              </a:lnSpc>
              <a:buClr>
                <a:schemeClr val="accent4"/>
              </a:buClr>
              <a:buFont typeface="Wingdings" charset="2"/>
              <a:buChar char="§"/>
            </a:pPr>
            <a:endParaRPr lang="el-GR" sz="100" dirty="0" smtClean="0">
              <a:cs typeface="Tahoma" charset="0"/>
            </a:endParaRPr>
          </a:p>
          <a:p>
            <a:pPr marL="342900" indent="-342900">
              <a:buClr>
                <a:schemeClr val="accent4"/>
              </a:buClr>
              <a:buFont typeface="Wingdings" charset="2"/>
              <a:buChar char="§"/>
            </a:pPr>
            <a:r>
              <a:rPr lang="el-GR" sz="2100" dirty="0" smtClean="0">
                <a:cs typeface="Tahoma" charset="0"/>
              </a:rPr>
              <a:t>κατά τη διάρκεια εμπύρετου νοσήματος που δεν οφείλεται σε λοίμωξη </a:t>
            </a:r>
            <a:r>
              <a:rPr lang="el-GR" sz="2100" dirty="0">
                <a:cs typeface="Tahoma" charset="0"/>
              </a:rPr>
              <a:t>του </a:t>
            </a:r>
            <a:r>
              <a:rPr lang="el-GR" sz="2100" dirty="0" smtClean="0">
                <a:cs typeface="Tahoma" charset="0"/>
              </a:rPr>
              <a:t>ΚΝΣ</a:t>
            </a:r>
          </a:p>
          <a:p>
            <a:pPr marL="342900" indent="-342900">
              <a:lnSpc>
                <a:spcPct val="110000"/>
              </a:lnSpc>
              <a:buClr>
                <a:schemeClr val="accent4"/>
              </a:buClr>
              <a:buFont typeface="Wingdings" charset="2"/>
              <a:buChar char="§"/>
            </a:pPr>
            <a:endParaRPr lang="el-GR" sz="900" dirty="0" smtClean="0">
              <a:cs typeface="Tahoma" charset="0"/>
            </a:endParaRPr>
          </a:p>
          <a:p>
            <a:pPr marL="342900" indent="-342900">
              <a:buClr>
                <a:schemeClr val="accent4"/>
              </a:buClr>
              <a:buFont typeface="Wingdings" charset="2"/>
              <a:buChar char="§"/>
            </a:pPr>
            <a:r>
              <a:rPr lang="el-GR" sz="2100" dirty="0" smtClean="0">
                <a:cs typeface="Tahoma" charset="0"/>
              </a:rPr>
              <a:t>δεν πληρούν τα κριτήρια διάγνωσης οξέων συμπτωματικών σπασμών (π.χ. ηλεκτρολυτικές, μεταβολικές δ/χές)</a:t>
            </a:r>
          </a:p>
          <a:p>
            <a:pPr marL="342900" indent="-342900">
              <a:lnSpc>
                <a:spcPct val="110000"/>
              </a:lnSpc>
              <a:buClr>
                <a:schemeClr val="accent4"/>
              </a:buClr>
              <a:buFont typeface="Wingdings" charset="2"/>
              <a:buChar char="§"/>
            </a:pPr>
            <a:endParaRPr lang="el-GR" sz="600" dirty="0">
              <a:cs typeface="Tahoma" charset="0"/>
            </a:endParaRPr>
          </a:p>
          <a:p>
            <a:pPr marL="342900" indent="-342900">
              <a:lnSpc>
                <a:spcPct val="110000"/>
              </a:lnSpc>
              <a:buClr>
                <a:schemeClr val="accent4"/>
              </a:buClr>
              <a:buFont typeface="Wingdings" charset="2"/>
              <a:buChar char="§"/>
            </a:pPr>
            <a:r>
              <a:rPr lang="el-GR" sz="2100" dirty="0" smtClean="0">
                <a:cs typeface="Tahoma" charset="0"/>
              </a:rPr>
              <a:t>χωρίς </a:t>
            </a:r>
            <a:r>
              <a:rPr lang="el-GR" sz="2100" dirty="0">
                <a:cs typeface="Tahoma" charset="0"/>
              </a:rPr>
              <a:t>προηγούμενο ιστορικό </a:t>
            </a:r>
            <a:r>
              <a:rPr lang="el-GR" sz="2100" dirty="0" smtClean="0">
                <a:cs typeface="Tahoma" charset="0"/>
              </a:rPr>
              <a:t>νεογνικών ή απύρετων σπασμών</a:t>
            </a:r>
            <a:endParaRPr lang="el-GR" sz="2100" dirty="0">
              <a:cs typeface="Tahoma" charset="0"/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945" y="1467321"/>
            <a:ext cx="1799255" cy="108675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1688586" y="1928123"/>
            <a:ext cx="5407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Ορισμός</a:t>
            </a:r>
            <a:r>
              <a:rPr lang="el-GR" sz="3200" b="1" dirty="0" smtClean="0">
                <a:solidFill>
                  <a:srgbClr val="A6A6A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l-GR" sz="2400" i="1" dirty="0" smtClean="0">
                <a:solidFill>
                  <a:srgbClr val="A6A6A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…σύμφωνα με την </a:t>
            </a:r>
            <a:r>
              <a:rPr lang="en-US" sz="2400" i="1" dirty="0" smtClean="0">
                <a:solidFill>
                  <a:srgbClr val="A6A6A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ILAE</a:t>
            </a:r>
            <a:r>
              <a:rPr lang="el-GR" sz="2400" i="1" dirty="0" smtClean="0">
                <a:solidFill>
                  <a:srgbClr val="A6A6A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1993</a:t>
            </a:r>
            <a:endParaRPr lang="el-GR" sz="2400" i="1" dirty="0">
              <a:solidFill>
                <a:srgbClr val="A6A6A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Ορθογώνιο 11"/>
          <p:cNvSpPr/>
          <p:nvPr/>
        </p:nvSpPr>
        <p:spPr>
          <a:xfrm>
            <a:off x="1205530" y="2843956"/>
            <a:ext cx="7961440" cy="63094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l-GR" sz="300" b="1" dirty="0" smtClean="0">
                <a:solidFill>
                  <a:schemeClr val="bg1"/>
                </a:solidFill>
                <a:cs typeface="Tahoma" charset="0"/>
              </a:rPr>
              <a:t> </a:t>
            </a:r>
          </a:p>
          <a:p>
            <a:r>
              <a:rPr lang="el-GR" sz="2200" b="1" dirty="0" smtClean="0">
                <a:solidFill>
                  <a:schemeClr val="bg1"/>
                </a:solidFill>
                <a:cs typeface="Tahoma" charset="0"/>
              </a:rPr>
              <a:t>  Πυρετικοί σπασμοί </a:t>
            </a:r>
            <a:r>
              <a:rPr lang="el-GR" sz="2200" dirty="0" smtClean="0">
                <a:solidFill>
                  <a:schemeClr val="bg1"/>
                </a:solidFill>
                <a:cs typeface="Tahoma" charset="0"/>
              </a:rPr>
              <a:t>είναι </a:t>
            </a:r>
            <a:r>
              <a:rPr lang="el-GR" sz="2200" dirty="0">
                <a:solidFill>
                  <a:schemeClr val="bg1"/>
                </a:solidFill>
                <a:cs typeface="Tahoma" charset="0"/>
              </a:rPr>
              <a:t>επιληπτικοί σπασμοί που εμφανίζονται</a:t>
            </a:r>
            <a:r>
              <a:rPr lang="el-GR" sz="2200" dirty="0" smtClean="0">
                <a:solidFill>
                  <a:schemeClr val="bg1"/>
                </a:solidFill>
                <a:cs typeface="Tahoma" charset="0"/>
              </a:rPr>
              <a:t>:</a:t>
            </a:r>
          </a:p>
          <a:p>
            <a:r>
              <a:rPr lang="el-GR" sz="900" dirty="0" smtClean="0">
                <a:solidFill>
                  <a:schemeClr val="bg1"/>
                </a:solidFill>
                <a:cs typeface="Tahoma" charset="0"/>
              </a:rPr>
              <a:t> 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4" name="Rectangle 10"/>
          <p:cNvSpPr/>
          <p:nvPr/>
        </p:nvSpPr>
        <p:spPr>
          <a:xfrm>
            <a:off x="1204833" y="6310391"/>
            <a:ext cx="8361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solidFill>
                  <a:schemeClr val="bg1">
                    <a:lumMod val="65000"/>
                  </a:schemeClr>
                </a:solidFill>
              </a:rPr>
              <a:t>Ι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LAE. Guidelines for epidemiologic studies on epilepsy.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Epilepsia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. 1993;34:592–596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09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22053" y="503746"/>
            <a:ext cx="6059317" cy="11429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3600" b="1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Πυρετικοί </a:t>
            </a:r>
            <a:r>
              <a:rPr lang="el-GR" sz="3600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σπασμοί</a:t>
            </a:r>
            <a:endParaRPr lang="en-GB" sz="2000" dirty="0">
              <a:solidFill>
                <a:srgbClr val="03BDB9"/>
              </a:solidFill>
              <a:latin typeface="Calibri" pitchFamily="34" charset="0"/>
              <a:cs typeface="Comic Sans MS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Ορθογώνιο 7"/>
          <p:cNvSpPr/>
          <p:nvPr/>
        </p:nvSpPr>
        <p:spPr>
          <a:xfrm>
            <a:off x="1400153" y="4454000"/>
            <a:ext cx="7803380" cy="2081657"/>
          </a:xfrm>
          <a:prstGeom prst="rect">
            <a:avLst/>
          </a:prstGeom>
          <a:solidFill>
            <a:schemeClr val="bg1">
              <a:lumMod val="8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</a:pPr>
            <a:endParaRPr lang="el-GR" dirty="0" smtClean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9 - Ορθογώνιο"/>
          <p:cNvSpPr/>
          <p:nvPr/>
        </p:nvSpPr>
        <p:spPr>
          <a:xfrm>
            <a:off x="59533" y="1759204"/>
            <a:ext cx="9349062" cy="30280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0" lvl="2" indent="-342900">
              <a:buFont typeface="Arial"/>
              <a:buChar char="•"/>
            </a:pPr>
            <a:r>
              <a:rPr lang="el-GR" sz="2200" dirty="0">
                <a:cs typeface="Segoe UI" panose="020B0502040204020203" pitchFamily="34" charset="0"/>
              </a:rPr>
              <a:t>σ</a:t>
            </a:r>
            <a:r>
              <a:rPr lang="el-GR" sz="2200" dirty="0" smtClean="0">
                <a:cs typeface="Segoe UI" panose="020B0502040204020203" pitchFamily="34" charset="0"/>
              </a:rPr>
              <a:t>υνήθως εμφανίζονται μεταξύ 6 </a:t>
            </a:r>
            <a:r>
              <a:rPr lang="el-GR" sz="2200" dirty="0">
                <a:cs typeface="Segoe UI" panose="020B0502040204020203" pitchFamily="34" charset="0"/>
              </a:rPr>
              <a:t>μηνών-5 </a:t>
            </a:r>
            <a:r>
              <a:rPr lang="el-GR" sz="2200" dirty="0" smtClean="0">
                <a:cs typeface="Segoe UI" panose="020B0502040204020203" pitchFamily="34" charset="0"/>
              </a:rPr>
              <a:t>ετών</a:t>
            </a:r>
          </a:p>
          <a:p>
            <a:pPr marL="1085850" lvl="2" indent="-171450">
              <a:buFont typeface="Arial"/>
              <a:buChar char="•"/>
            </a:pPr>
            <a:endParaRPr lang="el-GR" sz="400" dirty="0">
              <a:cs typeface="Segoe UI" panose="020B0502040204020203" pitchFamily="34" charset="0"/>
            </a:endParaRPr>
          </a:p>
          <a:p>
            <a:pPr marL="1257300" lvl="2" indent="-342900">
              <a:buFont typeface="Arial"/>
              <a:buChar char="•"/>
            </a:pPr>
            <a:r>
              <a:rPr lang="el-GR" sz="2200" dirty="0" smtClean="0">
                <a:cs typeface="Segoe UI" panose="020B0502040204020203" pitchFamily="34" charset="0"/>
              </a:rPr>
              <a:t>κατατάσσονται από την </a:t>
            </a:r>
            <a:r>
              <a:rPr lang="en-GB" sz="2200" dirty="0" smtClean="0">
                <a:cs typeface="Segoe UI" panose="020B0502040204020203" pitchFamily="34" charset="0"/>
              </a:rPr>
              <a:t>ILAE </a:t>
            </a:r>
            <a:r>
              <a:rPr lang="el-GR" sz="2200" dirty="0" smtClean="0">
                <a:cs typeface="Segoe UI" panose="020B0502040204020203" pitchFamily="34" charset="0"/>
              </a:rPr>
              <a:t>(2001) στις </a:t>
            </a:r>
            <a:r>
              <a:rPr lang="el-GR" sz="2200" b="1" dirty="0" smtClean="0">
                <a:cs typeface="Segoe UI" panose="020B0502040204020203" pitchFamily="34" charset="0"/>
              </a:rPr>
              <a:t>καταστάσεις που δεν θεωρούνται επιληψία </a:t>
            </a:r>
          </a:p>
          <a:p>
            <a:pPr marL="1200150" lvl="2" indent="-285750">
              <a:lnSpc>
                <a:spcPct val="110000"/>
              </a:lnSpc>
              <a:buFont typeface="Arial"/>
              <a:buChar char="•"/>
            </a:pPr>
            <a:endParaRPr lang="el-GR" sz="100" dirty="0" smtClean="0">
              <a:cs typeface="Segoe UI" panose="020B0502040204020203" pitchFamily="34" charset="0"/>
            </a:endParaRPr>
          </a:p>
          <a:p>
            <a:pPr marL="1257300" lvl="2" indent="-342900">
              <a:lnSpc>
                <a:spcPct val="110000"/>
              </a:lnSpc>
              <a:buFont typeface="Arial"/>
              <a:buChar char="•"/>
            </a:pPr>
            <a:r>
              <a:rPr lang="el-GR" sz="2200" dirty="0">
                <a:cs typeface="Segoe UI" panose="020B0502040204020203" pitchFamily="34" charset="0"/>
              </a:rPr>
              <a:t>δ</a:t>
            </a:r>
            <a:r>
              <a:rPr lang="el-GR" sz="2200" dirty="0" smtClean="0">
                <a:cs typeface="Segoe UI" panose="020B0502040204020203" pitchFamily="34" charset="0"/>
              </a:rPr>
              <a:t>ιακρίνονται σε </a:t>
            </a:r>
            <a:r>
              <a:rPr lang="el-GR" sz="2200" b="1" dirty="0" smtClean="0">
                <a:cs typeface="Segoe UI" panose="020B0502040204020203" pitchFamily="34" charset="0"/>
              </a:rPr>
              <a:t>απλούς </a:t>
            </a:r>
            <a:r>
              <a:rPr lang="el-GR" sz="2200" dirty="0" smtClean="0">
                <a:cs typeface="Segoe UI" panose="020B0502040204020203" pitchFamily="34" charset="0"/>
              </a:rPr>
              <a:t>και </a:t>
            </a:r>
            <a:r>
              <a:rPr lang="el-GR" sz="2200" b="1" dirty="0" smtClean="0">
                <a:cs typeface="Segoe UI" panose="020B0502040204020203" pitchFamily="34" charset="0"/>
              </a:rPr>
              <a:t>επιπλεγμένους </a:t>
            </a:r>
            <a:r>
              <a:rPr lang="el-GR" sz="2200" dirty="0" smtClean="0">
                <a:cs typeface="Segoe UI" panose="020B0502040204020203" pitchFamily="34" charset="0"/>
              </a:rPr>
              <a:t>ΠΣ </a:t>
            </a:r>
            <a:endParaRPr lang="el-GR" sz="2200" dirty="0">
              <a:cs typeface="Segoe UI" panose="020B0502040204020203" pitchFamily="34" charset="0"/>
            </a:endParaRPr>
          </a:p>
          <a:p>
            <a:pPr lvl="2">
              <a:lnSpc>
                <a:spcPct val="120000"/>
              </a:lnSpc>
              <a:buFont typeface="Wingdings" pitchFamily="2" charset="2"/>
              <a:buChar char="q"/>
            </a:pPr>
            <a:endParaRPr lang="el-GR" sz="16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20000"/>
              </a:lnSpc>
              <a:buFont typeface="Wingdings" pitchFamily="2" charset="2"/>
              <a:buChar char="q"/>
            </a:pPr>
            <a:endParaRPr lang="el-GR" sz="16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20000"/>
              </a:lnSpc>
              <a:buFont typeface="Wingdings" pitchFamily="2" charset="2"/>
              <a:buChar char="q"/>
            </a:pPr>
            <a:endParaRPr lang="el-GR" sz="16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20000"/>
              </a:lnSpc>
              <a:buFont typeface="Wingdings" pitchFamily="2" charset="2"/>
              <a:buChar char="q"/>
            </a:pPr>
            <a:endParaRPr lang="el-GR" sz="16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20000"/>
              </a:lnSpc>
            </a:pPr>
            <a:endParaRPr lang="el-G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739659" y="4339496"/>
            <a:ext cx="8728469" cy="206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Clr>
                <a:srgbClr val="00CC99"/>
              </a:buClr>
            </a:pPr>
            <a:endParaRPr lang="el-GR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314450" lvl="2" indent="-400050">
              <a:lnSpc>
                <a:spcPct val="11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l-GR" sz="2000" dirty="0" smtClean="0">
                <a:cs typeface="Segoe UI" panose="020B0502040204020203" pitchFamily="34" charset="0"/>
              </a:rPr>
              <a:t>γενικευμένοι </a:t>
            </a:r>
            <a:r>
              <a:rPr lang="el-GR" sz="2000" dirty="0">
                <a:cs typeface="Segoe UI" panose="020B0502040204020203" pitchFamily="34" charset="0"/>
              </a:rPr>
              <a:t>τονικοκλονικοί </a:t>
            </a:r>
            <a:r>
              <a:rPr lang="el-GR" sz="2000" dirty="0" smtClean="0">
                <a:cs typeface="Segoe UI" panose="020B0502040204020203" pitchFamily="34" charset="0"/>
              </a:rPr>
              <a:t>σπασμοί </a:t>
            </a:r>
          </a:p>
          <a:p>
            <a:pPr marL="1263650" lvl="2" indent="-349250">
              <a:lnSpc>
                <a:spcPct val="110000"/>
              </a:lnSpc>
              <a:buClr>
                <a:schemeClr val="accent4"/>
              </a:buClr>
              <a:buFont typeface="+mj-lt"/>
              <a:buAutoNum type="romanLcPeriod"/>
            </a:pPr>
            <a:endParaRPr lang="el-GR" sz="100" dirty="0">
              <a:cs typeface="Segoe UI" panose="020B0502040204020203" pitchFamily="34" charset="0"/>
            </a:endParaRPr>
          </a:p>
          <a:p>
            <a:pPr marL="1314450" lvl="2" indent="-400050">
              <a:lnSpc>
                <a:spcPct val="11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l-GR" sz="2000" dirty="0" smtClean="0">
                <a:cs typeface="Segoe UI" panose="020B0502040204020203" pitchFamily="34" charset="0"/>
              </a:rPr>
              <a:t>διάρκεια </a:t>
            </a:r>
            <a:r>
              <a:rPr lang="el-GR" sz="2000" dirty="0">
                <a:cs typeface="Segoe UI" panose="020B0502040204020203" pitchFamily="34" charset="0"/>
              </a:rPr>
              <a:t>&lt;15 </a:t>
            </a:r>
            <a:r>
              <a:rPr lang="en-US" sz="2000" dirty="0">
                <a:cs typeface="Segoe UI" panose="020B0502040204020203" pitchFamily="34" charset="0"/>
              </a:rPr>
              <a:t>min</a:t>
            </a:r>
            <a:r>
              <a:rPr lang="el-GR" sz="2000" dirty="0">
                <a:cs typeface="Segoe UI" panose="020B0502040204020203" pitchFamily="34" charset="0"/>
              </a:rPr>
              <a:t> (10 κατά άλλους</a:t>
            </a:r>
            <a:r>
              <a:rPr lang="el-GR" sz="2000" dirty="0" smtClean="0">
                <a:cs typeface="Segoe UI" panose="020B0502040204020203" pitchFamily="34" charset="0"/>
              </a:rPr>
              <a:t>)</a:t>
            </a:r>
          </a:p>
          <a:p>
            <a:pPr marL="1263650" lvl="2" indent="-349250">
              <a:lnSpc>
                <a:spcPct val="110000"/>
              </a:lnSpc>
              <a:buClr>
                <a:schemeClr val="accent4"/>
              </a:buClr>
              <a:buFont typeface="+mj-lt"/>
              <a:buAutoNum type="romanLcPeriod"/>
            </a:pPr>
            <a:endParaRPr lang="en-US" sz="300" dirty="0">
              <a:cs typeface="Segoe UI" panose="020B0502040204020203" pitchFamily="34" charset="0"/>
            </a:endParaRPr>
          </a:p>
          <a:p>
            <a:pPr marL="1314450" lvl="2" indent="-400050">
              <a:lnSpc>
                <a:spcPct val="11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l-GR" sz="2000" dirty="0" smtClean="0">
                <a:cs typeface="Segoe UI" panose="020B0502040204020203" pitchFamily="34" charset="0"/>
              </a:rPr>
              <a:t>συμβαίνουν </a:t>
            </a:r>
            <a:r>
              <a:rPr lang="el-GR" sz="2000" dirty="0">
                <a:cs typeface="Segoe UI" panose="020B0502040204020203" pitchFamily="34" charset="0"/>
              </a:rPr>
              <a:t>μια φορά το 24ωρο </a:t>
            </a:r>
            <a:r>
              <a:rPr lang="el-GR" sz="2000" dirty="0" smtClean="0">
                <a:cs typeface="Segoe UI" panose="020B0502040204020203" pitchFamily="34" charset="0"/>
              </a:rPr>
              <a:t>ή/και </a:t>
            </a:r>
            <a:r>
              <a:rPr lang="el-GR" sz="2000" dirty="0">
                <a:cs typeface="Segoe UI" panose="020B0502040204020203" pitchFamily="34" charset="0"/>
              </a:rPr>
              <a:t>δεν επαναλαμβάνονται στα πλαίσια του ίδιου </a:t>
            </a:r>
            <a:r>
              <a:rPr lang="el-GR" sz="2000" dirty="0" smtClean="0">
                <a:cs typeface="Segoe UI" panose="020B0502040204020203" pitchFamily="34" charset="0"/>
              </a:rPr>
              <a:t>εμπυρέτου</a:t>
            </a:r>
          </a:p>
          <a:p>
            <a:pPr marL="1314450" lvl="2" indent="-400050">
              <a:lnSpc>
                <a:spcPct val="11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l-GR" sz="2000" dirty="0" smtClean="0">
                <a:cs typeface="Segoe UI" panose="020B0502040204020203" pitchFamily="34" charset="0"/>
              </a:rPr>
              <a:t>κανένα μετακριτικό έλλειμμα </a:t>
            </a:r>
            <a:endParaRPr lang="el-GR" sz="2000" dirty="0">
              <a:cs typeface="Segoe UI" panose="020B0502040204020203" pitchFamily="34" charset="0"/>
            </a:endParaRPr>
          </a:p>
        </p:txBody>
      </p:sp>
      <p:sp>
        <p:nvSpPr>
          <p:cNvPr id="18" name="Ορθογώνιο 11"/>
          <p:cNvSpPr/>
          <p:nvPr/>
        </p:nvSpPr>
        <p:spPr>
          <a:xfrm flipH="1">
            <a:off x="1400148" y="3924767"/>
            <a:ext cx="1834538" cy="58477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buClr>
                <a:srgbClr val="00CC99"/>
              </a:buClr>
            </a:pPr>
            <a:r>
              <a:rPr lang="el-GR" sz="3200" dirty="0" smtClean="0">
                <a:solidFill>
                  <a:schemeClr val="bg1"/>
                </a:solidFill>
              </a:rPr>
              <a:t>   Απλοί </a:t>
            </a:r>
            <a:endParaRPr lang="el-GR" sz="3200" dirty="0">
              <a:solidFill>
                <a:schemeClr val="bg1"/>
              </a:solidFill>
            </a:endParaRPr>
          </a:p>
        </p:txBody>
      </p:sp>
      <p:pic>
        <p:nvPicPr>
          <p:cNvPr id="19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283481" flipH="1">
            <a:off x="6475874" y="3316344"/>
            <a:ext cx="802724" cy="755569"/>
          </a:xfrm>
          <a:prstGeom prst="rect">
            <a:avLst/>
          </a:prstGeom>
        </p:spPr>
      </p:pic>
      <p:pic>
        <p:nvPicPr>
          <p:cNvPr id="20" name="Picture 6" descr="Image result for seventy percent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4472" y="3334165"/>
            <a:ext cx="1277247" cy="122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398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22053" y="503746"/>
            <a:ext cx="6059317" cy="11429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3600" b="1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Πυρετικοί </a:t>
            </a:r>
            <a:r>
              <a:rPr lang="el-GR" sz="3600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σπασμοί</a:t>
            </a:r>
            <a:endParaRPr lang="en-GB" sz="2000" dirty="0">
              <a:solidFill>
                <a:srgbClr val="03BDB9"/>
              </a:solidFill>
              <a:latin typeface="Calibri" pitchFamily="34" charset="0"/>
              <a:cs typeface="Comic Sans MS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9 - Ορθογώνιο"/>
          <p:cNvSpPr/>
          <p:nvPr/>
        </p:nvSpPr>
        <p:spPr>
          <a:xfrm>
            <a:off x="59533" y="1759204"/>
            <a:ext cx="9349062" cy="30280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0" lvl="2" indent="-342900">
              <a:buFont typeface="Arial"/>
              <a:buChar char="•"/>
            </a:pPr>
            <a:r>
              <a:rPr lang="el-GR" sz="2200" dirty="0">
                <a:cs typeface="Segoe UI" panose="020B0502040204020203" pitchFamily="34" charset="0"/>
              </a:rPr>
              <a:t>σ</a:t>
            </a:r>
            <a:r>
              <a:rPr lang="el-GR" sz="2200" dirty="0" smtClean="0">
                <a:cs typeface="Segoe UI" panose="020B0502040204020203" pitchFamily="34" charset="0"/>
              </a:rPr>
              <a:t>υνήθως εμφανίζονται μεταξύ 6 </a:t>
            </a:r>
            <a:r>
              <a:rPr lang="el-GR" sz="2200" dirty="0">
                <a:cs typeface="Segoe UI" panose="020B0502040204020203" pitchFamily="34" charset="0"/>
              </a:rPr>
              <a:t>μηνών-5 </a:t>
            </a:r>
            <a:r>
              <a:rPr lang="el-GR" sz="2200" dirty="0" smtClean="0">
                <a:cs typeface="Segoe UI" panose="020B0502040204020203" pitchFamily="34" charset="0"/>
              </a:rPr>
              <a:t>ετών</a:t>
            </a:r>
          </a:p>
          <a:p>
            <a:pPr marL="1085850" lvl="2" indent="-171450">
              <a:buFont typeface="Arial"/>
              <a:buChar char="•"/>
            </a:pPr>
            <a:endParaRPr lang="el-GR" sz="400" dirty="0">
              <a:cs typeface="Segoe UI" panose="020B0502040204020203" pitchFamily="34" charset="0"/>
            </a:endParaRPr>
          </a:p>
          <a:p>
            <a:pPr marL="1257300" lvl="2" indent="-342900">
              <a:buFont typeface="Arial"/>
              <a:buChar char="•"/>
            </a:pPr>
            <a:r>
              <a:rPr lang="el-GR" sz="2200" dirty="0" smtClean="0">
                <a:cs typeface="Segoe UI" panose="020B0502040204020203" pitchFamily="34" charset="0"/>
              </a:rPr>
              <a:t>κατατάσσονται από την </a:t>
            </a:r>
            <a:r>
              <a:rPr lang="en-GB" sz="2200" dirty="0" smtClean="0">
                <a:cs typeface="Segoe UI" panose="020B0502040204020203" pitchFamily="34" charset="0"/>
              </a:rPr>
              <a:t>ILAE </a:t>
            </a:r>
            <a:r>
              <a:rPr lang="el-GR" sz="2200" dirty="0" smtClean="0">
                <a:cs typeface="Segoe UI" panose="020B0502040204020203" pitchFamily="34" charset="0"/>
              </a:rPr>
              <a:t>(2001) στις </a:t>
            </a:r>
            <a:r>
              <a:rPr lang="el-GR" sz="2200" b="1" dirty="0" smtClean="0">
                <a:cs typeface="Segoe UI" panose="020B0502040204020203" pitchFamily="34" charset="0"/>
              </a:rPr>
              <a:t>καταστάσεις που δεν θεωρούνται επιληψία </a:t>
            </a:r>
          </a:p>
          <a:p>
            <a:pPr marL="1200150" lvl="2" indent="-285750">
              <a:lnSpc>
                <a:spcPct val="110000"/>
              </a:lnSpc>
              <a:buFont typeface="Arial"/>
              <a:buChar char="•"/>
            </a:pPr>
            <a:endParaRPr lang="el-GR" sz="100" dirty="0" smtClean="0">
              <a:cs typeface="Segoe UI" panose="020B0502040204020203" pitchFamily="34" charset="0"/>
            </a:endParaRPr>
          </a:p>
          <a:p>
            <a:pPr marL="1257300" lvl="2" indent="-342900">
              <a:lnSpc>
                <a:spcPct val="110000"/>
              </a:lnSpc>
              <a:buFont typeface="Arial"/>
              <a:buChar char="•"/>
            </a:pPr>
            <a:r>
              <a:rPr lang="el-GR" sz="2200" dirty="0">
                <a:cs typeface="Segoe UI" panose="020B0502040204020203" pitchFamily="34" charset="0"/>
              </a:rPr>
              <a:t>δ</a:t>
            </a:r>
            <a:r>
              <a:rPr lang="el-GR" sz="2200" dirty="0" smtClean="0">
                <a:cs typeface="Segoe UI" panose="020B0502040204020203" pitchFamily="34" charset="0"/>
              </a:rPr>
              <a:t>ιακρίνονται σε </a:t>
            </a:r>
            <a:r>
              <a:rPr lang="el-GR" sz="2200" b="1" dirty="0" smtClean="0">
                <a:cs typeface="Segoe UI" panose="020B0502040204020203" pitchFamily="34" charset="0"/>
              </a:rPr>
              <a:t>απλούς </a:t>
            </a:r>
            <a:r>
              <a:rPr lang="el-GR" sz="2200" dirty="0" smtClean="0">
                <a:cs typeface="Segoe UI" panose="020B0502040204020203" pitchFamily="34" charset="0"/>
              </a:rPr>
              <a:t>και </a:t>
            </a:r>
            <a:r>
              <a:rPr lang="el-GR" sz="2200" b="1" dirty="0" smtClean="0">
                <a:cs typeface="Segoe UI" panose="020B0502040204020203" pitchFamily="34" charset="0"/>
              </a:rPr>
              <a:t>επιπλεγμένους </a:t>
            </a:r>
            <a:r>
              <a:rPr lang="el-GR" sz="2200" dirty="0" smtClean="0">
                <a:cs typeface="Segoe UI" panose="020B0502040204020203" pitchFamily="34" charset="0"/>
              </a:rPr>
              <a:t>ΠΣ </a:t>
            </a:r>
            <a:endParaRPr lang="el-GR" sz="2200" dirty="0">
              <a:cs typeface="Segoe UI" panose="020B0502040204020203" pitchFamily="34" charset="0"/>
            </a:endParaRPr>
          </a:p>
          <a:p>
            <a:pPr lvl="2">
              <a:lnSpc>
                <a:spcPct val="120000"/>
              </a:lnSpc>
              <a:buFont typeface="Wingdings" pitchFamily="2" charset="2"/>
              <a:buChar char="q"/>
            </a:pPr>
            <a:endParaRPr lang="el-GR" sz="16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20000"/>
              </a:lnSpc>
              <a:buFont typeface="Wingdings" pitchFamily="2" charset="2"/>
              <a:buChar char="q"/>
            </a:pPr>
            <a:endParaRPr lang="el-GR" sz="16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20000"/>
              </a:lnSpc>
              <a:buFont typeface="Wingdings" pitchFamily="2" charset="2"/>
              <a:buChar char="q"/>
            </a:pPr>
            <a:endParaRPr lang="el-GR" sz="16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20000"/>
              </a:lnSpc>
              <a:buFont typeface="Wingdings" pitchFamily="2" charset="2"/>
              <a:buChar char="q"/>
            </a:pPr>
            <a:endParaRPr lang="el-GR" sz="16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20000"/>
              </a:lnSpc>
            </a:pPr>
            <a:endParaRPr lang="el-GR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283481" flipH="1">
            <a:off x="6475874" y="3316344"/>
            <a:ext cx="802724" cy="755569"/>
          </a:xfrm>
          <a:prstGeom prst="rect">
            <a:avLst/>
          </a:prstGeom>
        </p:spPr>
      </p:pic>
      <p:sp>
        <p:nvSpPr>
          <p:cNvPr id="23" name="Ορθογώνιο 7"/>
          <p:cNvSpPr/>
          <p:nvPr/>
        </p:nvSpPr>
        <p:spPr>
          <a:xfrm>
            <a:off x="1340627" y="4527344"/>
            <a:ext cx="7803380" cy="2081657"/>
          </a:xfrm>
          <a:prstGeom prst="rect">
            <a:avLst/>
          </a:prstGeom>
          <a:solidFill>
            <a:schemeClr val="bg1">
              <a:lumMod val="8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</a:pPr>
            <a:endParaRPr lang="el-GR" dirty="0" smtClean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Ορθογώνιο 23"/>
          <p:cNvSpPr/>
          <p:nvPr/>
        </p:nvSpPr>
        <p:spPr>
          <a:xfrm>
            <a:off x="680133" y="4442958"/>
            <a:ext cx="8728469" cy="1933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Clr>
                <a:srgbClr val="00CC99"/>
              </a:buClr>
            </a:pPr>
            <a:endParaRPr lang="el-GR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314450" lvl="2" indent="-400050">
              <a:buClr>
                <a:schemeClr val="accent4"/>
              </a:buClr>
              <a:buFont typeface="Wingdings" charset="2"/>
              <a:buChar char="§"/>
            </a:pPr>
            <a:r>
              <a:rPr lang="el-GR" sz="2000" dirty="0" smtClean="0">
                <a:cs typeface="Segoe UI" panose="020B0502040204020203" pitchFamily="34" charset="0"/>
              </a:rPr>
              <a:t>εστιακοί σπασμοί</a:t>
            </a:r>
            <a:endParaRPr lang="el-GR" sz="2000" dirty="0">
              <a:cs typeface="Segoe UI" panose="020B0502040204020203" pitchFamily="34" charset="0"/>
            </a:endParaRPr>
          </a:p>
          <a:p>
            <a:pPr marL="1314450" lvl="2" indent="-400050">
              <a:buClr>
                <a:schemeClr val="accent4"/>
              </a:buClr>
              <a:buFont typeface="Wingdings" charset="2"/>
              <a:buChar char="§"/>
            </a:pPr>
            <a:r>
              <a:rPr lang="el-GR" sz="2000" dirty="0" smtClean="0">
                <a:cs typeface="Segoe UI" panose="020B0502040204020203" pitchFamily="34" charset="0"/>
              </a:rPr>
              <a:t>διάρκεια </a:t>
            </a:r>
            <a:r>
              <a:rPr lang="el-GR" sz="2000" dirty="0">
                <a:cs typeface="Segoe UI" panose="020B0502040204020203" pitchFamily="34" charset="0"/>
              </a:rPr>
              <a:t>&gt;15 </a:t>
            </a:r>
            <a:r>
              <a:rPr lang="en-US" sz="2000" dirty="0">
                <a:cs typeface="Segoe UI" panose="020B0502040204020203" pitchFamily="34" charset="0"/>
              </a:rPr>
              <a:t>min</a:t>
            </a:r>
            <a:r>
              <a:rPr lang="el-GR" sz="2000" dirty="0">
                <a:cs typeface="Segoe UI" panose="020B0502040204020203" pitchFamily="34" charset="0"/>
              </a:rPr>
              <a:t> (10 κατά άλλους</a:t>
            </a:r>
            <a:r>
              <a:rPr lang="el-GR" sz="2000" dirty="0" smtClean="0">
                <a:cs typeface="Segoe UI" panose="020B0502040204020203" pitchFamily="34" charset="0"/>
              </a:rPr>
              <a:t>)</a:t>
            </a:r>
            <a:endParaRPr lang="en-US" sz="2000" dirty="0">
              <a:cs typeface="Segoe UI" panose="020B0502040204020203" pitchFamily="34" charset="0"/>
            </a:endParaRPr>
          </a:p>
          <a:p>
            <a:pPr marL="1314450" lvl="2" indent="-400050">
              <a:lnSpc>
                <a:spcPct val="110000"/>
              </a:lnSpc>
              <a:buClr>
                <a:schemeClr val="accent4"/>
              </a:buClr>
              <a:buFont typeface="Wingdings" charset="2"/>
              <a:buChar char="§"/>
            </a:pPr>
            <a:r>
              <a:rPr lang="el-GR" sz="2000" dirty="0" smtClean="0">
                <a:cs typeface="Segoe UI" panose="020B0502040204020203" pitchFamily="34" charset="0"/>
              </a:rPr>
              <a:t>συμβαίνουν </a:t>
            </a:r>
            <a:r>
              <a:rPr lang="el-GR" sz="2000" dirty="0">
                <a:cs typeface="Segoe UI" panose="020B0502040204020203" pitchFamily="34" charset="0"/>
              </a:rPr>
              <a:t>δύο ή περισσότερες φορές το 24ωρο ή/και  επαναλαμβάνονται στα πλαίσια του ίδιου </a:t>
            </a:r>
            <a:r>
              <a:rPr lang="el-GR" sz="2000" dirty="0" smtClean="0">
                <a:cs typeface="Segoe UI" panose="020B0502040204020203" pitchFamily="34" charset="0"/>
              </a:rPr>
              <a:t>εμπυρέτου</a:t>
            </a:r>
          </a:p>
          <a:p>
            <a:pPr marL="1314450" lvl="2" indent="-400050">
              <a:lnSpc>
                <a:spcPct val="110000"/>
              </a:lnSpc>
              <a:buClr>
                <a:schemeClr val="accent4"/>
              </a:buClr>
              <a:buFont typeface="Wingdings" charset="2"/>
              <a:buChar char="§"/>
            </a:pPr>
            <a:r>
              <a:rPr lang="el-GR" sz="2000" dirty="0" smtClean="0">
                <a:cs typeface="Segoe UI" panose="020B0502040204020203" pitchFamily="34" charset="0"/>
              </a:rPr>
              <a:t>μπορεί να εμφανιστεί </a:t>
            </a:r>
            <a:r>
              <a:rPr lang="el-GR" sz="2000" dirty="0" err="1" smtClean="0">
                <a:cs typeface="Segoe UI" panose="020B0502040204020203" pitchFamily="34" charset="0"/>
              </a:rPr>
              <a:t>μετακριτική</a:t>
            </a:r>
            <a:r>
              <a:rPr lang="el-GR" sz="2000" dirty="0" smtClean="0">
                <a:cs typeface="Segoe UI" panose="020B0502040204020203" pitchFamily="34" charset="0"/>
              </a:rPr>
              <a:t> πάρεση του </a:t>
            </a:r>
            <a:r>
              <a:rPr lang="en-GB" sz="2000" dirty="0" smtClean="0">
                <a:cs typeface="Segoe UI" panose="020B0502040204020203" pitchFamily="34" charset="0"/>
              </a:rPr>
              <a:t>Todd</a:t>
            </a:r>
            <a:endParaRPr lang="el-GR" sz="2000" dirty="0">
              <a:cs typeface="Segoe UI" panose="020B0502040204020203" pitchFamily="34" charset="0"/>
            </a:endParaRPr>
          </a:p>
        </p:txBody>
      </p:sp>
      <p:sp>
        <p:nvSpPr>
          <p:cNvPr id="25" name="Ορθογώνιο 11"/>
          <p:cNvSpPr/>
          <p:nvPr/>
        </p:nvSpPr>
        <p:spPr>
          <a:xfrm flipH="1">
            <a:off x="1340620" y="3998111"/>
            <a:ext cx="2751806" cy="58477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buClr>
                <a:srgbClr val="00CC99"/>
              </a:buClr>
            </a:pP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 Επιπλεγμένοι </a:t>
            </a:r>
            <a:endParaRPr lang="el-GR" sz="3200" dirty="0">
              <a:solidFill>
                <a:schemeClr val="bg1"/>
              </a:solidFill>
            </a:endParaRPr>
          </a:p>
        </p:txBody>
      </p:sp>
      <p:pic>
        <p:nvPicPr>
          <p:cNvPr id="26" name="Picture 2" descr="Image result for thirty percen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816" t="3534" r="5294" b="63347"/>
          <a:stretch/>
        </p:blipFill>
        <p:spPr bwMode="auto">
          <a:xfrm>
            <a:off x="3953657" y="3695477"/>
            <a:ext cx="668028" cy="5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453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705649" y="410224"/>
            <a:ext cx="4229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rgbClr val="24007E"/>
                </a:solidFill>
                <a:latin typeface="Calibri" pitchFamily="34" charset="0"/>
                <a:cs typeface="Segoe UI" panose="020B0502040204020203" pitchFamily="34" charset="0"/>
              </a:rPr>
              <a:t>Εκτίμηση</a:t>
            </a:r>
            <a:r>
              <a:rPr lang="el-GR" sz="3200" dirty="0" smtClean="0">
                <a:solidFill>
                  <a:srgbClr val="24007E"/>
                </a:solidFill>
                <a:latin typeface="Calibri" pitchFamily="34" charset="0"/>
                <a:cs typeface="Segoe UI" panose="020B0502040204020203" pitchFamily="34" charset="0"/>
              </a:rPr>
              <a:t> παιδιού με ΠΣ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522" b="80584"/>
          <a:stretch/>
        </p:blipFill>
        <p:spPr bwMode="auto">
          <a:xfrm>
            <a:off x="582178" y="1146675"/>
            <a:ext cx="3469504" cy="103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-574514" y="6217468"/>
            <a:ext cx="8008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M</a:t>
            </a:r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Mastrangelo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, F</a:t>
            </a:r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Midulla</a:t>
            </a:r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et al: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Actual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insights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into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the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clinical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management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of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febrile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seizures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pt-BR" sz="12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Eur J Pediatr. 2014 Aug;173(8):977-82</a:t>
            </a:r>
            <a:endParaRPr lang="el-GR" sz="1200" i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7" name="Ευθεία γραμμή σύνδεσης 14"/>
          <p:cNvCxnSpPr/>
          <p:nvPr/>
        </p:nvCxnSpPr>
        <p:spPr>
          <a:xfrm flipV="1">
            <a:off x="582155" y="372034"/>
            <a:ext cx="23" cy="64992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11"/>
          <p:cNvCxnSpPr/>
          <p:nvPr/>
        </p:nvCxnSpPr>
        <p:spPr>
          <a:xfrm flipV="1">
            <a:off x="1135479" y="6097696"/>
            <a:ext cx="0" cy="701457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08" r="1" b="84536"/>
          <a:stretch/>
        </p:blipFill>
        <p:spPr bwMode="auto">
          <a:xfrm>
            <a:off x="4857986" y="1181958"/>
            <a:ext cx="4171276" cy="87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0655" r="-600" b="64052"/>
          <a:stretch/>
        </p:blipFill>
        <p:spPr bwMode="auto">
          <a:xfrm>
            <a:off x="1208020" y="2282630"/>
            <a:ext cx="7289572" cy="80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468" r="1201" b="46693"/>
          <a:stretch/>
        </p:blipFill>
        <p:spPr bwMode="auto">
          <a:xfrm>
            <a:off x="822523" y="2902430"/>
            <a:ext cx="7465275" cy="108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892" b="2883"/>
          <a:stretch/>
        </p:blipFill>
        <p:spPr bwMode="auto">
          <a:xfrm>
            <a:off x="1205515" y="3970687"/>
            <a:ext cx="7030284" cy="225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Ορθογώνιο 7"/>
          <p:cNvSpPr/>
          <p:nvPr/>
        </p:nvSpPr>
        <p:spPr>
          <a:xfrm>
            <a:off x="0" y="2892662"/>
            <a:ext cx="9144000" cy="3288408"/>
          </a:xfrm>
          <a:prstGeom prst="rect">
            <a:avLst/>
          </a:prstGeom>
          <a:solidFill>
            <a:schemeClr val="bg1">
              <a:lumMod val="8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2" descr="Image result for child e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585"/>
          <a:stretch/>
        </p:blipFill>
        <p:spPr bwMode="auto">
          <a:xfrm>
            <a:off x="17442" y="4681412"/>
            <a:ext cx="1610161" cy="147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Ορθογώνιο 16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654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705649" y="410224"/>
            <a:ext cx="4229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rgbClr val="24007E"/>
                </a:solidFill>
                <a:latin typeface="Calibri" pitchFamily="34" charset="0"/>
                <a:cs typeface="Segoe UI" panose="020B0502040204020203" pitchFamily="34" charset="0"/>
              </a:rPr>
              <a:t>Εκτίμηση</a:t>
            </a:r>
            <a:r>
              <a:rPr lang="el-GR" sz="3200" dirty="0" smtClean="0">
                <a:solidFill>
                  <a:srgbClr val="24007E"/>
                </a:solidFill>
                <a:latin typeface="Calibri" pitchFamily="34" charset="0"/>
                <a:cs typeface="Segoe UI" panose="020B0502040204020203" pitchFamily="34" charset="0"/>
              </a:rPr>
              <a:t> παιδιού με ΠΣ</a:t>
            </a:r>
          </a:p>
        </p:txBody>
      </p:sp>
      <p:cxnSp>
        <p:nvCxnSpPr>
          <p:cNvPr id="7" name="Ευθεία γραμμή σύνδεσης 14"/>
          <p:cNvCxnSpPr/>
          <p:nvPr/>
        </p:nvCxnSpPr>
        <p:spPr>
          <a:xfrm flipV="1">
            <a:off x="582155" y="372034"/>
            <a:ext cx="23" cy="64992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11"/>
          <p:cNvCxnSpPr/>
          <p:nvPr/>
        </p:nvCxnSpPr>
        <p:spPr>
          <a:xfrm flipV="1">
            <a:off x="1135479" y="6097696"/>
            <a:ext cx="0" cy="701457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5" name="Picture 2" descr="Image result for child e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585"/>
          <a:stretch/>
        </p:blipFill>
        <p:spPr bwMode="auto">
          <a:xfrm>
            <a:off x="-14589" y="5342876"/>
            <a:ext cx="1610161" cy="147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Ορθογώνιο 16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2102" y="1558319"/>
            <a:ext cx="6940494" cy="216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0654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705649" y="410224"/>
            <a:ext cx="4229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rgbClr val="24007E"/>
                </a:solidFill>
                <a:latin typeface="Calibri" pitchFamily="34" charset="0"/>
                <a:cs typeface="Segoe UI" panose="020B0502040204020203" pitchFamily="34" charset="0"/>
              </a:rPr>
              <a:t>Εκτίμηση</a:t>
            </a:r>
            <a:r>
              <a:rPr lang="el-GR" sz="3200" dirty="0" smtClean="0">
                <a:solidFill>
                  <a:srgbClr val="24007E"/>
                </a:solidFill>
                <a:latin typeface="Calibri" pitchFamily="34" charset="0"/>
                <a:cs typeface="Segoe UI" panose="020B0502040204020203" pitchFamily="34" charset="0"/>
              </a:rPr>
              <a:t> παιδιού με ΠΣ</a:t>
            </a:r>
          </a:p>
        </p:txBody>
      </p:sp>
      <p:cxnSp>
        <p:nvCxnSpPr>
          <p:cNvPr id="7" name="Ευθεία γραμμή σύνδεσης 14"/>
          <p:cNvCxnSpPr/>
          <p:nvPr/>
        </p:nvCxnSpPr>
        <p:spPr>
          <a:xfrm flipV="1">
            <a:off x="582155" y="372034"/>
            <a:ext cx="23" cy="64992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11"/>
          <p:cNvCxnSpPr/>
          <p:nvPr/>
        </p:nvCxnSpPr>
        <p:spPr>
          <a:xfrm flipV="1">
            <a:off x="1135479" y="6097696"/>
            <a:ext cx="0" cy="701457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5" name="Picture 2" descr="Image result for child e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585"/>
          <a:stretch/>
        </p:blipFill>
        <p:spPr bwMode="auto">
          <a:xfrm>
            <a:off x="-14589" y="5342876"/>
            <a:ext cx="1610161" cy="147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Ορθογώνιο 16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Ορθογώνιο 16"/>
          <p:cNvSpPr/>
          <p:nvPr/>
        </p:nvSpPr>
        <p:spPr>
          <a:xfrm>
            <a:off x="222331" y="3026004"/>
            <a:ext cx="8728469" cy="1516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Clr>
                <a:srgbClr val="00CC99"/>
              </a:buClr>
            </a:pPr>
            <a:endParaRPr lang="el-GR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314450" lvl="2" indent="-400050" algn="just">
              <a:lnSpc>
                <a:spcPct val="11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n-US" sz="1200" dirty="0" smtClean="0"/>
              <a:t>over a period of 7 years, the authors evaluated 159 children (age range: 2 months–5 years)</a:t>
            </a:r>
          </a:p>
          <a:p>
            <a:pPr marL="1314450" lvl="2" indent="-400050" algn="just">
              <a:lnSpc>
                <a:spcPct val="11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n-US" sz="1200" dirty="0" smtClean="0"/>
              <a:t>electroencephalogram abnormality was found in 71 cases; 51 of these were diagnosed with epilepsy during follow up</a:t>
            </a:r>
          </a:p>
          <a:p>
            <a:pPr marL="1314450" lvl="2" indent="-400050" algn="just">
              <a:lnSpc>
                <a:spcPct val="11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n-US" sz="1200" dirty="0" smtClean="0"/>
              <a:t>six of the 16 cases whose EEGs were abnormal between days 2 and 6 were diagnosed with epilepsy </a:t>
            </a:r>
          </a:p>
          <a:p>
            <a:pPr marL="1314450" lvl="2" indent="-400050" algn="just">
              <a:lnSpc>
                <a:spcPct val="11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n-US" sz="1200" dirty="0" smtClean="0"/>
              <a:t>20 of the 30 cases whose EEGs were abnormal between days 7 and 10 were diagnosed with epilepsy</a:t>
            </a:r>
          </a:p>
          <a:p>
            <a:pPr marL="1314450" lvl="2" indent="-400050" algn="just">
              <a:lnSpc>
                <a:spcPct val="11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n-US" sz="1200" dirty="0" smtClean="0"/>
              <a:t>all 25 cases who had abnormal EEGs after day 11 were diagnosed with epilepsy</a:t>
            </a:r>
            <a:endParaRPr lang="el-GR" sz="1200" dirty="0">
              <a:cs typeface="Segoe UI" panose="020B0502040204020203" pitchFamily="34" charset="0"/>
            </a:endParaRPr>
          </a:p>
        </p:txBody>
      </p:sp>
      <p:sp>
        <p:nvSpPr>
          <p:cNvPr id="20" name="Ορθογώνιο 16"/>
          <p:cNvSpPr/>
          <p:nvPr/>
        </p:nvSpPr>
        <p:spPr>
          <a:xfrm>
            <a:off x="1724704" y="4713402"/>
            <a:ext cx="7226096" cy="1664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Clr>
                <a:srgbClr val="00CC99"/>
              </a:buClr>
            </a:pPr>
            <a:endParaRPr lang="el-GR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n-US" sz="1200" dirty="0" smtClean="0"/>
              <a:t>if neurological examination of CFS patients are normal after their clinical status has </a:t>
            </a:r>
            <a:r>
              <a:rPr lang="en-US" sz="1200" dirty="0" err="1" smtClean="0"/>
              <a:t>stabilised</a:t>
            </a:r>
            <a:r>
              <a:rPr lang="en-US" sz="1200" dirty="0" smtClean="0"/>
              <a:t>, EEG should be performed after 7 days at the earliest, however for the most</a:t>
            </a:r>
          </a:p>
          <a:p>
            <a:pPr marL="285750" indent="-285750" algn="just">
              <a:lnSpc>
                <a:spcPct val="15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n-US" sz="1200" dirty="0" smtClean="0"/>
              <a:t>accurate diagnosis EEG should be performed 10 days after CFS</a:t>
            </a:r>
          </a:p>
          <a:p>
            <a:pPr marL="285750" indent="-285750" algn="just">
              <a:lnSpc>
                <a:spcPct val="15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n-US" sz="1200" dirty="0" smtClean="0"/>
              <a:t> the most important predictor for </a:t>
            </a:r>
            <a:r>
              <a:rPr lang="en-US" sz="1200" dirty="0" err="1" smtClean="0"/>
              <a:t>neuroimaging</a:t>
            </a:r>
            <a:r>
              <a:rPr lang="en-US" sz="1200" dirty="0" smtClean="0"/>
              <a:t> was found to be detection of </a:t>
            </a:r>
            <a:r>
              <a:rPr lang="en-US" sz="1200" dirty="0" err="1" smtClean="0"/>
              <a:t>postictal</a:t>
            </a:r>
            <a:r>
              <a:rPr lang="en-US" sz="1200" dirty="0" smtClean="0"/>
              <a:t> neurologic deficit</a:t>
            </a:r>
          </a:p>
          <a:p>
            <a:pPr marL="285750" indent="-285750" algn="just">
              <a:lnSpc>
                <a:spcPct val="15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n-US" sz="1200" dirty="0" smtClean="0"/>
              <a:t>MRI had no advantages over CT in first treating CFS in the emergency unit</a:t>
            </a:r>
            <a:endParaRPr lang="el-GR" sz="1200" dirty="0">
              <a:cs typeface="Segoe UI" panose="020B0502040204020203" pitchFamily="34" charset="0"/>
            </a:endParaRPr>
          </a:p>
        </p:txBody>
      </p:sp>
      <p:grpSp>
        <p:nvGrpSpPr>
          <p:cNvPr id="21" name="20 - Ομάδα"/>
          <p:cNvGrpSpPr/>
          <p:nvPr/>
        </p:nvGrpSpPr>
        <p:grpSpPr>
          <a:xfrm>
            <a:off x="818771" y="1480009"/>
            <a:ext cx="7222293" cy="1499035"/>
            <a:chOff x="818771" y="1480009"/>
            <a:chExt cx="7222293" cy="149903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lum bright="2000" contrast="-1000"/>
            </a:blip>
            <a:srcRect/>
            <a:stretch>
              <a:fillRect/>
            </a:stretch>
          </p:blipFill>
          <p:spPr bwMode="auto">
            <a:xfrm>
              <a:off x="818771" y="1480009"/>
              <a:ext cx="7222293" cy="14990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3" name="12 - Ορθογώνιο"/>
            <p:cNvSpPr/>
            <p:nvPr/>
          </p:nvSpPr>
          <p:spPr>
            <a:xfrm>
              <a:off x="818771" y="1480009"/>
              <a:ext cx="566969" cy="263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xmlns="" val="310654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705649" y="410224"/>
            <a:ext cx="4229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rgbClr val="24007E"/>
                </a:solidFill>
                <a:latin typeface="Calibri" pitchFamily="34" charset="0"/>
                <a:cs typeface="Segoe UI" panose="020B0502040204020203" pitchFamily="34" charset="0"/>
              </a:rPr>
              <a:t>Εκτίμηση</a:t>
            </a:r>
            <a:r>
              <a:rPr lang="el-GR" sz="3200" dirty="0" smtClean="0">
                <a:solidFill>
                  <a:srgbClr val="24007E"/>
                </a:solidFill>
                <a:latin typeface="Calibri" pitchFamily="34" charset="0"/>
                <a:cs typeface="Segoe UI" panose="020B0502040204020203" pitchFamily="34" charset="0"/>
              </a:rPr>
              <a:t> παιδιού με ΠΣ</a:t>
            </a:r>
          </a:p>
        </p:txBody>
      </p:sp>
      <p:cxnSp>
        <p:nvCxnSpPr>
          <p:cNvPr id="7" name="Ευθεία γραμμή σύνδεσης 14"/>
          <p:cNvCxnSpPr/>
          <p:nvPr/>
        </p:nvCxnSpPr>
        <p:spPr>
          <a:xfrm flipV="1">
            <a:off x="582155" y="372034"/>
            <a:ext cx="23" cy="64992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11"/>
          <p:cNvCxnSpPr/>
          <p:nvPr/>
        </p:nvCxnSpPr>
        <p:spPr>
          <a:xfrm flipV="1">
            <a:off x="1135479" y="6097696"/>
            <a:ext cx="0" cy="701457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5" name="Picture 2" descr="Image result for child e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585"/>
          <a:stretch/>
        </p:blipFill>
        <p:spPr bwMode="auto">
          <a:xfrm>
            <a:off x="-14589" y="5342876"/>
            <a:ext cx="1610161" cy="147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Ορθογώνιο 16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650" y="1021963"/>
            <a:ext cx="6713246" cy="282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9280" y="3351596"/>
            <a:ext cx="3613933" cy="349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0654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705649" y="410224"/>
            <a:ext cx="4229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rgbClr val="24007E"/>
                </a:solidFill>
                <a:latin typeface="Calibri" pitchFamily="34" charset="0"/>
                <a:cs typeface="Segoe UI" panose="020B0502040204020203" pitchFamily="34" charset="0"/>
              </a:rPr>
              <a:t>Εκτίμηση</a:t>
            </a:r>
            <a:r>
              <a:rPr lang="el-GR" sz="3200" dirty="0" smtClean="0">
                <a:solidFill>
                  <a:srgbClr val="24007E"/>
                </a:solidFill>
                <a:latin typeface="Calibri" pitchFamily="34" charset="0"/>
                <a:cs typeface="Segoe UI" panose="020B0502040204020203" pitchFamily="34" charset="0"/>
              </a:rPr>
              <a:t> παιδιού με ΠΣ</a:t>
            </a:r>
          </a:p>
        </p:txBody>
      </p:sp>
      <p:cxnSp>
        <p:nvCxnSpPr>
          <p:cNvPr id="7" name="Ευθεία γραμμή σύνδεσης 14"/>
          <p:cNvCxnSpPr/>
          <p:nvPr/>
        </p:nvCxnSpPr>
        <p:spPr>
          <a:xfrm flipV="1">
            <a:off x="582155" y="372034"/>
            <a:ext cx="23" cy="64992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11"/>
          <p:cNvCxnSpPr/>
          <p:nvPr/>
        </p:nvCxnSpPr>
        <p:spPr>
          <a:xfrm flipV="1">
            <a:off x="1135479" y="6097696"/>
            <a:ext cx="0" cy="701457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5" name="Picture 2" descr="Image result for child e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585"/>
          <a:stretch/>
        </p:blipFill>
        <p:spPr bwMode="auto">
          <a:xfrm>
            <a:off x="-14589" y="5342876"/>
            <a:ext cx="1610161" cy="147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Ορθογώνιο 16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Ορθογώνιο 16"/>
          <p:cNvSpPr/>
          <p:nvPr/>
        </p:nvSpPr>
        <p:spPr>
          <a:xfrm>
            <a:off x="222331" y="3855572"/>
            <a:ext cx="872846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Clr>
                <a:srgbClr val="00CC99"/>
              </a:buClr>
            </a:pPr>
            <a:endParaRPr lang="el-GR" sz="1400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00050" indent="-400050" algn="just">
              <a:lnSpc>
                <a:spcPct val="15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n-US" sz="1200" dirty="0" err="1" smtClean="0"/>
              <a:t>epileptiform</a:t>
            </a:r>
            <a:r>
              <a:rPr lang="en-US" sz="1200" dirty="0" smtClean="0"/>
              <a:t> abnormalities seen on an initial EEG after a first CFS were a poor predictor of subsequent epilepsy </a:t>
            </a:r>
          </a:p>
          <a:p>
            <a:pPr marL="400050" indent="-400050" algn="just">
              <a:lnSpc>
                <a:spcPct val="15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n-US" sz="1200" dirty="0" smtClean="0"/>
              <a:t>early EEG abnormalities after a first CFS are not likely to identify patients at risk for epilepsy</a:t>
            </a:r>
          </a:p>
          <a:p>
            <a:pPr marL="400050" indent="-400050" algn="just">
              <a:lnSpc>
                <a:spcPct val="15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n-US" sz="1200" dirty="0" smtClean="0"/>
              <a:t> there are probably multiple factors influencing the occurrence of abnormalities seen on the EEG including age of the patient, timing of EEG, and genetic syndrome (</a:t>
            </a:r>
            <a:r>
              <a:rPr lang="en-US" sz="1200" dirty="0" err="1" smtClean="0"/>
              <a:t>Dravet</a:t>
            </a:r>
            <a:r>
              <a:rPr lang="en-US" sz="1200" dirty="0" smtClean="0"/>
              <a:t> syndrome, PCDH19-related epilepsy, genetic epilepsy with febrile seizures</a:t>
            </a:r>
            <a:r>
              <a:rPr lang="el-GR" sz="1200" dirty="0" smtClean="0"/>
              <a:t>)</a:t>
            </a:r>
            <a:endParaRPr lang="el-GR" sz="1200" dirty="0">
              <a:cs typeface="Segoe UI" panose="020B05020402040202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3570" y="1174112"/>
            <a:ext cx="4259015" cy="272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0654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Ορθογώνιο 10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Ευθεία γραμμή σύνδεσης 12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Τίτλος 1"/>
          <p:cNvSpPr txBox="1">
            <a:spLocks/>
          </p:cNvSpPr>
          <p:nvPr/>
        </p:nvSpPr>
        <p:spPr>
          <a:xfrm>
            <a:off x="1221406" y="1596665"/>
            <a:ext cx="6568866" cy="11429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solidFill>
                  <a:srgbClr val="000090"/>
                </a:solidFill>
                <a:latin typeface="Calibri" pitchFamily="34" charset="0"/>
                <a:ea typeface="+mj-ea"/>
                <a:cs typeface="+mj-cs"/>
              </a:rPr>
              <a:t>Β΄</a:t>
            </a:r>
            <a:r>
              <a:rPr kumimoji="0" 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. </a:t>
            </a: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Άμεση αντιμετώπιση </a:t>
            </a:r>
            <a:r>
              <a:rPr kumimoji="0" 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σε επιληπτική κρίση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3B9B5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75" y="3535052"/>
            <a:ext cx="4234110" cy="28227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3697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22054" y="503746"/>
            <a:ext cx="5029200" cy="1142999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000090"/>
                </a:solidFill>
                <a:latin typeface="Calibri" pitchFamily="34" charset="0"/>
              </a:rPr>
              <a:t>Εισαγωγή</a:t>
            </a:r>
            <a:endParaRPr lang="en-GB" b="1" dirty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99212" y="1903169"/>
            <a:ext cx="7315201" cy="2197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l-GR" sz="2100" dirty="0" smtClean="0"/>
              <a:t>οι σπασμοί αποτελούν </a:t>
            </a:r>
            <a:r>
              <a:rPr lang="el-GR" sz="2100" b="1" dirty="0" smtClean="0"/>
              <a:t>ένα από τα συχνότερα συμπτώματα </a:t>
            </a:r>
            <a:r>
              <a:rPr lang="el-GR" sz="2100" dirty="0" smtClean="0"/>
              <a:t>που απαιτούν άμεση αντιμετώπιση κατά την παιδική ηλικία</a:t>
            </a:r>
          </a:p>
          <a:p>
            <a:pPr marL="342900" indent="-342900">
              <a:lnSpc>
                <a:spcPct val="114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el-GR" sz="1100" dirty="0"/>
          </a:p>
          <a:p>
            <a:pPr marL="342900" indent="-342900">
              <a:lnSpc>
                <a:spcPct val="114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l-GR" sz="2100" dirty="0" smtClean="0"/>
              <a:t>περίπου </a:t>
            </a:r>
            <a:r>
              <a:rPr lang="el-GR" sz="2400" b="1" dirty="0" smtClean="0"/>
              <a:t>1-2</a:t>
            </a:r>
            <a:r>
              <a:rPr lang="el-GR" sz="2100" dirty="0" smtClean="0"/>
              <a:t>% όλου του πληθυσμού και </a:t>
            </a:r>
            <a:r>
              <a:rPr lang="el-GR" sz="2400" b="1" dirty="0" smtClean="0"/>
              <a:t>4</a:t>
            </a:r>
            <a:r>
              <a:rPr lang="el-GR" sz="2100" dirty="0" smtClean="0"/>
              <a:t>% του παιδιατρικού πληθυσμού εμφανίζει τουλάχιστον μία φορά στη ζωή του ένα επεισόδιο σπασμών</a:t>
            </a:r>
            <a:endParaRPr lang="en-GB" sz="2100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9467" y="4928681"/>
            <a:ext cx="7484946" cy="192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196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 rotWithShape="1">
          <a:blip r:embed="rId2"/>
          <a:srcRect r="1600" b="93598"/>
          <a:stretch/>
        </p:blipFill>
        <p:spPr>
          <a:xfrm>
            <a:off x="509900" y="2082003"/>
            <a:ext cx="3893549" cy="316640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2"/>
          <a:srcRect t="59674" r="-3543"/>
          <a:stretch/>
        </p:blipFill>
        <p:spPr>
          <a:xfrm>
            <a:off x="656487" y="2489681"/>
            <a:ext cx="3961666" cy="1928629"/>
          </a:xfrm>
          <a:prstGeom prst="rect">
            <a:avLst/>
          </a:prstGeom>
        </p:spPr>
      </p:pic>
      <p:sp>
        <p:nvSpPr>
          <p:cNvPr id="4" name="Ορθογώνιο 12"/>
          <p:cNvSpPr/>
          <p:nvPr/>
        </p:nvSpPr>
        <p:spPr>
          <a:xfrm>
            <a:off x="301929" y="1676993"/>
            <a:ext cx="8632448" cy="3849120"/>
          </a:xfrm>
          <a:prstGeom prst="rect">
            <a:avLst/>
          </a:prstGeom>
          <a:solidFill>
            <a:schemeClr val="bg1">
              <a:lumMod val="8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9 - Ορθογώνιο"/>
          <p:cNvSpPr/>
          <p:nvPr/>
        </p:nvSpPr>
        <p:spPr>
          <a:xfrm>
            <a:off x="4353872" y="1422464"/>
            <a:ext cx="4835186" cy="376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Clr>
                <a:schemeClr val="accent4"/>
              </a:buClr>
            </a:pPr>
            <a:r>
              <a:rPr lang="el-GR" sz="2400" b="1" dirty="0" smtClean="0">
                <a:solidFill>
                  <a:srgbClr val="C10039"/>
                </a:solidFill>
                <a:cs typeface="Segoe UI" panose="020B0502040204020203" pitchFamily="34" charset="0"/>
              </a:rPr>
              <a:t>κατά τη διάρκεια της κρίσης:</a:t>
            </a:r>
          </a:p>
          <a:p>
            <a:pPr>
              <a:lnSpc>
                <a:spcPct val="110000"/>
              </a:lnSpc>
              <a:buClr>
                <a:schemeClr val="accent4"/>
              </a:buClr>
            </a:pPr>
            <a:endParaRPr lang="el-GR" sz="100" b="1" dirty="0" smtClean="0"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Wingdings" charset="2"/>
              <a:buChar char="ü"/>
            </a:pPr>
            <a:r>
              <a:rPr lang="el-GR" sz="2000" dirty="0" smtClean="0">
                <a:cs typeface="Segoe UI" panose="020B0502040204020203" pitchFamily="34" charset="0"/>
              </a:rPr>
              <a:t>μείνετε ψύχραιμοι</a:t>
            </a:r>
          </a:p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Wingdings" charset="2"/>
              <a:buChar char="ü"/>
            </a:pPr>
            <a:endParaRPr lang="el-GR" sz="200" dirty="0" smtClean="0"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Wingdings" charset="2"/>
              <a:buChar char="ü"/>
            </a:pPr>
            <a:r>
              <a:rPr lang="el-GR" sz="2000" dirty="0" smtClean="0">
                <a:cs typeface="Segoe UI" panose="020B0502040204020203" pitchFamily="34" charset="0"/>
              </a:rPr>
              <a:t>προστατέψτε το κεφάλι του παιδιού </a:t>
            </a:r>
            <a:r>
              <a:rPr lang="el-GR" sz="2000" dirty="0">
                <a:cs typeface="Segoe UI" panose="020B0502040204020203" pitchFamily="34" charset="0"/>
              </a:rPr>
              <a:t>από </a:t>
            </a:r>
            <a:r>
              <a:rPr lang="el-GR" sz="2000" dirty="0" smtClean="0">
                <a:cs typeface="Segoe UI" panose="020B0502040204020203" pitchFamily="34" charset="0"/>
              </a:rPr>
              <a:t>τραυματισμό (μαξιλάρι)</a:t>
            </a:r>
          </a:p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Wingdings" charset="2"/>
              <a:buChar char="ü"/>
            </a:pPr>
            <a:endParaRPr lang="en-GB" sz="100" dirty="0"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Wingdings" charset="2"/>
              <a:buChar char="ü"/>
            </a:pPr>
            <a:r>
              <a:rPr lang="el-GR" sz="2000" dirty="0" smtClean="0">
                <a:cs typeface="Segoe UI" panose="020B0502040204020203" pitchFamily="34" charset="0"/>
              </a:rPr>
              <a:t>χαλαρώστε τα ρούχα </a:t>
            </a:r>
            <a:r>
              <a:rPr lang="el-GR" sz="2000" dirty="0">
                <a:cs typeface="Segoe UI" panose="020B0502040204020203" pitchFamily="34" charset="0"/>
              </a:rPr>
              <a:t>γύρω από το </a:t>
            </a:r>
            <a:r>
              <a:rPr lang="el-GR" sz="2000" dirty="0" smtClean="0">
                <a:cs typeface="Segoe UI" panose="020B0502040204020203" pitchFamily="34" charset="0"/>
              </a:rPr>
              <a:t>λαιμό</a:t>
            </a:r>
          </a:p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Wingdings" charset="2"/>
              <a:buChar char="ü"/>
            </a:pPr>
            <a:r>
              <a:rPr lang="el-GR" sz="2000" dirty="0" smtClean="0">
                <a:cs typeface="Segoe UI" panose="020B0502040204020203" pitchFamily="34" charset="0"/>
              </a:rPr>
              <a:t>απομακρύνετε πιθανούς κινδύνους</a:t>
            </a:r>
          </a:p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Wingdings" charset="2"/>
              <a:buChar char="ü"/>
            </a:pPr>
            <a:r>
              <a:rPr lang="el-GR" sz="2000" dirty="0" smtClean="0">
                <a:cs typeface="Segoe UI" panose="020B0502040204020203" pitchFamily="34" charset="0"/>
              </a:rPr>
              <a:t>δείτε την ώρα!</a:t>
            </a:r>
          </a:p>
          <a:p>
            <a:pPr marL="171450" indent="-171450">
              <a:lnSpc>
                <a:spcPct val="110000"/>
              </a:lnSpc>
              <a:buClr>
                <a:schemeClr val="accent4"/>
              </a:buClr>
              <a:buFont typeface="Wingdings" charset="2"/>
              <a:buChar char="ü"/>
            </a:pPr>
            <a:endParaRPr lang="el-GR" sz="600" dirty="0" smtClean="0">
              <a:cs typeface="Segoe UI" panose="020B0502040204020203" pitchFamily="34" charset="0"/>
            </a:endParaRPr>
          </a:p>
        </p:txBody>
      </p:sp>
      <p:pic>
        <p:nvPicPr>
          <p:cNvPr id="6" name="Picture 4" descr="https://encrypted-tbn0.gstatic.com/images?q=tbn:ANd9GcQ_9Ar10lEeKu1DUjF7-2G32iJPi0lAah7lTZ3yaN9m9EA0t2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90" y="4418310"/>
            <a:ext cx="3097155" cy="2310954"/>
          </a:xfrm>
          <a:prstGeom prst="rect">
            <a:avLst/>
          </a:prstGeom>
          <a:noFill/>
        </p:spPr>
      </p:pic>
      <p:sp>
        <p:nvSpPr>
          <p:cNvPr id="8" name="Rectangle 2"/>
          <p:cNvSpPr/>
          <p:nvPr/>
        </p:nvSpPr>
        <p:spPr>
          <a:xfrm>
            <a:off x="3563249" y="5459536"/>
            <a:ext cx="5892329" cy="101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rgbClr val="FFC000"/>
              </a:buClr>
            </a:pPr>
            <a:r>
              <a:rPr lang="el-GR" sz="2000" b="1" dirty="0">
                <a:solidFill>
                  <a:srgbClr val="C10039"/>
                </a:solidFill>
                <a:cs typeface="Segoe UI" panose="020B0502040204020203" pitchFamily="34" charset="0"/>
              </a:rPr>
              <a:t>ΜΗΝ</a:t>
            </a:r>
            <a:r>
              <a:rPr lang="el-GR" sz="2000" dirty="0">
                <a:solidFill>
                  <a:prstClr val="black"/>
                </a:solidFill>
                <a:cs typeface="Segoe UI" panose="020B0502040204020203" pitchFamily="34" charset="0"/>
              </a:rPr>
              <a:t> κρατάτε το παιδί </a:t>
            </a:r>
            <a:r>
              <a:rPr lang="el-GR" sz="2000" dirty="0" smtClean="0">
                <a:solidFill>
                  <a:prstClr val="black"/>
                </a:solidFill>
                <a:cs typeface="Segoe UI" panose="020B0502040204020203" pitchFamily="34" charset="0"/>
              </a:rPr>
              <a:t>κάτω με δύναμη!</a:t>
            </a:r>
            <a:endParaRPr lang="el-GR" sz="2000" dirty="0">
              <a:solidFill>
                <a:prstClr val="black"/>
              </a:solidFill>
              <a:cs typeface="Segoe UI" panose="020B0502040204020203" pitchFamily="34" charset="0"/>
            </a:endParaRPr>
          </a:p>
          <a:p>
            <a:pPr lvl="0">
              <a:lnSpc>
                <a:spcPct val="150000"/>
              </a:lnSpc>
              <a:buClr>
                <a:srgbClr val="FFC000"/>
              </a:buClr>
            </a:pPr>
            <a:endParaRPr lang="el-GR" sz="100" dirty="0">
              <a:solidFill>
                <a:prstClr val="black"/>
              </a:solidFill>
              <a:cs typeface="Segoe UI" panose="020B0502040204020203" pitchFamily="34" charset="0"/>
            </a:endParaRPr>
          </a:p>
          <a:p>
            <a:pPr lvl="0">
              <a:lnSpc>
                <a:spcPct val="150000"/>
              </a:lnSpc>
              <a:buClr>
                <a:srgbClr val="FFC000"/>
              </a:buClr>
            </a:pPr>
            <a:endParaRPr lang="el-GR" sz="100" dirty="0">
              <a:solidFill>
                <a:prstClr val="black"/>
              </a:solidFill>
              <a:cs typeface="Segoe UI" panose="020B0502040204020203" pitchFamily="34" charset="0"/>
            </a:endParaRPr>
          </a:p>
          <a:p>
            <a:pPr lvl="0">
              <a:lnSpc>
                <a:spcPct val="150000"/>
              </a:lnSpc>
              <a:buClr>
                <a:srgbClr val="FFC000"/>
              </a:buClr>
            </a:pPr>
            <a:r>
              <a:rPr lang="el-GR" sz="2000" b="1" dirty="0">
                <a:solidFill>
                  <a:srgbClr val="C10039"/>
                </a:solidFill>
                <a:cs typeface="Segoe UI" panose="020B0502040204020203" pitchFamily="34" charset="0"/>
              </a:rPr>
              <a:t>ΜΗΝ</a:t>
            </a:r>
            <a:r>
              <a:rPr lang="el-GR" sz="2000" dirty="0">
                <a:solidFill>
                  <a:prstClr val="black"/>
                </a:solidFill>
                <a:cs typeface="Segoe UI" panose="020B0502040204020203" pitchFamily="34" charset="0"/>
              </a:rPr>
              <a:t> τοποθετείτε τίποτε στο στόμα του </a:t>
            </a:r>
            <a:r>
              <a:rPr lang="el-GR" sz="2000" dirty="0" smtClean="0">
                <a:solidFill>
                  <a:prstClr val="black"/>
                </a:solidFill>
                <a:cs typeface="Segoe UI" panose="020B0502040204020203" pitchFamily="34" charset="0"/>
              </a:rPr>
              <a:t>παιδιού!</a:t>
            </a:r>
            <a:endParaRPr lang="el-GR" sz="2000" dirty="0">
              <a:solidFill>
                <a:prstClr val="black"/>
              </a:solidFill>
              <a:cs typeface="Segoe UI" panose="020B0502040204020203" pitchFamily="34" charset="0"/>
            </a:endParaRP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188190" y="247322"/>
            <a:ext cx="6615179" cy="11429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l-GR" sz="3600" b="1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Άμεση αντιμετώπιση </a:t>
            </a:r>
            <a:r>
              <a:rPr lang="el-GR" sz="3600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σε επιληπτική κρίση</a:t>
            </a:r>
            <a:endParaRPr lang="en-GB" sz="2000" dirty="0">
              <a:solidFill>
                <a:srgbClr val="03BDB9"/>
              </a:solidFill>
              <a:latin typeface="Calibri" pitchFamily="34" charset="0"/>
              <a:cs typeface="Comic Sans MS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Ορθογώνιο 10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Ευθεία γραμμή σύνδεσης 12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697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 txBox="1">
            <a:spLocks/>
          </p:cNvSpPr>
          <p:nvPr/>
        </p:nvSpPr>
        <p:spPr>
          <a:xfrm>
            <a:off x="57406" y="391095"/>
            <a:ext cx="6748747" cy="114299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l-GR" sz="3600" b="1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Άμεση αντιμετώπιση </a:t>
            </a:r>
            <a:r>
              <a:rPr lang="el-GR" sz="3600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σε επιληπτική κρίση</a:t>
            </a:r>
            <a:endParaRPr lang="en-GB" sz="2000" dirty="0">
              <a:solidFill>
                <a:srgbClr val="03BDB9"/>
              </a:solidFill>
              <a:latin typeface="Calibri" pitchFamily="34" charset="0"/>
              <a:cs typeface="Comic Sans MS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Ορθογώνιο 10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Ευθεία γραμμή σύνδεσης 12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/>
          </p:cNvPicPr>
          <p:nvPr/>
        </p:nvPicPr>
        <p:blipFill rotWithShape="1">
          <a:blip r:embed="rId3"/>
          <a:srcRect r="1600" b="93598"/>
          <a:stretch/>
        </p:blipFill>
        <p:spPr>
          <a:xfrm>
            <a:off x="526447" y="2075705"/>
            <a:ext cx="3893549" cy="316640"/>
          </a:xfrm>
          <a:prstGeom prst="rect">
            <a:avLst/>
          </a:prstGeom>
        </p:spPr>
      </p:pic>
      <p:pic>
        <p:nvPicPr>
          <p:cNvPr id="15" name="Picture 1"/>
          <p:cNvPicPr>
            <a:picLocks noChangeAspect="1"/>
          </p:cNvPicPr>
          <p:nvPr/>
        </p:nvPicPr>
        <p:blipFill rotWithShape="1">
          <a:blip r:embed="rId3"/>
          <a:srcRect t="59674" r="-3543"/>
          <a:stretch/>
        </p:blipFill>
        <p:spPr>
          <a:xfrm>
            <a:off x="673034" y="2483383"/>
            <a:ext cx="3961666" cy="1928629"/>
          </a:xfrm>
          <a:prstGeom prst="rect">
            <a:avLst/>
          </a:prstGeom>
        </p:spPr>
      </p:pic>
      <p:sp>
        <p:nvSpPr>
          <p:cNvPr id="16" name="Ορθογώνιο 12"/>
          <p:cNvSpPr/>
          <p:nvPr/>
        </p:nvSpPr>
        <p:spPr>
          <a:xfrm>
            <a:off x="573157" y="2029302"/>
            <a:ext cx="8632448" cy="3849120"/>
          </a:xfrm>
          <a:prstGeom prst="rect">
            <a:avLst/>
          </a:prstGeom>
          <a:solidFill>
            <a:schemeClr val="bg1">
              <a:lumMod val="85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9 - Ορθογώνιο"/>
          <p:cNvSpPr/>
          <p:nvPr/>
        </p:nvSpPr>
        <p:spPr>
          <a:xfrm>
            <a:off x="4313577" y="1534094"/>
            <a:ext cx="4835186" cy="1169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Clr>
                <a:schemeClr val="accent4"/>
              </a:buClr>
            </a:pPr>
            <a:r>
              <a:rPr lang="el-GR" sz="2300" dirty="0" smtClean="0">
                <a:solidFill>
                  <a:srgbClr val="C10039"/>
                </a:solidFill>
                <a:cs typeface="Segoe UI" panose="020B0502040204020203" pitchFamily="34" charset="0"/>
              </a:rPr>
              <a:t>αν η κρίση σταματήσει σε &lt;5 λεπτά:</a:t>
            </a:r>
          </a:p>
          <a:p>
            <a:pPr marL="171450" indent="-171450">
              <a:lnSpc>
                <a:spcPct val="110000"/>
              </a:lnSpc>
              <a:buClr>
                <a:schemeClr val="accent4"/>
              </a:buClr>
              <a:buFont typeface="Wingdings" charset="2"/>
              <a:buChar char="ü"/>
            </a:pPr>
            <a:endParaRPr lang="el-GR" sz="2300" dirty="0" smtClean="0">
              <a:solidFill>
                <a:srgbClr val="C10039"/>
              </a:solidFill>
              <a:cs typeface="Segoe UI" panose="020B0502040204020203" pitchFamily="34" charset="0"/>
            </a:endParaRPr>
          </a:p>
        </p:txBody>
      </p:sp>
      <p:pic>
        <p:nvPicPr>
          <p:cNvPr id="18" name="Picture 4" descr="https://encrypted-tbn0.gstatic.com/images?q=tbn:ANd9GcQ_9Ar10lEeKu1DUjF7-2G32iJPi0lAah7lTZ3yaN9m9EA0t2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480" y="4524219"/>
            <a:ext cx="3097155" cy="231095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446663" y="2392345"/>
            <a:ext cx="47189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Arial"/>
              <a:buChar char="•"/>
            </a:pPr>
            <a:r>
              <a:rPr lang="el-GR" sz="2000" dirty="0" smtClean="0"/>
              <a:t>ελέγξτε την αναπνοή του παιδιού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Arial"/>
              <a:buChar char="•"/>
            </a:pPr>
            <a:endParaRPr lang="el-GR" sz="200" dirty="0" smtClean="0"/>
          </a:p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Arial"/>
              <a:buChar char="•"/>
            </a:pPr>
            <a:r>
              <a:rPr lang="el-GR" sz="2000" dirty="0" smtClean="0"/>
              <a:t>τοποθετήστε σε θέση ανάνηψης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Arial"/>
              <a:buChar char="•"/>
            </a:pPr>
            <a:endParaRPr lang="el-GR" sz="300" dirty="0" smtClean="0"/>
          </a:p>
          <a:p>
            <a:pPr marL="342900" indent="-342900">
              <a:lnSpc>
                <a:spcPct val="150000"/>
              </a:lnSpc>
              <a:buClr>
                <a:schemeClr val="accent4"/>
              </a:buClr>
              <a:buFont typeface="Arial"/>
              <a:buChar char="•"/>
            </a:pPr>
            <a:r>
              <a:rPr lang="el-GR" sz="2000" dirty="0" smtClean="0"/>
              <a:t>μιλήστε στο παιδί ήρεμα όταν συνέλθει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Arial"/>
              <a:buChar char="•"/>
            </a:pPr>
            <a:endParaRPr lang="el-GR" sz="300" dirty="0" smtClean="0"/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el-G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- </a:t>
            </a:r>
            <a:r>
              <a:rPr lang="el-G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μπορεί να νυστάζει μέχρι και μία ώρα     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el-GR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μετά την κρίση</a:t>
            </a:r>
            <a:endParaRPr lang="en-US" i="1" dirty="0"/>
          </a:p>
        </p:txBody>
      </p:sp>
      <p:sp>
        <p:nvSpPr>
          <p:cNvPr id="21" name="9 - Ορθογώνιο"/>
          <p:cNvSpPr/>
          <p:nvPr/>
        </p:nvSpPr>
        <p:spPr>
          <a:xfrm>
            <a:off x="4171545" y="4629954"/>
            <a:ext cx="5802010" cy="2205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Clr>
                <a:schemeClr val="accent4"/>
              </a:buClr>
            </a:pPr>
            <a:r>
              <a:rPr lang="el-GR" sz="2300" b="1" dirty="0" smtClean="0">
                <a:solidFill>
                  <a:srgbClr val="C10039"/>
                </a:solidFill>
                <a:cs typeface="Segoe UI" panose="020B0502040204020203" pitchFamily="34" charset="0"/>
              </a:rPr>
              <a:t>αν η κρίση συνεχίζει για &gt;5 λεπτά:</a:t>
            </a:r>
          </a:p>
          <a:p>
            <a:pPr marL="171450" indent="-171450">
              <a:lnSpc>
                <a:spcPct val="110000"/>
              </a:lnSpc>
              <a:buClr>
                <a:schemeClr val="accent4"/>
              </a:buClr>
              <a:buFont typeface="Wingdings" charset="2"/>
              <a:buChar char="ü"/>
            </a:pPr>
            <a:endParaRPr lang="el-GR" sz="200" dirty="0" smtClean="0">
              <a:cs typeface="Segoe UI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accent4"/>
              </a:buClr>
              <a:buFont typeface="Arial"/>
              <a:buChar char="•"/>
            </a:pPr>
            <a:r>
              <a:rPr lang="el-GR" sz="2000" dirty="0" smtClean="0">
                <a:cs typeface="Segoe UI" panose="020B0502040204020203" pitchFamily="34" charset="0"/>
              </a:rPr>
              <a:t>καλέστε ασθενοφόρο</a:t>
            </a:r>
          </a:p>
          <a:p>
            <a:pPr marL="800100" lvl="1" indent="-342900">
              <a:lnSpc>
                <a:spcPct val="150000"/>
              </a:lnSpc>
              <a:buClr>
                <a:schemeClr val="accent4"/>
              </a:buClr>
              <a:buFont typeface="Arial"/>
              <a:buChar char="•"/>
            </a:pPr>
            <a:r>
              <a:rPr lang="el-GR" sz="2000" dirty="0" smtClean="0">
                <a:cs typeface="Segoe UI" panose="020B0502040204020203" pitchFamily="34" charset="0"/>
              </a:rPr>
              <a:t>χορηγήστε διαζεπάμη από το ορθό ή </a:t>
            </a:r>
            <a:r>
              <a:rPr lang="el-GR" sz="2000" dirty="0" err="1" smtClean="0">
                <a:cs typeface="Segoe UI" panose="020B0502040204020203" pitchFamily="34" charset="0"/>
              </a:rPr>
              <a:t>μιδαζολάμη</a:t>
            </a:r>
            <a:endParaRPr lang="el-GR" sz="2000" dirty="0" smtClean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139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0" grpId="0" build="p"/>
      <p:bldP spid="21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354764"/>
            <a:ext cx="6943976" cy="1142999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el-GR" sz="3600" b="1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Άμεση αντιμετώπιση </a:t>
            </a:r>
            <a:r>
              <a:rPr lang="el-GR" sz="3600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σε επιληπτική κρίση</a:t>
            </a:r>
            <a:endParaRPr lang="en-GB" sz="2000" dirty="0">
              <a:solidFill>
                <a:srgbClr val="03BDB9"/>
              </a:solidFill>
              <a:latin typeface="Calibri" pitchFamily="34" charset="0"/>
              <a:cs typeface="Comic Sans MS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seizure discharge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54"/>
          <a:stretch/>
        </p:blipFill>
        <p:spPr bwMode="auto">
          <a:xfrm>
            <a:off x="1246278" y="1497763"/>
            <a:ext cx="6158527" cy="503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523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354764"/>
            <a:ext cx="6943976" cy="1142999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el-GR" sz="3600" b="1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Άμεση αντιμετώπιση </a:t>
            </a:r>
            <a:r>
              <a:rPr lang="el-GR" sz="3600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σε επιληπτική κρίση</a:t>
            </a:r>
            <a:endParaRPr lang="en-GB" sz="2000" dirty="0">
              <a:solidFill>
                <a:srgbClr val="03BDB9"/>
              </a:solidFill>
              <a:latin typeface="Calibri" pitchFamily="34" charset="0"/>
              <a:cs typeface="Comic Sans MS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tonic clonic seizures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532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08505" y="494644"/>
            <a:ext cx="6059317" cy="11429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3600" b="1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Γ. </a:t>
            </a:r>
            <a:r>
              <a:rPr lang="en-GB" sz="3600" b="1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Status </a:t>
            </a:r>
            <a:r>
              <a:rPr lang="en-GB" sz="3600" dirty="0" err="1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epilepticus</a:t>
            </a:r>
            <a:endParaRPr lang="en-GB" sz="2000" dirty="0">
              <a:solidFill>
                <a:srgbClr val="03BDB9"/>
              </a:solidFill>
              <a:latin typeface="Calibri" pitchFamily="34" charset="0"/>
              <a:cs typeface="Comic Sans MS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/>
          <p:cNvSpPr/>
          <p:nvPr/>
        </p:nvSpPr>
        <p:spPr>
          <a:xfrm>
            <a:off x="608505" y="1637643"/>
            <a:ext cx="7998466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ορισμός: </a:t>
            </a:r>
          </a:p>
          <a:p>
            <a:endParaRPr lang="el-GR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31775"/>
            <a:r>
              <a:rPr lang="el-G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ως </a:t>
            </a: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status </a:t>
            </a:r>
            <a:r>
              <a:rPr lang="el-GR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epilepticus</a:t>
            </a: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 ορίζεται επεισόδιο σπασμών διάρκειας </a:t>
            </a:r>
            <a:r>
              <a:rPr lang="el-GR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άνω των 30 λεπτών </a:t>
            </a:r>
            <a:r>
              <a:rPr lang="el-G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ή </a:t>
            </a: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περισσότερα των δυο επεισόδια σπασμών διάρκειας άνω των 30 λεπτών, </a:t>
            </a:r>
            <a:r>
              <a:rPr lang="el-G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χωρίς </a:t>
            </a: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να ανακτήσει τη συνείδησή του ο ασθενής στο </a:t>
            </a:r>
            <a:r>
              <a:rPr lang="el-G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ενδιάμεσο</a:t>
            </a:r>
          </a:p>
          <a:p>
            <a:endParaRPr lang="el-G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l-GR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αίτια</a:t>
            </a:r>
            <a:r>
              <a:rPr lang="el-G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endParaRPr lang="el-G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65138" indent="-3492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πυρετικοί </a:t>
            </a: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σπασμοί </a:t>
            </a:r>
          </a:p>
          <a:p>
            <a:pPr marL="465138" indent="-3492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λοίμωξη </a:t>
            </a: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ΚΝΣ </a:t>
            </a:r>
          </a:p>
          <a:p>
            <a:pPr marL="465138" indent="-3492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επιληψία </a:t>
            </a:r>
            <a:endParaRPr lang="el-G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65138" indent="-3492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υποξία</a:t>
            </a:r>
            <a:r>
              <a:rPr lang="el-G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l-G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65138" indent="-3492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μεταβολικές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δ/</a:t>
            </a:r>
            <a:r>
              <a:rPr lang="el-GR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χές</a:t>
            </a:r>
            <a:r>
              <a:rPr lang="el-GR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l-GR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9235" y="3874901"/>
            <a:ext cx="3429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772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67544" y="247322"/>
            <a:ext cx="8233396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dirty="0" smtClean="0"/>
          </a:p>
          <a:p>
            <a:pPr>
              <a:buClr>
                <a:srgbClr val="FF0000"/>
              </a:buClr>
              <a:buNone/>
            </a:pPr>
            <a:r>
              <a:rPr lang="el-GR" b="1" dirty="0" smtClean="0">
                <a:solidFill>
                  <a:srgbClr val="000090"/>
                </a:solidFill>
                <a:cs typeface="Comic Sans MS"/>
              </a:rPr>
              <a:t>Άμεσες επιπλοκές </a:t>
            </a:r>
            <a:r>
              <a:rPr lang="en-GB" b="1" dirty="0" smtClean="0">
                <a:solidFill>
                  <a:srgbClr val="000090"/>
                </a:solidFill>
                <a:cs typeface="Comic Sans MS"/>
              </a:rPr>
              <a:t>Status </a:t>
            </a:r>
            <a:r>
              <a:rPr lang="en-GB" dirty="0" err="1" smtClean="0">
                <a:solidFill>
                  <a:srgbClr val="000090"/>
                </a:solidFill>
                <a:cs typeface="Comic Sans MS"/>
              </a:rPr>
              <a:t>epilepticus</a:t>
            </a:r>
            <a:endParaRPr lang="el-GR" dirty="0" smtClean="0">
              <a:solidFill>
                <a:srgbClr val="000090"/>
              </a:solidFill>
              <a:cs typeface="Comic Sans MS"/>
            </a:endParaRPr>
          </a:p>
          <a:p>
            <a:pPr>
              <a:buClr>
                <a:srgbClr val="FF0000"/>
              </a:buClr>
              <a:buNone/>
            </a:pPr>
            <a:endParaRPr lang="el-GR" dirty="0" smtClean="0">
              <a:solidFill>
                <a:srgbClr val="000090"/>
              </a:solidFill>
              <a:cs typeface="Comic Sans MS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200" dirty="0" smtClean="0"/>
              <a:t>απόφραξη </a:t>
            </a:r>
            <a:r>
              <a:rPr lang="el-GR" sz="2200" dirty="0"/>
              <a:t>του αεραγωγού </a:t>
            </a:r>
            <a:endParaRPr lang="el-GR" sz="22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200" dirty="0" err="1"/>
              <a:t>ε</a:t>
            </a:r>
            <a:r>
              <a:rPr lang="el-GR" sz="2200" dirty="0" err="1" smtClean="0"/>
              <a:t>ισρόφηση</a:t>
            </a:r>
            <a:r>
              <a:rPr lang="el-GR" sz="2200" dirty="0" smtClean="0"/>
              <a:t> </a:t>
            </a:r>
            <a:endParaRPr lang="el-GR" sz="2200" dirty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200" dirty="0" smtClean="0"/>
              <a:t>υπέρταση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200" dirty="0" smtClean="0"/>
              <a:t>αρρυθμίες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200" dirty="0" smtClean="0"/>
              <a:t>ΔΕΠ </a:t>
            </a:r>
            <a:endParaRPr lang="el-GR" sz="2200" dirty="0"/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sz="2200" dirty="0" smtClean="0"/>
              <a:t>πνευμονικό οίδημα</a:t>
            </a:r>
            <a:endParaRPr lang="el-GR" sz="2200" dirty="0"/>
          </a:p>
          <a:p>
            <a:pPr marL="0" indent="0">
              <a:buNone/>
            </a:pPr>
            <a:endParaRPr lang="el-GR" sz="1600" i="1" dirty="0" smtClean="0"/>
          </a:p>
          <a:p>
            <a:pPr marL="3175" indent="15875" algn="ctr">
              <a:buNone/>
            </a:pPr>
            <a:r>
              <a:rPr lang="el-GR" sz="1600" i="1" dirty="0" smtClean="0"/>
              <a:t>αποτελεσματική </a:t>
            </a:r>
            <a:r>
              <a:rPr lang="el-GR" sz="1600" i="1" dirty="0"/>
              <a:t>πλέον αντιμετώπιση του SE στην παιδική ηλικία </a:t>
            </a:r>
            <a:r>
              <a:rPr lang="el-GR" sz="1600" i="1" dirty="0" smtClean="0"/>
              <a:t> μείωσε </a:t>
            </a:r>
            <a:r>
              <a:rPr lang="el-GR" sz="1600" i="1" dirty="0"/>
              <a:t>τη θνητότητα σε </a:t>
            </a:r>
            <a:r>
              <a:rPr lang="el-GR" sz="1600" i="1" dirty="0" smtClean="0"/>
              <a:t>ποσοστά </a:t>
            </a:r>
            <a:r>
              <a:rPr lang="el-GR" sz="1800" b="1" i="1" dirty="0" smtClean="0"/>
              <a:t>1-5</a:t>
            </a:r>
            <a:r>
              <a:rPr lang="el-GR" sz="1800" b="1" i="1" dirty="0"/>
              <a:t>%</a:t>
            </a:r>
            <a:r>
              <a:rPr lang="el-GR" sz="1800" i="1" dirty="0" smtClean="0"/>
              <a:t> </a:t>
            </a:r>
            <a:endParaRPr lang="en-US" sz="1800" i="1" dirty="0" smtClean="0"/>
          </a:p>
        </p:txBody>
      </p:sp>
      <p:sp>
        <p:nvSpPr>
          <p:cNvPr id="4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2604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- Επεξήγηση με κάτω βέλος"/>
          <p:cNvSpPr/>
          <p:nvPr/>
        </p:nvSpPr>
        <p:spPr>
          <a:xfrm>
            <a:off x="1715678" y="1075246"/>
            <a:ext cx="4185501" cy="1074656"/>
          </a:xfrm>
          <a:prstGeom prst="downArrowCallout">
            <a:avLst/>
          </a:prstGeom>
          <a:solidFill>
            <a:srgbClr val="03B9B5"/>
          </a:solidFill>
          <a:ln>
            <a:solidFill>
              <a:srgbClr val="03B9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i="1" u="sng" dirty="0" smtClean="0">
                <a:solidFill>
                  <a:prstClr val="white"/>
                </a:solidFill>
              </a:rPr>
              <a:t>υπεύθυνος Παιδίατρος(</a:t>
            </a:r>
            <a:r>
              <a:rPr lang="en-US" i="1" u="sng" dirty="0" smtClean="0">
                <a:solidFill>
                  <a:prstClr val="white"/>
                </a:solidFill>
              </a:rPr>
              <a:t>Leader Registrar) </a:t>
            </a:r>
          </a:p>
          <a:p>
            <a:pPr algn="ctr"/>
            <a:r>
              <a:rPr lang="el-GR" i="1" u="sng" dirty="0" smtClean="0">
                <a:solidFill>
                  <a:prstClr val="white"/>
                </a:solidFill>
              </a:rPr>
              <a:t>υπεύθυνος </a:t>
            </a:r>
            <a:r>
              <a:rPr lang="el-GR" i="1" u="sng" dirty="0" err="1" smtClean="0">
                <a:solidFill>
                  <a:prstClr val="white"/>
                </a:solidFill>
              </a:rPr>
              <a:t>Επειγοντολόγος</a:t>
            </a:r>
            <a:r>
              <a:rPr lang="el-GR" i="1" u="sng" dirty="0" smtClean="0">
                <a:solidFill>
                  <a:prstClr val="white"/>
                </a:solidFill>
              </a:rPr>
              <a:t>(</a:t>
            </a:r>
            <a:r>
              <a:rPr lang="en-US" i="1" u="sng" dirty="0" smtClean="0">
                <a:solidFill>
                  <a:prstClr val="white"/>
                </a:solidFill>
              </a:rPr>
              <a:t>Leader A&amp;E</a:t>
            </a:r>
            <a:r>
              <a:rPr lang="el-GR" i="1" u="sng" dirty="0" smtClean="0">
                <a:solidFill>
                  <a:prstClr val="white"/>
                </a:solidFill>
              </a:rPr>
              <a:t>)</a:t>
            </a:r>
            <a:endParaRPr lang="el-GR" dirty="0"/>
          </a:p>
        </p:txBody>
      </p:sp>
      <p:sp>
        <p:nvSpPr>
          <p:cNvPr id="10" name="9 - Επεξήγηση με κάτω βέλος"/>
          <p:cNvSpPr/>
          <p:nvPr/>
        </p:nvSpPr>
        <p:spPr>
          <a:xfrm>
            <a:off x="1715678" y="2276572"/>
            <a:ext cx="4185501" cy="820133"/>
          </a:xfrm>
          <a:prstGeom prst="downArrowCallout">
            <a:avLst/>
          </a:prstGeom>
          <a:solidFill>
            <a:srgbClr val="03B9B5"/>
          </a:solidFill>
          <a:ln>
            <a:solidFill>
              <a:srgbClr val="03B9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prstClr val="white"/>
                </a:solidFill>
              </a:rPr>
              <a:t>εποπτεία- συντονισμός</a:t>
            </a: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1" name="10 - Επεξήγηση με κάτω βέλος"/>
          <p:cNvSpPr/>
          <p:nvPr/>
        </p:nvSpPr>
        <p:spPr>
          <a:xfrm>
            <a:off x="1715678" y="3249105"/>
            <a:ext cx="4185501" cy="820133"/>
          </a:xfrm>
          <a:prstGeom prst="downArrowCallout">
            <a:avLst/>
          </a:prstGeom>
          <a:solidFill>
            <a:srgbClr val="03B9B5"/>
          </a:solidFill>
          <a:ln>
            <a:solidFill>
              <a:srgbClr val="03B9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prstClr val="white"/>
                </a:solidFill>
              </a:rPr>
              <a:t>υπολογισμός δόσεων φαρμακευτικής αγωγής</a:t>
            </a: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2" name="11 - Επεξήγηση με κάτω βέλος"/>
          <p:cNvSpPr/>
          <p:nvPr/>
        </p:nvSpPr>
        <p:spPr>
          <a:xfrm>
            <a:off x="1715678" y="4263931"/>
            <a:ext cx="4185501" cy="820133"/>
          </a:xfrm>
          <a:prstGeom prst="downArrowCallout">
            <a:avLst/>
          </a:prstGeom>
          <a:solidFill>
            <a:srgbClr val="03B9B5"/>
          </a:solidFill>
          <a:ln>
            <a:solidFill>
              <a:srgbClr val="03B9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prstClr val="white"/>
                </a:solidFill>
              </a:rPr>
              <a:t>χρονομέτρηση κι εκτέλεση βημάτων </a:t>
            </a:r>
            <a:r>
              <a:rPr lang="en-US" dirty="0" smtClean="0">
                <a:solidFill>
                  <a:prstClr val="white"/>
                </a:solidFill>
              </a:rPr>
              <a:t>APLS </a:t>
            </a:r>
            <a:r>
              <a:rPr lang="el-GR" dirty="0" smtClean="0">
                <a:solidFill>
                  <a:prstClr val="white"/>
                </a:solidFill>
              </a:rPr>
              <a:t>και </a:t>
            </a:r>
            <a:r>
              <a:rPr lang="en-US" dirty="0" smtClean="0">
                <a:solidFill>
                  <a:prstClr val="white"/>
                </a:solidFill>
              </a:rPr>
              <a:t>Guideline SE</a:t>
            </a: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13 - Επεξήγηση με κάτω βέλος"/>
          <p:cNvSpPr/>
          <p:nvPr/>
        </p:nvSpPr>
        <p:spPr>
          <a:xfrm>
            <a:off x="1715678" y="5243315"/>
            <a:ext cx="4185501" cy="1194061"/>
          </a:xfrm>
          <a:prstGeom prst="downArrowCallout">
            <a:avLst/>
          </a:prstGeom>
          <a:solidFill>
            <a:srgbClr val="03B9B5"/>
          </a:solidFill>
          <a:ln>
            <a:solidFill>
              <a:srgbClr val="03B9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prstClr val="white"/>
                </a:solidFill>
              </a:rPr>
              <a:t>παρέμβαση όπου απαιτείται (ιατρικές πράξεις, υπολογισμός δόσεων</a:t>
            </a:r>
            <a:r>
              <a:rPr lang="en-US" dirty="0" smtClean="0">
                <a:solidFill>
                  <a:prstClr val="white"/>
                </a:solidFill>
              </a:rPr>
              <a:t>,</a:t>
            </a:r>
            <a:r>
              <a:rPr lang="el-GR" dirty="0" smtClean="0">
                <a:solidFill>
                  <a:prstClr val="white"/>
                </a:solidFill>
              </a:rPr>
              <a:t>κλήση αναισθησιολόγου κτλ)</a:t>
            </a: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240045" y="392935"/>
            <a:ext cx="3063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None/>
            </a:pPr>
            <a:r>
              <a:rPr lang="el-GR" sz="3200" b="1" dirty="0" smtClean="0">
                <a:solidFill>
                  <a:srgbClr val="000090"/>
                </a:solidFill>
                <a:cs typeface="Comic Sans MS"/>
              </a:rPr>
              <a:t>Αντιμετώπιση </a:t>
            </a:r>
            <a:r>
              <a:rPr lang="en-US" sz="3200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SE</a:t>
            </a:r>
            <a:endParaRPr lang="el-GR" sz="3200" dirty="0" smtClean="0">
              <a:solidFill>
                <a:srgbClr val="000090"/>
              </a:solidFill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604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- Επεξήγηση με κάτω βέλος"/>
          <p:cNvSpPr/>
          <p:nvPr/>
        </p:nvSpPr>
        <p:spPr>
          <a:xfrm>
            <a:off x="1715678" y="1442301"/>
            <a:ext cx="4185501" cy="1074656"/>
          </a:xfrm>
          <a:prstGeom prst="downArrowCallout">
            <a:avLst/>
          </a:prstGeom>
          <a:solidFill>
            <a:srgbClr val="03B9B5"/>
          </a:solidFill>
          <a:ln>
            <a:solidFill>
              <a:srgbClr val="03B9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i="1" u="sng" dirty="0" smtClean="0"/>
              <a:t>ειδικευόμενος ή και ειδικός  Παιδίατρος </a:t>
            </a:r>
            <a:endParaRPr lang="el-GR" b="1" i="1" u="sng" dirty="0"/>
          </a:p>
        </p:txBody>
      </p:sp>
      <p:sp>
        <p:nvSpPr>
          <p:cNvPr id="10" name="9 - Επεξήγηση με κάτω βέλος"/>
          <p:cNvSpPr/>
          <p:nvPr/>
        </p:nvSpPr>
        <p:spPr>
          <a:xfrm>
            <a:off x="1555423" y="2889504"/>
            <a:ext cx="4628561" cy="1548384"/>
          </a:xfrm>
          <a:prstGeom prst="downArrowCallout">
            <a:avLst/>
          </a:prstGeom>
          <a:solidFill>
            <a:srgbClr val="03B9B5"/>
          </a:solidFill>
          <a:ln>
            <a:solidFill>
              <a:srgbClr val="03B9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εκτέλεση βημάτων </a:t>
            </a:r>
            <a:r>
              <a:rPr lang="el-GR" i="1" u="sng" dirty="0" smtClean="0"/>
              <a:t>APLS </a:t>
            </a:r>
            <a:r>
              <a:rPr lang="el-GR" dirty="0" smtClean="0"/>
              <a:t>[εξασφάλισης βατότητας αεραγωγού, εξασφάλιση περιφερικής φλέβας, υπολογισμός Κλίμακα Γλασκώβης (GCS) κτλ]</a:t>
            </a:r>
            <a:endParaRPr lang="el-GR" dirty="0"/>
          </a:p>
        </p:txBody>
      </p:sp>
      <p:sp>
        <p:nvSpPr>
          <p:cNvPr id="11" name="10 - Επεξήγηση με κάτω βέλος"/>
          <p:cNvSpPr/>
          <p:nvPr/>
        </p:nvSpPr>
        <p:spPr>
          <a:xfrm>
            <a:off x="1715678" y="4828032"/>
            <a:ext cx="4185501" cy="820133"/>
          </a:xfrm>
          <a:prstGeom prst="downArrowCallout">
            <a:avLst/>
          </a:prstGeom>
          <a:solidFill>
            <a:srgbClr val="03B9B5"/>
          </a:solidFill>
          <a:ln>
            <a:solidFill>
              <a:srgbClr val="03B9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επανέλεγχος δόσεων φαρμάκων-χρόνων (αν υπάρχει δεύτερος)</a:t>
            </a:r>
            <a:endParaRPr lang="el-GR" dirty="0"/>
          </a:p>
        </p:txBody>
      </p:sp>
      <p:sp>
        <p:nvSpPr>
          <p:cNvPr id="12" name="11 - Επεξήγηση με κάτω βέλος"/>
          <p:cNvSpPr/>
          <p:nvPr/>
        </p:nvSpPr>
        <p:spPr>
          <a:xfrm>
            <a:off x="1715678" y="5839904"/>
            <a:ext cx="4185501" cy="820133"/>
          </a:xfrm>
          <a:prstGeom prst="downArrowCallout">
            <a:avLst/>
          </a:prstGeom>
          <a:solidFill>
            <a:srgbClr val="03B9B5"/>
          </a:solidFill>
          <a:ln>
            <a:solidFill>
              <a:srgbClr val="03B9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λήψη ιστορικού από ΕΚΑΒ και γονείς (αν υπάρχει δεύτερος)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240045" y="392935"/>
            <a:ext cx="3063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None/>
            </a:pPr>
            <a:r>
              <a:rPr lang="el-GR" sz="3200" b="1" dirty="0" smtClean="0">
                <a:solidFill>
                  <a:srgbClr val="000090"/>
                </a:solidFill>
                <a:cs typeface="Comic Sans MS"/>
              </a:rPr>
              <a:t>Αντιμετώπιση </a:t>
            </a:r>
            <a:r>
              <a:rPr lang="en-US" sz="3200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SE</a:t>
            </a:r>
            <a:endParaRPr lang="el-GR" sz="3200" dirty="0" smtClean="0">
              <a:solidFill>
                <a:srgbClr val="000090"/>
              </a:solidFill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604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- Επεξήγηση με κάτω βέλος"/>
          <p:cNvSpPr/>
          <p:nvPr/>
        </p:nvSpPr>
        <p:spPr>
          <a:xfrm>
            <a:off x="1715678" y="1232200"/>
            <a:ext cx="4468306" cy="1225485"/>
          </a:xfrm>
          <a:prstGeom prst="downArrowCallout">
            <a:avLst/>
          </a:prstGeom>
          <a:solidFill>
            <a:srgbClr val="03B9B5"/>
          </a:solidFill>
          <a:ln>
            <a:solidFill>
              <a:srgbClr val="03B9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i="1" u="sng" dirty="0" smtClean="0"/>
              <a:t>νοσηλευτής εξειδικευμένος σε παιδιατρικά επείγοντα περιστατικά (Α&amp;Ε </a:t>
            </a:r>
            <a:r>
              <a:rPr lang="el-GR" i="1" u="sng" dirty="0" err="1" smtClean="0"/>
              <a:t>Nursing</a:t>
            </a:r>
            <a:r>
              <a:rPr lang="el-GR" i="1" u="sng" dirty="0" smtClean="0"/>
              <a:t> </a:t>
            </a:r>
            <a:r>
              <a:rPr lang="el-GR" i="1" u="sng" dirty="0" err="1" smtClean="0"/>
              <a:t>staff</a:t>
            </a:r>
            <a:r>
              <a:rPr lang="el-GR" i="1" u="sng" dirty="0" smtClean="0"/>
              <a:t>)</a:t>
            </a:r>
            <a:endParaRPr lang="el-GR" i="1" u="sng" dirty="0"/>
          </a:p>
        </p:txBody>
      </p:sp>
      <p:sp>
        <p:nvSpPr>
          <p:cNvPr id="10" name="9 - Επεξήγηση με κάτω βέλος"/>
          <p:cNvSpPr/>
          <p:nvPr/>
        </p:nvSpPr>
        <p:spPr>
          <a:xfrm>
            <a:off x="1626942" y="2506453"/>
            <a:ext cx="4628561" cy="1220713"/>
          </a:xfrm>
          <a:prstGeom prst="downArrowCallout">
            <a:avLst/>
          </a:prstGeom>
          <a:solidFill>
            <a:srgbClr val="03B9B5"/>
          </a:solidFill>
          <a:ln>
            <a:solidFill>
              <a:srgbClr val="03B9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συνεργασία με ιατρό σε πράξεις όπως εξασφάλιση περιφερικής φλέβας, ρύθμιση ροής οξυγόνου κτλ</a:t>
            </a:r>
            <a:endParaRPr lang="el-GR" dirty="0"/>
          </a:p>
        </p:txBody>
      </p:sp>
      <p:sp>
        <p:nvSpPr>
          <p:cNvPr id="11" name="10 - Επεξήγηση με κάτω βέλος"/>
          <p:cNvSpPr/>
          <p:nvPr/>
        </p:nvSpPr>
        <p:spPr>
          <a:xfrm>
            <a:off x="1864246" y="3763742"/>
            <a:ext cx="4185501" cy="820133"/>
          </a:xfrm>
          <a:prstGeom prst="downArrowCallout">
            <a:avLst/>
          </a:prstGeom>
          <a:solidFill>
            <a:srgbClr val="03B9B5"/>
          </a:solidFill>
          <a:ln>
            <a:solidFill>
              <a:srgbClr val="03B9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συνεχές </a:t>
            </a:r>
            <a:r>
              <a:rPr lang="el-GR" dirty="0" err="1" smtClean="0"/>
              <a:t>monitoring</a:t>
            </a:r>
            <a:r>
              <a:rPr lang="el-GR" dirty="0" smtClean="0"/>
              <a:t> των ζωτικών σημείων</a:t>
            </a:r>
            <a:endParaRPr lang="el-GR" dirty="0"/>
          </a:p>
        </p:txBody>
      </p:sp>
      <p:sp>
        <p:nvSpPr>
          <p:cNvPr id="12" name="11 - Επεξήγηση με κάτω βέλος"/>
          <p:cNvSpPr/>
          <p:nvPr/>
        </p:nvSpPr>
        <p:spPr>
          <a:xfrm>
            <a:off x="1888630" y="4739417"/>
            <a:ext cx="4185501" cy="820133"/>
          </a:xfrm>
          <a:prstGeom prst="downArrowCallout">
            <a:avLst/>
          </a:prstGeom>
          <a:solidFill>
            <a:srgbClr val="03B9B5"/>
          </a:solidFill>
          <a:ln>
            <a:solidFill>
              <a:srgbClr val="03B9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παρασκευή φαρμάκων –υλικών </a:t>
            </a:r>
            <a:endParaRPr lang="el-GR" dirty="0"/>
          </a:p>
        </p:txBody>
      </p:sp>
      <p:sp>
        <p:nvSpPr>
          <p:cNvPr id="13" name="12 - Επεξήγηση με κάτω βέλος"/>
          <p:cNvSpPr/>
          <p:nvPr/>
        </p:nvSpPr>
        <p:spPr>
          <a:xfrm>
            <a:off x="1824909" y="5795661"/>
            <a:ext cx="4383459" cy="820133"/>
          </a:xfrm>
          <a:prstGeom prst="downArrowCallout">
            <a:avLst/>
          </a:prstGeom>
          <a:solidFill>
            <a:srgbClr val="03B9B5"/>
          </a:solidFill>
          <a:ln>
            <a:solidFill>
              <a:srgbClr val="03B9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μεταφορά για άμεση λήψη αποτελεσμάτων  </a:t>
            </a:r>
            <a:r>
              <a:rPr lang="el-GR" dirty="0" err="1" smtClean="0"/>
              <a:t>π.χ</a:t>
            </a:r>
            <a:r>
              <a:rPr lang="el-GR" dirty="0" smtClean="0"/>
              <a:t> αερίων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240045" y="392935"/>
            <a:ext cx="3063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None/>
            </a:pPr>
            <a:r>
              <a:rPr lang="el-GR" sz="3200" b="1" dirty="0" smtClean="0">
                <a:solidFill>
                  <a:srgbClr val="000090"/>
                </a:solidFill>
                <a:cs typeface="Comic Sans MS"/>
              </a:rPr>
              <a:t>Αντιμετώπιση </a:t>
            </a:r>
            <a:r>
              <a:rPr lang="en-US" sz="3200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SE</a:t>
            </a:r>
            <a:endParaRPr lang="el-GR" sz="3200" dirty="0" smtClean="0">
              <a:solidFill>
                <a:srgbClr val="000090"/>
              </a:solidFill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604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31976" y="480767"/>
            <a:ext cx="8738647" cy="27049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 smtClean="0"/>
          </a:p>
          <a:p>
            <a:pPr>
              <a:buClr>
                <a:srgbClr val="FF0000"/>
              </a:buClr>
              <a:buNone/>
            </a:pPr>
            <a:r>
              <a:rPr lang="en-US" b="1" dirty="0" smtClean="0">
                <a:solidFill>
                  <a:srgbClr val="000090"/>
                </a:solidFill>
                <a:cs typeface="Comic Sans MS"/>
              </a:rPr>
              <a:t>Airway (A)</a:t>
            </a:r>
            <a:endParaRPr lang="el-GR" dirty="0" smtClean="0">
              <a:solidFill>
                <a:srgbClr val="000090"/>
              </a:solidFill>
              <a:cs typeface="Comic Sans MS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2000" dirty="0" smtClean="0"/>
              <a:t>εκτίμηση βατότητας αεραγωγού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2000" dirty="0" smtClean="0"/>
              <a:t>χειρισμοί διάνοιξης αεραγωγού  (έκταση κεφαλής και ανύψωση πώγωνος ή και </a:t>
            </a:r>
            <a:r>
              <a:rPr lang="el-GR" sz="2000" dirty="0" err="1" smtClean="0"/>
              <a:t>jaw</a:t>
            </a:r>
            <a:r>
              <a:rPr lang="el-GR" sz="2000" dirty="0" smtClean="0"/>
              <a:t> </a:t>
            </a:r>
            <a:r>
              <a:rPr lang="el-GR" sz="2000" dirty="0" err="1" smtClean="0"/>
              <a:t>thrust</a:t>
            </a:r>
            <a:r>
              <a:rPr lang="el-GR" sz="2000" dirty="0" smtClean="0"/>
              <a:t>)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el-GR" sz="2000" dirty="0" smtClean="0"/>
          </a:p>
          <a:p>
            <a:pPr marL="0" indent="0">
              <a:buNone/>
            </a:pPr>
            <a:endParaRPr lang="el-GR" sz="1600" i="1" dirty="0" smtClean="0"/>
          </a:p>
        </p:txBody>
      </p:sp>
      <p:sp>
        <p:nvSpPr>
          <p:cNvPr id="4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32" y="5018605"/>
            <a:ext cx="2580952" cy="1224136"/>
          </a:xfrm>
          <a:prstGeom prst="rect">
            <a:avLst/>
          </a:prstGeom>
        </p:spPr>
      </p:pic>
      <p:pic>
        <p:nvPicPr>
          <p:cNvPr id="8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822" y="5165889"/>
            <a:ext cx="2656885" cy="1405578"/>
          </a:xfrm>
          <a:prstGeom prst="rect">
            <a:avLst/>
          </a:prstGeom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131976" y="2865152"/>
            <a:ext cx="8738647" cy="1408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αναρρόφηση εμεσμάτων από τη στοματική κοιλότητα</a:t>
            </a:r>
          </a:p>
          <a:p>
            <a:pPr marL="342900" marR="0" lvl="0" indent="-342900" algn="l" defTabSz="4572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τοποθέτηση του παιδιού στη θέση ανάρρωσης (</a:t>
            </a:r>
            <a:r>
              <a:rPr kumimoji="0" lang="el-G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recovery</a:t>
            </a:r>
            <a:r>
              <a:rPr kumimoji="0" lang="el-G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position</a:t>
            </a:r>
            <a:r>
              <a:rPr kumimoji="0" lang="el-G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l-GR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604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22054" y="503746"/>
            <a:ext cx="5029200" cy="1142999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000090"/>
                </a:solidFill>
                <a:latin typeface="Calibri" pitchFamily="34" charset="0"/>
              </a:rPr>
              <a:t>Τί θα μάθουμε...</a:t>
            </a:r>
            <a:endParaRPr lang="en-GB" b="1" dirty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707" y="2243788"/>
            <a:ext cx="1704393" cy="1871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834" y="2007909"/>
            <a:ext cx="6352531" cy="360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chemeClr val="accent6"/>
              </a:buClr>
              <a:buFont typeface="Courier New"/>
              <a:buChar char="o"/>
            </a:pPr>
            <a:r>
              <a:rPr lang="el-GR" sz="2100" dirty="0" smtClean="0"/>
              <a:t>τί είναι η επιληπτική κρίση;</a:t>
            </a:r>
          </a:p>
          <a:p>
            <a:pPr marL="342900" indent="-342900">
              <a:lnSpc>
                <a:spcPct val="200000"/>
              </a:lnSpc>
              <a:buClr>
                <a:schemeClr val="accent6"/>
              </a:buClr>
              <a:buFont typeface="Courier New"/>
              <a:buChar char="o"/>
            </a:pPr>
            <a:endParaRPr lang="el-GR" sz="1000" dirty="0" smtClean="0"/>
          </a:p>
          <a:p>
            <a:pPr marL="342900" indent="-342900">
              <a:lnSpc>
                <a:spcPct val="200000"/>
              </a:lnSpc>
              <a:buClr>
                <a:schemeClr val="accent6"/>
              </a:buClr>
              <a:buFont typeface="Courier New"/>
              <a:buChar char="o"/>
            </a:pPr>
            <a:r>
              <a:rPr lang="el-GR" sz="2100" u="sng" dirty="0" smtClean="0"/>
              <a:t>αιτιολογία επιληπτικών κρίσεων</a:t>
            </a:r>
            <a:r>
              <a:rPr lang="el-GR" sz="2100" dirty="0" smtClean="0"/>
              <a:t> στην παιδική ηλικία</a:t>
            </a:r>
          </a:p>
          <a:p>
            <a:pPr marL="342900" indent="-342900">
              <a:lnSpc>
                <a:spcPct val="200000"/>
              </a:lnSpc>
              <a:buClr>
                <a:schemeClr val="accent6"/>
              </a:buClr>
              <a:buFont typeface="Courier New"/>
              <a:buChar char="o"/>
            </a:pPr>
            <a:r>
              <a:rPr lang="el-GR" sz="2100" dirty="0" smtClean="0"/>
              <a:t>άμεση αντιμετώπιση επιληπτικών κρίσεων</a:t>
            </a:r>
          </a:p>
          <a:p>
            <a:pPr marL="342900" indent="-342900">
              <a:lnSpc>
                <a:spcPct val="200000"/>
              </a:lnSpc>
              <a:buClr>
                <a:schemeClr val="accent6"/>
              </a:buClr>
              <a:buFont typeface="Courier New"/>
              <a:buChar char="o"/>
            </a:pPr>
            <a:endParaRPr lang="el-GR" sz="1100" dirty="0" smtClean="0"/>
          </a:p>
          <a:p>
            <a:pPr marL="342900" indent="-342900">
              <a:lnSpc>
                <a:spcPct val="200000"/>
              </a:lnSpc>
              <a:buClr>
                <a:schemeClr val="accent6"/>
              </a:buClr>
              <a:buFont typeface="Courier New"/>
              <a:buChar char="o"/>
            </a:pPr>
            <a:r>
              <a:rPr lang="en-GB" sz="2100" b="1" dirty="0" smtClean="0"/>
              <a:t>Status </a:t>
            </a:r>
            <a:r>
              <a:rPr lang="en-GB" sz="2100" b="1" dirty="0" err="1" smtClean="0"/>
              <a:t>epilepticus</a:t>
            </a:r>
            <a:r>
              <a:rPr lang="en-GB" sz="2100" b="1" dirty="0" smtClean="0"/>
              <a:t> </a:t>
            </a:r>
            <a:r>
              <a:rPr lang="en-GB" sz="2100" dirty="0" smtClean="0"/>
              <a:t>– </a:t>
            </a:r>
            <a:r>
              <a:rPr lang="el-GR" sz="2100" dirty="0" smtClean="0"/>
              <a:t>αντιμετώπιση</a:t>
            </a:r>
          </a:p>
          <a:p>
            <a:pPr marL="342900" indent="-342900">
              <a:lnSpc>
                <a:spcPct val="200000"/>
              </a:lnSpc>
              <a:buClr>
                <a:schemeClr val="accent6"/>
              </a:buClr>
              <a:buFont typeface="Courier New"/>
              <a:buChar char="o"/>
            </a:pPr>
            <a:endParaRPr lang="el-GR" sz="1050" dirty="0" smtClean="0"/>
          </a:p>
        </p:txBody>
      </p:sp>
    </p:spTree>
    <p:extLst>
      <p:ext uri="{BB962C8B-B14F-4D97-AF65-F5344CB8AC3E}">
        <p14:creationId xmlns:p14="http://schemas.microsoft.com/office/powerpoint/2010/main" xmlns="" val="2338046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31976" y="573024"/>
            <a:ext cx="9012024" cy="43403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l-GR" sz="9600" dirty="0" smtClean="0"/>
          </a:p>
          <a:p>
            <a:pPr>
              <a:buClr>
                <a:srgbClr val="FF0000"/>
              </a:buClr>
              <a:buNone/>
            </a:pPr>
            <a:r>
              <a:rPr lang="en-US" sz="12800" b="1" dirty="0" smtClean="0">
                <a:solidFill>
                  <a:srgbClr val="000090"/>
                </a:solidFill>
                <a:cs typeface="Comic Sans MS"/>
              </a:rPr>
              <a:t>Breathing (B)</a:t>
            </a:r>
            <a:endParaRPr lang="el-GR" sz="12800" dirty="0" smtClean="0">
              <a:solidFill>
                <a:srgbClr val="000090"/>
              </a:solidFill>
              <a:cs typeface="Comic Sans MS"/>
            </a:endParaRPr>
          </a:p>
          <a:p>
            <a:pPr algn="just">
              <a:lnSpc>
                <a:spcPct val="17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8000" dirty="0" smtClean="0"/>
              <a:t>εκτίμηση αναπνευστικής ικανότητας</a:t>
            </a:r>
          </a:p>
          <a:p>
            <a:pPr algn="just">
              <a:lnSpc>
                <a:spcPct val="17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8000" dirty="0" smtClean="0"/>
              <a:t>ελάττωση/μείωση αναπνευστικού ψιθυρίσματος κατά την ακρόαση, ακροαστικά ευρήματα</a:t>
            </a:r>
            <a:endParaRPr lang="en-US" sz="8000" dirty="0" smtClean="0"/>
          </a:p>
          <a:p>
            <a:pPr algn="just">
              <a:lnSpc>
                <a:spcPct val="17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8000" dirty="0" smtClean="0"/>
              <a:t>κορεσμός οξυγόνου</a:t>
            </a:r>
          </a:p>
          <a:p>
            <a:pPr algn="just">
              <a:lnSpc>
                <a:spcPct val="17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8000" dirty="0" smtClean="0"/>
              <a:t>υψηλή ροή οξυγόνου (&gt; </a:t>
            </a:r>
            <a:r>
              <a:rPr lang="el-GR" sz="8000" b="1" dirty="0" smtClean="0"/>
              <a:t>10lt /</a:t>
            </a:r>
            <a:r>
              <a:rPr lang="el-GR" sz="8000" b="1" dirty="0" err="1" smtClean="0"/>
              <a:t>min</a:t>
            </a:r>
            <a:r>
              <a:rPr lang="el-GR" sz="8000" dirty="0" smtClean="0"/>
              <a:t>) </a:t>
            </a:r>
            <a:r>
              <a:rPr lang="el-GR" sz="8000" i="1" u="sng" dirty="0" smtClean="0"/>
              <a:t>απλή μάσκα οξυγόνου</a:t>
            </a:r>
          </a:p>
          <a:p>
            <a:pPr algn="just">
              <a:lnSpc>
                <a:spcPct val="17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8000" dirty="0" smtClean="0"/>
              <a:t>σε περίπτωση </a:t>
            </a:r>
            <a:r>
              <a:rPr lang="el-GR" sz="8000" dirty="0" err="1" smtClean="0"/>
              <a:t>υποαερισμού</a:t>
            </a:r>
            <a:r>
              <a:rPr lang="el-GR" sz="8000" dirty="0" smtClean="0"/>
              <a:t> χρήση </a:t>
            </a:r>
            <a:r>
              <a:rPr lang="el-GR" sz="8000" i="1" u="sng" dirty="0" err="1" smtClean="0"/>
              <a:t>bag</a:t>
            </a:r>
            <a:r>
              <a:rPr lang="el-GR" sz="8000" i="1" u="sng" dirty="0" smtClean="0"/>
              <a:t>-</a:t>
            </a:r>
            <a:r>
              <a:rPr lang="el-GR" sz="8000" i="1" u="sng" dirty="0" err="1" smtClean="0"/>
              <a:t>valve</a:t>
            </a:r>
            <a:r>
              <a:rPr lang="el-GR" sz="8000" i="1" u="sng" dirty="0" smtClean="0"/>
              <a:t> μάσκας </a:t>
            </a:r>
            <a:r>
              <a:rPr lang="el-GR" sz="8000" dirty="0" smtClean="0"/>
              <a:t>και σκέψη για διασωλήνωση και μηχανικό αερισμό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el-GR" sz="8000" dirty="0" smtClean="0"/>
          </a:p>
          <a:p>
            <a:pPr marL="0" indent="0">
              <a:buNone/>
            </a:pPr>
            <a:endParaRPr lang="el-GR" sz="1600" i="1" dirty="0" smtClean="0"/>
          </a:p>
        </p:txBody>
      </p:sp>
      <p:sp>
        <p:nvSpPr>
          <p:cNvPr id="4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410" y="4681728"/>
            <a:ext cx="2224830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2604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36739" y="804672"/>
            <a:ext cx="9012024" cy="37795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l-GR" sz="9600" dirty="0" smtClean="0"/>
          </a:p>
          <a:p>
            <a:pPr>
              <a:buClr>
                <a:srgbClr val="FF0000"/>
              </a:buClr>
              <a:buNone/>
            </a:pPr>
            <a:r>
              <a:rPr lang="en-US" sz="12800" b="1" dirty="0" smtClean="0">
                <a:solidFill>
                  <a:srgbClr val="000090"/>
                </a:solidFill>
                <a:cs typeface="Comic Sans MS"/>
              </a:rPr>
              <a:t>Circulation  (C)</a:t>
            </a:r>
            <a:endParaRPr lang="el-GR" sz="12800" dirty="0" smtClean="0">
              <a:solidFill>
                <a:srgbClr val="000090"/>
              </a:solidFill>
              <a:cs typeface="Comic Sans MS"/>
            </a:endParaRPr>
          </a:p>
          <a:p>
            <a:pPr algn="just">
              <a:lnSpc>
                <a:spcPct val="17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8000" dirty="0" smtClean="0"/>
              <a:t>καρδιακός ρυθμός: βραδυκαρδία υποδηλώνει αυξημένη </a:t>
            </a:r>
            <a:r>
              <a:rPr lang="el-GR" sz="8000" dirty="0" err="1" smtClean="0"/>
              <a:t>ενδοκράνια</a:t>
            </a:r>
            <a:r>
              <a:rPr lang="el-GR" sz="8000" dirty="0" smtClean="0"/>
              <a:t> πίεση</a:t>
            </a:r>
          </a:p>
          <a:p>
            <a:pPr algn="just">
              <a:lnSpc>
                <a:spcPct val="17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8000" dirty="0" smtClean="0"/>
              <a:t>περιφερικές </a:t>
            </a:r>
            <a:r>
              <a:rPr lang="el-GR" sz="8000" dirty="0" err="1" smtClean="0"/>
              <a:t>σφύξεις</a:t>
            </a:r>
            <a:endParaRPr lang="el-GR" sz="8000" dirty="0" smtClean="0"/>
          </a:p>
          <a:p>
            <a:pPr algn="just">
              <a:lnSpc>
                <a:spcPct val="17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8000" dirty="0" smtClean="0"/>
              <a:t>αρτηριακή πίεση – υπέρταση μπορεί να είναι αποτέλεσμα των σπασμών</a:t>
            </a:r>
          </a:p>
          <a:p>
            <a:pPr algn="just">
              <a:lnSpc>
                <a:spcPct val="17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8000" dirty="0" smtClean="0"/>
              <a:t>χρόνος τριχοειδικής </a:t>
            </a:r>
            <a:r>
              <a:rPr lang="el-GR" sz="8000" dirty="0" err="1" smtClean="0"/>
              <a:t>επαναπλήρωσης</a:t>
            </a:r>
            <a:endParaRPr lang="el-GR" sz="8000" dirty="0" smtClean="0"/>
          </a:p>
          <a:p>
            <a:pPr algn="just">
              <a:lnSpc>
                <a:spcPct val="17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8000" dirty="0" smtClean="0"/>
              <a:t>χρώμα δέρματος και θερμοκρασία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el-GR" sz="8000" dirty="0" smtClean="0"/>
          </a:p>
          <a:p>
            <a:pPr marL="0" indent="0">
              <a:buNone/>
            </a:pPr>
            <a:endParaRPr lang="el-GR" sz="1600" i="1" dirty="0" smtClean="0"/>
          </a:p>
        </p:txBody>
      </p:sp>
      <p:sp>
        <p:nvSpPr>
          <p:cNvPr id="4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2604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36739" y="804672"/>
            <a:ext cx="8702461" cy="50352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l-GR" sz="9600" dirty="0" smtClean="0"/>
          </a:p>
          <a:p>
            <a:pPr>
              <a:buClr>
                <a:srgbClr val="FF0000"/>
              </a:buClr>
              <a:buNone/>
            </a:pPr>
            <a:r>
              <a:rPr lang="en-US" sz="12800" b="1" dirty="0" smtClean="0">
                <a:solidFill>
                  <a:srgbClr val="000090"/>
                </a:solidFill>
                <a:cs typeface="Comic Sans MS"/>
              </a:rPr>
              <a:t>Circulation  (C)</a:t>
            </a:r>
            <a:endParaRPr lang="el-GR" sz="12800" dirty="0" smtClean="0">
              <a:solidFill>
                <a:srgbClr val="000090"/>
              </a:solidFill>
              <a:cs typeface="Comic Sans MS"/>
            </a:endParaRPr>
          </a:p>
          <a:p>
            <a:pPr algn="just">
              <a:lnSpc>
                <a:spcPct val="17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8000" b="1" dirty="0" smtClean="0"/>
              <a:t>m</a:t>
            </a:r>
            <a:r>
              <a:rPr lang="el-GR" sz="8000" b="1" dirty="0" err="1" smtClean="0"/>
              <a:t>onitoring</a:t>
            </a:r>
            <a:r>
              <a:rPr lang="el-GR" sz="8000" b="1" dirty="0" smtClean="0"/>
              <a:t> </a:t>
            </a:r>
            <a:r>
              <a:rPr lang="el-GR" sz="8000" dirty="0" smtClean="0"/>
              <a:t>καρδιακού ρυθμού, αρτηριακής πίεσης, θερμοκρασίας</a:t>
            </a:r>
            <a:endParaRPr lang="en-US" sz="8000" dirty="0" smtClean="0"/>
          </a:p>
          <a:p>
            <a:pPr algn="just">
              <a:lnSpc>
                <a:spcPct val="17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8000" dirty="0" smtClean="0"/>
              <a:t>εξασφάλιση περιφερικής φλέβας (</a:t>
            </a:r>
            <a:r>
              <a:rPr lang="el-GR" sz="8000" b="1" u="sng" dirty="0" smtClean="0"/>
              <a:t>2 οδοί  </a:t>
            </a:r>
            <a:r>
              <a:rPr lang="el-GR" sz="8000" dirty="0" smtClean="0"/>
              <a:t>αν είναι εφικτό) ή </a:t>
            </a:r>
            <a:r>
              <a:rPr lang="el-GR" sz="8000" dirty="0" err="1" smtClean="0"/>
              <a:t>ενδοοστικής</a:t>
            </a:r>
            <a:r>
              <a:rPr lang="el-GR" sz="8000" dirty="0" smtClean="0"/>
              <a:t> σε περίπτωση αδυναμίας</a:t>
            </a:r>
            <a:endParaRPr lang="en-US" sz="8000" dirty="0" smtClean="0"/>
          </a:p>
          <a:p>
            <a:pPr algn="just">
              <a:lnSpc>
                <a:spcPct val="17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en-US" sz="8000" dirty="0" smtClean="0"/>
          </a:p>
          <a:p>
            <a:pPr algn="just">
              <a:lnSpc>
                <a:spcPct val="17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8000" b="1" dirty="0" smtClean="0"/>
              <a:t>ταυτόχρονη λήψη </a:t>
            </a:r>
            <a:r>
              <a:rPr lang="el-GR" sz="8000" dirty="0" smtClean="0"/>
              <a:t>κατά την είσοδο της </a:t>
            </a:r>
            <a:r>
              <a:rPr lang="el-GR" sz="8000" dirty="0" err="1" smtClean="0"/>
              <a:t>can</a:t>
            </a:r>
            <a:r>
              <a:rPr lang="en-US" sz="8000" dirty="0" smtClean="0"/>
              <a:t>n</a:t>
            </a:r>
            <a:r>
              <a:rPr lang="el-GR" sz="8000" dirty="0" err="1" smtClean="0"/>
              <a:t>ula</a:t>
            </a:r>
            <a:r>
              <a:rPr lang="el-GR" sz="8000" dirty="0" smtClean="0"/>
              <a:t> αιματολογικών εξετάσεων </a:t>
            </a:r>
            <a:r>
              <a:rPr lang="el-GR" sz="6400" dirty="0" smtClean="0"/>
              <a:t>(</a:t>
            </a:r>
            <a:r>
              <a:rPr lang="el-GR" sz="6400" i="1" dirty="0" smtClean="0"/>
              <a:t>γλυκόζη, αέρια, νάτριο, κάλιο, ασβέστιο, φώσφορος, </a:t>
            </a:r>
            <a:r>
              <a:rPr lang="el-GR" sz="6400" i="1" dirty="0" err="1" smtClean="0"/>
              <a:t>φυλλικό</a:t>
            </a:r>
            <a:r>
              <a:rPr lang="el-GR" sz="6400" i="1" dirty="0" smtClean="0"/>
              <a:t> οξύ, γενική αίματος, βασικός βιοχημικός έλεγχος, πηκτικός έλεγχος, καλλιέργεια αίματος, διασταύρωση αίματος, τοξικολογικός έλεγχος, επίπεδα αντιεπιληπτικής αγωγής</a:t>
            </a:r>
            <a:r>
              <a:rPr lang="el-GR" sz="6400" dirty="0" smtClean="0"/>
              <a:t>)</a:t>
            </a:r>
            <a:endParaRPr lang="en-US" sz="6400" dirty="0" smtClean="0"/>
          </a:p>
          <a:p>
            <a:pPr algn="just">
              <a:lnSpc>
                <a:spcPct val="17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el-GR" sz="8000" dirty="0" smtClean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el-GR" sz="8000" dirty="0" smtClean="0"/>
          </a:p>
          <a:p>
            <a:pPr marL="0" indent="0">
              <a:buNone/>
            </a:pPr>
            <a:endParaRPr lang="el-GR" sz="1600" i="1" dirty="0" smtClean="0"/>
          </a:p>
        </p:txBody>
      </p:sp>
      <p:sp>
        <p:nvSpPr>
          <p:cNvPr id="4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Βέλος προς τα κάτω 1"/>
          <p:cNvSpPr/>
          <p:nvPr/>
        </p:nvSpPr>
        <p:spPr>
          <a:xfrm flipH="1">
            <a:off x="3511296" y="2991624"/>
            <a:ext cx="463296" cy="76351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12604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36739" y="1255776"/>
            <a:ext cx="8702461" cy="4511040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FF0000"/>
              </a:buClr>
              <a:buNone/>
            </a:pPr>
            <a:r>
              <a:rPr lang="el-GR" sz="4000" b="1" u="sng" dirty="0" smtClean="0">
                <a:solidFill>
                  <a:srgbClr val="000090"/>
                </a:solidFill>
              </a:rPr>
              <a:t>υπογλυκαιμία</a:t>
            </a:r>
            <a:r>
              <a:rPr lang="el-GR" sz="2800" b="1" u="sng" dirty="0" smtClean="0">
                <a:solidFill>
                  <a:srgbClr val="000090"/>
                </a:solidFill>
              </a:rPr>
              <a:t> </a:t>
            </a:r>
            <a:endParaRPr lang="en-US" sz="2800" b="1" u="sng" dirty="0" smtClean="0">
              <a:solidFill>
                <a:srgbClr val="000090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b="1" u="sng" dirty="0" smtClean="0">
              <a:solidFill>
                <a:srgbClr val="000090"/>
              </a:solidFill>
            </a:endParaRPr>
          </a:p>
          <a:p>
            <a:pPr>
              <a:buClr>
                <a:srgbClr val="FF0000"/>
              </a:buClr>
              <a:buNone/>
            </a:pPr>
            <a:endParaRPr lang="en-US" sz="2800" b="1" u="sng" dirty="0" smtClean="0">
              <a:solidFill>
                <a:srgbClr val="000090"/>
              </a:solidFill>
            </a:endParaRPr>
          </a:p>
          <a:p>
            <a:pPr>
              <a:buClr>
                <a:srgbClr val="FF0000"/>
              </a:buClr>
              <a:buNone/>
            </a:pPr>
            <a:endParaRPr lang="en-US" sz="2800" b="1" u="sng" dirty="0" smtClean="0">
              <a:solidFill>
                <a:srgbClr val="000090"/>
              </a:solidFill>
            </a:endParaRPr>
          </a:p>
          <a:p>
            <a:pPr marL="0" indent="0" algn="ctr">
              <a:buClr>
                <a:srgbClr val="FF0000"/>
              </a:buClr>
              <a:buNone/>
            </a:pPr>
            <a:r>
              <a:rPr lang="en-US" sz="2000" dirty="0" smtClean="0"/>
              <a:t>  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en-US" sz="2600" dirty="0" smtClean="0"/>
              <a:t>bolus IV </a:t>
            </a:r>
            <a:r>
              <a:rPr lang="en-US" sz="2600" i="1" dirty="0" smtClean="0"/>
              <a:t>2mg/kg </a:t>
            </a:r>
            <a:r>
              <a:rPr lang="en-US" sz="2600" dirty="0" smtClean="0"/>
              <a:t>10% </a:t>
            </a:r>
            <a:r>
              <a:rPr lang="el-GR" sz="2600" dirty="0" smtClean="0"/>
              <a:t>γλυκόζης και 0.45% Ν</a:t>
            </a:r>
            <a:r>
              <a:rPr lang="en-US" sz="2600" dirty="0" err="1" smtClean="0"/>
              <a:t>acl</a:t>
            </a:r>
            <a:r>
              <a:rPr lang="en-US" sz="2600" dirty="0" smtClean="0"/>
              <a:t> 0.9%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000" dirty="0" smtClean="0"/>
          </a:p>
          <a:p>
            <a:pPr marL="0" indent="0">
              <a:buClr>
                <a:srgbClr val="FF0000"/>
              </a:buClr>
              <a:buNone/>
            </a:pPr>
            <a:endParaRPr lang="en-US" sz="2000" dirty="0" smtClean="0"/>
          </a:p>
          <a:p>
            <a:pPr marL="1588" indent="11113">
              <a:buClr>
                <a:srgbClr val="FF0000"/>
              </a:buClr>
              <a:buNone/>
            </a:pPr>
            <a:r>
              <a:rPr lang="en-US" sz="4000" b="1" dirty="0" smtClean="0">
                <a:solidFill>
                  <a:srgbClr val="000090"/>
                </a:solidFill>
              </a:rPr>
              <a:t>shock </a:t>
            </a:r>
          </a:p>
          <a:p>
            <a:pPr marL="1588" indent="11113">
              <a:buClr>
                <a:srgbClr val="FF0000"/>
              </a:buClr>
              <a:buNone/>
            </a:pPr>
            <a:endParaRPr lang="en-US" sz="2800" b="1" dirty="0" smtClean="0">
              <a:solidFill>
                <a:srgbClr val="000090"/>
              </a:solidFill>
            </a:endParaRPr>
          </a:p>
          <a:p>
            <a:pPr marL="1588" indent="11113">
              <a:buClr>
                <a:srgbClr val="FF0000"/>
              </a:buClr>
              <a:buNone/>
            </a:pPr>
            <a:endParaRPr lang="en-US" sz="2800" b="1" dirty="0" smtClean="0">
              <a:solidFill>
                <a:srgbClr val="000090"/>
              </a:solidFill>
            </a:endParaRPr>
          </a:p>
          <a:p>
            <a:pPr marL="1588" indent="11113">
              <a:buClr>
                <a:srgbClr val="FF0000"/>
              </a:buClr>
              <a:buNone/>
            </a:pPr>
            <a:endParaRPr lang="en-US" sz="2800" b="1" dirty="0" smtClean="0">
              <a:solidFill>
                <a:srgbClr val="000090"/>
              </a:solidFill>
            </a:endParaRPr>
          </a:p>
          <a:p>
            <a:pPr marL="1588" indent="11113" algn="ctr">
              <a:lnSpc>
                <a:spcPct val="150000"/>
              </a:lnSpc>
              <a:buClr>
                <a:srgbClr val="FF0000"/>
              </a:buClr>
              <a:buNone/>
            </a:pPr>
            <a:r>
              <a:rPr lang="en-US" sz="2900" dirty="0" smtClean="0"/>
              <a:t>20ml/kg </a:t>
            </a:r>
            <a:r>
              <a:rPr lang="el-GR" sz="2900" dirty="0" smtClean="0"/>
              <a:t>ταχεία έγχυση </a:t>
            </a:r>
            <a:r>
              <a:rPr lang="en-US" sz="2900" dirty="0" err="1" smtClean="0"/>
              <a:t>Nacl</a:t>
            </a:r>
            <a:r>
              <a:rPr lang="en-US" sz="2900" dirty="0" smtClean="0"/>
              <a:t> 0.9% </a:t>
            </a:r>
            <a:r>
              <a:rPr lang="en-US" sz="2900" b="1" dirty="0" smtClean="0"/>
              <a:t>+</a:t>
            </a:r>
            <a:r>
              <a:rPr lang="en-US" sz="2900" dirty="0" smtClean="0"/>
              <a:t> </a:t>
            </a:r>
            <a:r>
              <a:rPr lang="el-GR" sz="2900" dirty="0" smtClean="0"/>
              <a:t>1 δόση </a:t>
            </a:r>
            <a:r>
              <a:rPr lang="el-GR" sz="2900" dirty="0" err="1" smtClean="0"/>
              <a:t>κεφοταξίμης</a:t>
            </a:r>
            <a:r>
              <a:rPr lang="el-GR" sz="2900" dirty="0" smtClean="0"/>
              <a:t> ή </a:t>
            </a:r>
            <a:r>
              <a:rPr lang="el-GR" sz="2900" dirty="0" err="1" smtClean="0"/>
              <a:t>κεφτριαξόνης</a:t>
            </a:r>
            <a:r>
              <a:rPr lang="el-GR" sz="2900" dirty="0" smtClean="0"/>
              <a:t> (80</a:t>
            </a:r>
            <a:r>
              <a:rPr lang="en-US" sz="2900" dirty="0" smtClean="0"/>
              <a:t>mg/kg) </a:t>
            </a:r>
            <a:r>
              <a:rPr lang="el-GR" sz="2900" dirty="0" smtClean="0"/>
              <a:t>σε υποψία σηψαιμίας ή μηνιγγίτιδας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el-GR" sz="8000" dirty="0" smtClean="0"/>
          </a:p>
          <a:p>
            <a:pPr marL="0" indent="0">
              <a:buNone/>
            </a:pPr>
            <a:endParaRPr lang="el-GR" sz="1600" i="1" dirty="0" smtClean="0"/>
          </a:p>
        </p:txBody>
      </p:sp>
      <p:sp>
        <p:nvSpPr>
          <p:cNvPr id="4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Καμπύλο δεξιό βέλος 5"/>
          <p:cNvSpPr/>
          <p:nvPr/>
        </p:nvSpPr>
        <p:spPr>
          <a:xfrm>
            <a:off x="2279904" y="1757758"/>
            <a:ext cx="675464" cy="1003964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Καμπύλο δεξιό βέλος 5"/>
          <p:cNvSpPr/>
          <p:nvPr/>
        </p:nvSpPr>
        <p:spPr>
          <a:xfrm>
            <a:off x="2132340" y="3952084"/>
            <a:ext cx="675464" cy="1003964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604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36739" y="804672"/>
            <a:ext cx="9012024" cy="179222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None/>
            </a:pPr>
            <a:r>
              <a:rPr lang="en-US" b="1" dirty="0" smtClean="0">
                <a:solidFill>
                  <a:srgbClr val="000090"/>
                </a:solidFill>
                <a:cs typeface="Comic Sans MS"/>
              </a:rPr>
              <a:t>Disability  (D)</a:t>
            </a:r>
            <a:endParaRPr lang="el-GR" dirty="0" smtClean="0">
              <a:solidFill>
                <a:srgbClr val="000090"/>
              </a:solidFill>
              <a:cs typeface="Comic Sans MS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2000" b="1" dirty="0" smtClean="0"/>
              <a:t>AVPU</a:t>
            </a:r>
            <a:r>
              <a:rPr lang="el-GR" sz="2000" dirty="0" smtClean="0"/>
              <a:t> (</a:t>
            </a:r>
            <a:r>
              <a:rPr lang="el-GR" sz="2000" dirty="0" err="1" smtClean="0"/>
              <a:t>Alert</a:t>
            </a:r>
            <a:r>
              <a:rPr lang="el-GR" sz="2000" dirty="0" smtClean="0"/>
              <a:t> </a:t>
            </a:r>
            <a:r>
              <a:rPr lang="el-GR" sz="2000" dirty="0" err="1" smtClean="0"/>
              <a:t>Voice</a:t>
            </a:r>
            <a:r>
              <a:rPr lang="el-GR" sz="2000" dirty="0" smtClean="0"/>
              <a:t> </a:t>
            </a:r>
            <a:r>
              <a:rPr lang="el-GR" sz="2000" dirty="0" err="1" smtClean="0"/>
              <a:t>Pain</a:t>
            </a:r>
            <a:r>
              <a:rPr lang="el-GR" sz="2000" dirty="0" smtClean="0"/>
              <a:t> </a:t>
            </a:r>
            <a:r>
              <a:rPr lang="el-GR" sz="2000" dirty="0" err="1" smtClean="0"/>
              <a:t>Unresponsive</a:t>
            </a:r>
            <a:r>
              <a:rPr lang="el-GR" sz="2000" dirty="0" smtClean="0"/>
              <a:t>)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2000" dirty="0" smtClean="0"/>
              <a:t> </a:t>
            </a:r>
            <a:r>
              <a:rPr lang="el-GR" sz="2000" b="1" dirty="0" smtClean="0"/>
              <a:t>GCS </a:t>
            </a:r>
            <a:r>
              <a:rPr lang="el-GR" sz="2000" dirty="0" smtClean="0"/>
              <a:t>(Κλίμακα Γλασκώβης)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el-GR" sz="8000" dirty="0" smtClean="0"/>
          </a:p>
          <a:p>
            <a:pPr marL="0" indent="0">
              <a:buNone/>
            </a:pPr>
            <a:endParaRPr lang="el-GR" sz="1600" i="1" dirty="0" smtClean="0"/>
          </a:p>
        </p:txBody>
      </p:sp>
      <p:sp>
        <p:nvSpPr>
          <p:cNvPr id="4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- Ομάδα"/>
          <p:cNvGrpSpPr/>
          <p:nvPr/>
        </p:nvGrpSpPr>
        <p:grpSpPr>
          <a:xfrm>
            <a:off x="4251993" y="1348681"/>
            <a:ext cx="4356484" cy="3144502"/>
            <a:chOff x="3887924" y="1772816"/>
            <a:chExt cx="4356484" cy="3144502"/>
          </a:xfrm>
        </p:grpSpPr>
        <p:pic>
          <p:nvPicPr>
            <p:cNvPr id="7" name="Εικόνα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8144" y="1772816"/>
              <a:ext cx="2376264" cy="3144502"/>
            </a:xfrm>
            <a:prstGeom prst="rect">
              <a:avLst/>
            </a:prstGeom>
          </p:spPr>
        </p:pic>
        <p:cxnSp>
          <p:nvCxnSpPr>
            <p:cNvPr id="8" name="Ευθύγραμμο βέλος σύνδεσης 5"/>
            <p:cNvCxnSpPr/>
            <p:nvPr/>
          </p:nvCxnSpPr>
          <p:spPr>
            <a:xfrm>
              <a:off x="3887924" y="2272860"/>
              <a:ext cx="1656184" cy="64807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168552" y="4493183"/>
            <a:ext cx="9012024" cy="1520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2000" dirty="0" smtClean="0"/>
              <a:t> κόρες μέγεθος/αντίδραση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2000" dirty="0" smtClean="0"/>
              <a:t> αποφλοίωση - </a:t>
            </a:r>
            <a:r>
              <a:rPr lang="el-GR" sz="2000" dirty="0" err="1" smtClean="0"/>
              <a:t>απεγκεφαλισμός</a:t>
            </a:r>
            <a:r>
              <a:rPr lang="el-GR" sz="2000" dirty="0" smtClean="0"/>
              <a:t>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2000" dirty="0" smtClean="0"/>
              <a:t> αυχενική δυσκαμψία - σφύζουσα πηγή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l-GR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l-GR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604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31976" y="804672"/>
            <a:ext cx="9012024" cy="2005015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FF0000"/>
              </a:buClr>
              <a:buNone/>
            </a:pPr>
            <a:r>
              <a:rPr lang="en-US" sz="12800" b="1" dirty="0" smtClean="0">
                <a:solidFill>
                  <a:srgbClr val="000090"/>
                </a:solidFill>
                <a:cs typeface="Comic Sans MS"/>
              </a:rPr>
              <a:t>Exposure (E)</a:t>
            </a:r>
            <a:endParaRPr lang="el-GR" sz="12800" b="1" dirty="0" smtClean="0">
              <a:solidFill>
                <a:srgbClr val="000090"/>
              </a:solidFill>
              <a:cs typeface="Comic Sans MS"/>
            </a:endParaRPr>
          </a:p>
          <a:p>
            <a:pPr>
              <a:buClr>
                <a:srgbClr val="FF0000"/>
              </a:buClr>
              <a:buNone/>
            </a:pPr>
            <a:endParaRPr lang="el-GR" sz="6700" dirty="0" smtClean="0">
              <a:solidFill>
                <a:srgbClr val="000090"/>
              </a:solidFill>
              <a:cs typeface="Comic Sans MS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8000" dirty="0" smtClean="0"/>
              <a:t>εξάνθημα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el-GR" sz="8000" dirty="0" smtClean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8000" dirty="0" err="1" smtClean="0"/>
              <a:t>πορφυρικό</a:t>
            </a:r>
            <a:r>
              <a:rPr lang="el-GR" sz="8000" dirty="0" smtClean="0"/>
              <a:t> /αιμορραγικό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el-GR" sz="8000" dirty="0" smtClean="0"/>
          </a:p>
          <a:p>
            <a:pPr marL="0" indent="0">
              <a:buNone/>
            </a:pPr>
            <a:endParaRPr lang="el-GR" sz="1600" i="1" dirty="0" smtClean="0"/>
          </a:p>
        </p:txBody>
      </p:sp>
      <p:sp>
        <p:nvSpPr>
          <p:cNvPr id="4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168552" y="3320444"/>
            <a:ext cx="4976472" cy="651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l-GR" sz="2000" dirty="0" smtClean="0"/>
              <a:t> πυρετός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l-GR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l-GR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12 - Ομάδα"/>
          <p:cNvGrpSpPr/>
          <p:nvPr/>
        </p:nvGrpSpPr>
        <p:grpSpPr>
          <a:xfrm>
            <a:off x="4303776" y="3100988"/>
            <a:ext cx="4261935" cy="1425327"/>
            <a:chOff x="4303776" y="3100988"/>
            <a:chExt cx="4261935" cy="1425327"/>
          </a:xfrm>
        </p:grpSpPr>
        <p:pic>
          <p:nvPicPr>
            <p:cNvPr id="11" name="Εικόνα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2585" y="3100988"/>
              <a:ext cx="1893126" cy="1425327"/>
            </a:xfrm>
            <a:prstGeom prst="rect">
              <a:avLst/>
            </a:prstGeom>
          </p:spPr>
        </p:pic>
        <p:sp>
          <p:nvSpPr>
            <p:cNvPr id="12" name="Καμπύλο δεξιό βέλος 5"/>
            <p:cNvSpPr/>
            <p:nvPr/>
          </p:nvSpPr>
          <p:spPr>
            <a:xfrm>
              <a:off x="4303776" y="3320444"/>
              <a:ext cx="1572768" cy="1003964"/>
            </a:xfrm>
            <a:prstGeom prst="curved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</p:grpSp>
      <p:sp>
        <p:nvSpPr>
          <p:cNvPr id="14" name="Θέση περιεχομένου 2"/>
          <p:cNvSpPr txBox="1">
            <a:spLocks/>
          </p:cNvSpPr>
          <p:nvPr/>
        </p:nvSpPr>
        <p:spPr>
          <a:xfrm>
            <a:off x="168552" y="5724575"/>
            <a:ext cx="8397159" cy="6518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 algn="ctr">
              <a:lnSpc>
                <a:spcPct val="150000"/>
              </a:lnSpc>
              <a:buClr>
                <a:srgbClr val="C00000"/>
              </a:buClr>
            </a:pPr>
            <a:r>
              <a:rPr lang="el-GR" sz="2000" dirty="0" smtClean="0"/>
              <a:t> </a:t>
            </a:r>
            <a:r>
              <a:rPr lang="en-US" sz="2000" i="1" dirty="0" smtClean="0">
                <a:solidFill>
                  <a:srgbClr val="0070C0"/>
                </a:solidFill>
              </a:rPr>
              <a:t>Treating prolonged or repeated seizures and convulsive status </a:t>
            </a:r>
            <a:r>
              <a:rPr lang="en-US" sz="2000" i="1" dirty="0" err="1" smtClean="0">
                <a:solidFill>
                  <a:srgbClr val="0070C0"/>
                </a:solidFill>
              </a:rPr>
              <a:t>epilepticus</a:t>
            </a:r>
            <a:r>
              <a:rPr lang="en-US" sz="2000" i="1" dirty="0" smtClean="0">
                <a:solidFill>
                  <a:srgbClr val="0070C0"/>
                </a:solidFill>
              </a:rPr>
              <a:t>. NICE clinical guideline 137 (2012) UPΤDA 2015</a:t>
            </a:r>
            <a:endParaRPr lang="el-GR" sz="2000" i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el-GR" sz="20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l-GR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l-GR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604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22053" y="263615"/>
            <a:ext cx="6059317" cy="11429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3600" b="1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Επείγουσα </a:t>
            </a:r>
            <a:r>
              <a:rPr lang="el-GR" sz="3600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αντιμετώπιση </a:t>
            </a:r>
            <a:r>
              <a:rPr lang="en-US" sz="3600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S</a:t>
            </a:r>
            <a:r>
              <a:rPr lang="en-US" sz="3600" dirty="0" smtClean="0">
                <a:solidFill>
                  <a:srgbClr val="000090"/>
                </a:solidFill>
                <a:latin typeface="Comic Sans MS"/>
                <a:cs typeface="Comic Sans MS"/>
              </a:rPr>
              <a:t>E</a:t>
            </a:r>
            <a:endParaRPr lang="en-GB" sz="2000" dirty="0">
              <a:solidFill>
                <a:srgbClr val="03BDB9"/>
              </a:solidFill>
              <a:latin typeface="Comic Sans MS"/>
              <a:cs typeface="Comic Sans MS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r="1197" b="965"/>
          <a:stretch/>
        </p:blipFill>
        <p:spPr>
          <a:xfrm>
            <a:off x="1608089" y="1275920"/>
            <a:ext cx="6098817" cy="552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540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22053" y="263615"/>
            <a:ext cx="6059317" cy="11429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3600" b="1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Επείγουσα </a:t>
            </a:r>
            <a:r>
              <a:rPr lang="el-GR" sz="3600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αντιμετώπιση </a:t>
            </a:r>
            <a:r>
              <a:rPr lang="en-US" sz="3600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SE</a:t>
            </a:r>
            <a:endParaRPr lang="en-GB" sz="2000" dirty="0">
              <a:solidFill>
                <a:srgbClr val="03BDB9"/>
              </a:solidFill>
              <a:latin typeface="Calibri" pitchFamily="34" charset="0"/>
              <a:cs typeface="Comic Sans MS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2499090" y="1553536"/>
            <a:ext cx="4082280" cy="47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147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22053" y="263615"/>
            <a:ext cx="6059317" cy="11429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3600" b="1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Στάδια </a:t>
            </a:r>
            <a:r>
              <a:rPr lang="en-US" sz="3600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SE</a:t>
            </a:r>
            <a:endParaRPr lang="en-GB" sz="2000" dirty="0">
              <a:solidFill>
                <a:srgbClr val="03BDB9"/>
              </a:solidFill>
              <a:latin typeface="Calibri" pitchFamily="34" charset="0"/>
              <a:cs typeface="Comic Sans MS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2" t="6319" r="272" b="5864"/>
          <a:stretch/>
        </p:blipFill>
        <p:spPr bwMode="auto">
          <a:xfrm>
            <a:off x="522053" y="1422907"/>
            <a:ext cx="8411417" cy="472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400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F:\MANGEMENT OF STATUS EPILEPTICUS 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69348" y="0"/>
            <a:ext cx="7363853" cy="7344000"/>
          </a:xfrm>
          <a:prstGeom prst="rect">
            <a:avLst/>
          </a:prstGeom>
          <a:noFill/>
        </p:spPr>
      </p:pic>
      <p:cxnSp>
        <p:nvCxnSpPr>
          <p:cNvPr id="11" name="Ευθύγραμμο βέλος σύνδεσης 4"/>
          <p:cNvCxnSpPr/>
          <p:nvPr/>
        </p:nvCxnSpPr>
        <p:spPr>
          <a:xfrm>
            <a:off x="188190" y="332666"/>
            <a:ext cx="17526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Ευθύγραμμο βέλος σύνδεσης 4"/>
          <p:cNvCxnSpPr/>
          <p:nvPr/>
        </p:nvCxnSpPr>
        <p:spPr>
          <a:xfrm flipH="1">
            <a:off x="6245948" y="6132576"/>
            <a:ext cx="85327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400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902147" y="1911076"/>
            <a:ext cx="8246616" cy="2271180"/>
          </a:xfrm>
          <a:prstGeom prst="rect">
            <a:avLst/>
          </a:prstGeom>
          <a:solidFill>
            <a:schemeClr val="bg1">
              <a:lumMod val="95000"/>
              <a:alpha val="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50218" y="633809"/>
            <a:ext cx="5687270" cy="1142999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000090"/>
                </a:solidFill>
                <a:latin typeface="Calibri" pitchFamily="34" charset="0"/>
              </a:rPr>
              <a:t>Επιληπτική</a:t>
            </a:r>
            <a:r>
              <a:rPr lang="el-GR" dirty="0" smtClean="0">
                <a:solidFill>
                  <a:srgbClr val="000090"/>
                </a:solidFill>
                <a:latin typeface="Calibri" pitchFamily="34" charset="0"/>
              </a:rPr>
              <a:t> κρίση</a:t>
            </a:r>
            <a:endParaRPr lang="en-GB" dirty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Ορθογώνιο 2"/>
          <p:cNvSpPr/>
          <p:nvPr/>
        </p:nvSpPr>
        <p:spPr>
          <a:xfrm>
            <a:off x="1245320" y="2020795"/>
            <a:ext cx="7583431" cy="2244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sz="2000" dirty="0" smtClean="0">
                <a:latin typeface="+mj-lt"/>
                <a:cs typeface="Arial" pitchFamily="34" charset="0"/>
              </a:rPr>
              <a:t>διαλείπουσα </a:t>
            </a:r>
            <a:r>
              <a:rPr lang="el-GR" sz="2000" dirty="0">
                <a:latin typeface="+mj-lt"/>
                <a:cs typeface="Arial" pitchFamily="34" charset="0"/>
              </a:rPr>
              <a:t>στερεότυπη </a:t>
            </a:r>
            <a:r>
              <a:rPr lang="el-GR" sz="2000" dirty="0" smtClean="0">
                <a:latin typeface="+mj-lt"/>
                <a:cs typeface="Arial" pitchFamily="34" charset="0"/>
              </a:rPr>
              <a:t>εμφάνιση σημείων ή/και συμπτωμάτων, όπως διαταραχή </a:t>
            </a:r>
            <a:r>
              <a:rPr lang="el-GR" sz="2000" dirty="0">
                <a:latin typeface="+mj-lt"/>
                <a:cs typeface="Arial" pitchFamily="34" charset="0"/>
              </a:rPr>
              <a:t>της συνείδησης, </a:t>
            </a:r>
            <a:r>
              <a:rPr lang="en-US" sz="2000" dirty="0">
                <a:latin typeface="+mj-lt"/>
                <a:cs typeface="Arial" pitchFamily="34" charset="0"/>
              </a:rPr>
              <a:t> </a:t>
            </a:r>
            <a:r>
              <a:rPr lang="el-GR" sz="2000" dirty="0" smtClean="0">
                <a:latin typeface="+mj-lt"/>
                <a:cs typeface="Arial" pitchFamily="34" charset="0"/>
              </a:rPr>
              <a:t>συμπεριφοράς</a:t>
            </a:r>
            <a:r>
              <a:rPr lang="el-GR" sz="2000" dirty="0">
                <a:latin typeface="+mj-lt"/>
                <a:cs typeface="Arial" pitchFamily="34" charset="0"/>
              </a:rPr>
              <a:t>, συναισθήματος, κινητικής </a:t>
            </a:r>
            <a:r>
              <a:rPr lang="el-GR" sz="2000" dirty="0" smtClean="0">
                <a:latin typeface="+mj-lt"/>
                <a:cs typeface="Arial" pitchFamily="34" charset="0"/>
              </a:rPr>
              <a:t>λειτουργίας ή αισθητικότητας, </a:t>
            </a:r>
            <a:r>
              <a:rPr lang="el-GR" sz="2000" b="1" dirty="0" smtClean="0">
                <a:latin typeface="+mj-lt"/>
                <a:cs typeface="Arial" pitchFamily="34" charset="0"/>
              </a:rPr>
              <a:t>που</a:t>
            </a:r>
            <a:r>
              <a:rPr lang="en-US" sz="2000" b="1" dirty="0" smtClean="0">
                <a:latin typeface="+mj-lt"/>
                <a:cs typeface="Arial" pitchFamily="34" charset="0"/>
              </a:rPr>
              <a:t> </a:t>
            </a:r>
            <a:r>
              <a:rPr lang="el-GR" sz="2000" b="1" dirty="0" smtClean="0">
                <a:latin typeface="+mj-lt"/>
                <a:cs typeface="Arial" pitchFamily="34" charset="0"/>
              </a:rPr>
              <a:t>οφείλεται </a:t>
            </a:r>
            <a:r>
              <a:rPr lang="el-GR" sz="2000" b="1" dirty="0">
                <a:latin typeface="+mj-lt"/>
                <a:cs typeface="Arial" pitchFamily="34" charset="0"/>
              </a:rPr>
              <a:t>σε </a:t>
            </a:r>
            <a:r>
              <a:rPr lang="el-GR" sz="2000" b="1" dirty="0" smtClean="0">
                <a:latin typeface="+mj-lt"/>
                <a:cs typeface="Arial" pitchFamily="34" charset="0"/>
              </a:rPr>
              <a:t>παροξυντικές εκφορτίσεις, δηλαδή σε </a:t>
            </a:r>
            <a:r>
              <a:rPr lang="el-GR" sz="2000" b="1" dirty="0" smtClean="0"/>
              <a:t>ανώμαλη</a:t>
            </a:r>
            <a:r>
              <a:rPr lang="el-GR" sz="2000" b="1" dirty="0"/>
              <a:t>, υπερβολική ή σύγχρονη </a:t>
            </a:r>
            <a:r>
              <a:rPr lang="el-GR" sz="2000" b="1" dirty="0" err="1"/>
              <a:t>νευρωνική</a:t>
            </a:r>
            <a:r>
              <a:rPr lang="el-GR" sz="2000" b="1" dirty="0"/>
              <a:t> δραστηριότητα στον </a:t>
            </a:r>
            <a:r>
              <a:rPr lang="el-GR" sz="2000" b="1" dirty="0" smtClean="0"/>
              <a:t>εγκέφαλο</a:t>
            </a:r>
            <a:endParaRPr lang="en-GB" sz="2000" b="1" dirty="0"/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/>
            </a:pPr>
            <a:endParaRPr lang="el-GR" sz="2400" b="1" dirty="0">
              <a:latin typeface="+mj-lt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044825" y="3143250"/>
            <a:ext cx="3052763" cy="0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Related imag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387" b="18669"/>
          <a:stretch/>
        </p:blipFill>
        <p:spPr bwMode="auto">
          <a:xfrm>
            <a:off x="1499519" y="4529367"/>
            <a:ext cx="5986510" cy="21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Στρογγυλεμένο ορθογώνιο 3"/>
          <p:cNvSpPr/>
          <p:nvPr/>
        </p:nvSpPr>
        <p:spPr>
          <a:xfrm>
            <a:off x="3454819" y="4487461"/>
            <a:ext cx="1659791" cy="327446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3356452" y="5984107"/>
            <a:ext cx="2741136" cy="327446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1470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Θέση περιεχομένου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990600"/>
            <a:ext cx="5974671" cy="4873625"/>
          </a:xfrm>
          <a:prstGeom prst="rect">
            <a:avLst/>
          </a:prstGeom>
        </p:spPr>
      </p:pic>
      <p:cxnSp>
        <p:nvCxnSpPr>
          <p:cNvPr id="12" name="Ευθύγραμμο βέλος σύνδεσης 4"/>
          <p:cNvCxnSpPr/>
          <p:nvPr/>
        </p:nvCxnSpPr>
        <p:spPr>
          <a:xfrm>
            <a:off x="398157" y="1075246"/>
            <a:ext cx="102029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400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08505" y="494644"/>
            <a:ext cx="6059317" cy="11429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3600" b="1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Status </a:t>
            </a:r>
            <a:r>
              <a:rPr lang="en-GB" sz="3600" dirty="0" err="1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epilepticus</a:t>
            </a:r>
            <a:endParaRPr lang="en-GB" sz="2000" dirty="0">
              <a:solidFill>
                <a:srgbClr val="03BDB9"/>
              </a:solidFill>
              <a:latin typeface="Calibri" pitchFamily="34" charset="0"/>
              <a:cs typeface="Comic Sans MS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422" y="1843088"/>
            <a:ext cx="5867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Ορθογώνιο"/>
          <p:cNvSpPr/>
          <p:nvPr/>
        </p:nvSpPr>
        <p:spPr>
          <a:xfrm>
            <a:off x="3702223" y="2731086"/>
            <a:ext cx="25555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/>
              <a:t>Neurology 2012;79:871–877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xmlns="" val="255772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107" y="4629"/>
            <a:ext cx="6705600" cy="6886575"/>
          </a:xfrm>
          <a:prstGeom prst="rect">
            <a:avLst/>
          </a:prstGeom>
          <a:noFill/>
          <a:ln w="9525">
            <a:solidFill>
              <a:srgbClr val="03BDB9"/>
            </a:solidFill>
            <a:miter lim="800000"/>
            <a:headEnd/>
            <a:tailEnd/>
          </a:ln>
        </p:spPr>
      </p:pic>
      <p:sp>
        <p:nvSpPr>
          <p:cNvPr id="11" name="10 - Στρογγυλεμένο ορθογώνιο"/>
          <p:cNvSpPr/>
          <p:nvPr/>
        </p:nvSpPr>
        <p:spPr>
          <a:xfrm>
            <a:off x="516840" y="1075246"/>
            <a:ext cx="5938887" cy="226244"/>
          </a:xfrm>
          <a:prstGeom prst="roundRect">
            <a:avLst/>
          </a:prstGeom>
          <a:noFill/>
          <a:ln w="25400">
            <a:solidFill>
              <a:srgbClr val="03BDB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516840" y="1453298"/>
            <a:ext cx="5938887" cy="226244"/>
          </a:xfrm>
          <a:prstGeom prst="roundRect">
            <a:avLst/>
          </a:prstGeom>
          <a:noFill/>
          <a:ln w="25400">
            <a:solidFill>
              <a:srgbClr val="03BDB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5772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757" y="1633728"/>
            <a:ext cx="65055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Ορθογώνιο"/>
          <p:cNvSpPr/>
          <p:nvPr/>
        </p:nvSpPr>
        <p:spPr>
          <a:xfrm>
            <a:off x="285179" y="4608576"/>
            <a:ext cx="8863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just">
              <a:lnSpc>
                <a:spcPct val="15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n-US" sz="1600" dirty="0" smtClean="0"/>
              <a:t>this prospective study demonstrates that children with FSE are at risk for acute</a:t>
            </a:r>
            <a:r>
              <a:rPr lang="el-GR" sz="1600" dirty="0" smtClean="0"/>
              <a:t> </a:t>
            </a:r>
            <a:r>
              <a:rPr lang="en-US" sz="1600" dirty="0" err="1" smtClean="0"/>
              <a:t>hippocampal</a:t>
            </a:r>
            <a:r>
              <a:rPr lang="en-US" sz="1600" dirty="0" smtClean="0"/>
              <a:t> injury and that a substantial number also have abnormalities in </a:t>
            </a:r>
            <a:r>
              <a:rPr lang="en-US" sz="1600" dirty="0" err="1" smtClean="0"/>
              <a:t>hippocampal</a:t>
            </a:r>
            <a:r>
              <a:rPr lang="en-US" sz="1600" dirty="0" smtClean="0"/>
              <a:t> development</a:t>
            </a:r>
          </a:p>
          <a:p>
            <a:pPr marL="400050" indent="-400050" algn="just">
              <a:lnSpc>
                <a:spcPct val="15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n-US" sz="1600" dirty="0" smtClean="0"/>
              <a:t> follow-up studies are in progress to determine the long-term outcomes in these children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xmlns="" val="255772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>
            <a:off x="285179" y="3791712"/>
            <a:ext cx="8863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just">
              <a:lnSpc>
                <a:spcPct val="15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n-US" sz="1600" dirty="0" err="1" smtClean="0"/>
              <a:t>hippocampal</a:t>
            </a:r>
            <a:r>
              <a:rPr lang="en-US" sz="1600" dirty="0" smtClean="0"/>
              <a:t> T2 </a:t>
            </a:r>
            <a:r>
              <a:rPr lang="en-US" sz="1600" dirty="0" err="1" smtClean="0"/>
              <a:t>hyperintensity</a:t>
            </a:r>
            <a:r>
              <a:rPr lang="en-US" sz="1600" dirty="0" smtClean="0"/>
              <a:t> after FSE represents acute injury often evolving to a radiological appearance of HS after one year.</a:t>
            </a:r>
          </a:p>
          <a:p>
            <a:pPr marL="400050" indent="-400050" algn="just">
              <a:lnSpc>
                <a:spcPct val="15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n-US" sz="1600" dirty="0" smtClean="0"/>
              <a:t>impaired growth of normal appearing </a:t>
            </a:r>
            <a:r>
              <a:rPr lang="en-US" sz="1600" dirty="0" err="1" smtClean="0"/>
              <a:t>hippocampi</a:t>
            </a:r>
            <a:r>
              <a:rPr lang="en-US" sz="1600" dirty="0" smtClean="0"/>
              <a:t> after FSE suggests subtle injury even in the absence of T2 </a:t>
            </a:r>
            <a:r>
              <a:rPr lang="en-US" sz="1600" dirty="0" err="1" smtClean="0"/>
              <a:t>hyperintensity</a:t>
            </a:r>
            <a:endParaRPr lang="en-US" sz="1600" dirty="0" smtClean="0"/>
          </a:p>
          <a:p>
            <a:pPr marL="400050" indent="-400050" algn="just">
              <a:lnSpc>
                <a:spcPct val="15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n-US" sz="1600" dirty="0" smtClean="0"/>
              <a:t>longer follow-up is needed to determine the relationship of these findings to TLE</a:t>
            </a:r>
            <a:endParaRPr lang="el-GR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88" y="1123950"/>
            <a:ext cx="78200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772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8" y="499872"/>
            <a:ext cx="80105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772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3813"/>
            <a:ext cx="8143875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772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>
            <a:off x="285179" y="4656634"/>
            <a:ext cx="8863584" cy="1900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just">
              <a:lnSpc>
                <a:spcPct val="15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n-US" sz="1600" dirty="0" smtClean="0"/>
              <a:t>a large retrospective cohort of children with first time non-febrile seizure with focal manifestations evaluated in the ED of a single center over an 18-year period with a 4% prevalence of clinically urgent intracranial pathology</a:t>
            </a:r>
          </a:p>
          <a:p>
            <a:pPr marL="400050" indent="-400050" algn="just">
              <a:lnSpc>
                <a:spcPct val="15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n-US" sz="1600" dirty="0" smtClean="0"/>
              <a:t>our data we suggest children less than 18 months should be considered for addition to imaging guidelines as an indication for emergent </a:t>
            </a:r>
            <a:r>
              <a:rPr lang="en-US" sz="1600" dirty="0" err="1" smtClean="0"/>
              <a:t>neuroimaging</a:t>
            </a:r>
            <a:endParaRPr lang="el-GR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782" y="113209"/>
            <a:ext cx="85534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Στρογγυλεμένο ορθογώνιο"/>
          <p:cNvSpPr/>
          <p:nvPr/>
        </p:nvSpPr>
        <p:spPr>
          <a:xfrm>
            <a:off x="541782" y="461913"/>
            <a:ext cx="1140714" cy="4024743"/>
          </a:xfrm>
          <a:prstGeom prst="roundRect">
            <a:avLst/>
          </a:prstGeom>
          <a:noFill/>
          <a:ln w="25400">
            <a:solidFill>
              <a:srgbClr val="03BDB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5772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>
            <a:off x="280416" y="2872294"/>
            <a:ext cx="886358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1600" dirty="0" smtClean="0"/>
          </a:p>
          <a:p>
            <a:endParaRPr lang="el-GR" sz="1600" dirty="0" smtClean="0"/>
          </a:p>
          <a:p>
            <a:pPr marL="400050" indent="-400050" algn="just">
              <a:lnSpc>
                <a:spcPct val="150000"/>
              </a:lnSpc>
              <a:buClr>
                <a:schemeClr val="accent4"/>
              </a:buClr>
              <a:buFont typeface="+mj-lt"/>
              <a:buAutoNum type="romanLcPeriod"/>
            </a:pPr>
            <a:endParaRPr lang="el-GR" sz="1400" dirty="0" smtClean="0"/>
          </a:p>
          <a:p>
            <a:pPr marL="400050" indent="-400050" algn="just">
              <a:lnSpc>
                <a:spcPct val="15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n-US" sz="1600" dirty="0" smtClean="0"/>
              <a:t>177 children presenting with new-onset seizure with status </a:t>
            </a:r>
            <a:r>
              <a:rPr lang="en-US" sz="1600" dirty="0" err="1" smtClean="0"/>
              <a:t>epilepticus</a:t>
            </a:r>
            <a:r>
              <a:rPr lang="en-US" sz="1600" dirty="0" smtClean="0"/>
              <a:t>, of whom 170 (96%) had </a:t>
            </a:r>
            <a:r>
              <a:rPr lang="en-US" sz="1600" dirty="0" err="1" smtClean="0"/>
              <a:t>neuroimaging</a:t>
            </a:r>
            <a:r>
              <a:rPr lang="en-US" sz="1600" dirty="0" smtClean="0"/>
              <a:t> performed</a:t>
            </a:r>
          </a:p>
          <a:p>
            <a:pPr marL="400050" indent="-400050" algn="just">
              <a:lnSpc>
                <a:spcPct val="15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n-US" sz="1600" dirty="0" smtClean="0"/>
              <a:t>abnormal findings were identified on </a:t>
            </a:r>
            <a:r>
              <a:rPr lang="en-US" sz="1600" dirty="0" err="1" smtClean="0"/>
              <a:t>neuroimaging</a:t>
            </a:r>
            <a:r>
              <a:rPr lang="en-US" sz="1600" dirty="0" smtClean="0"/>
              <a:t> in 64/177</a:t>
            </a:r>
            <a:endParaRPr lang="el-GR" sz="1600" dirty="0" smtClean="0"/>
          </a:p>
          <a:p>
            <a:pPr marL="400050" indent="-400050" algn="just">
              <a:lnSpc>
                <a:spcPct val="15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n-US" sz="1600" dirty="0" smtClean="0"/>
              <a:t>minority of children with new-onset seizures presenting with status </a:t>
            </a:r>
            <a:r>
              <a:rPr lang="en-US" sz="1600" dirty="0" err="1" smtClean="0"/>
              <a:t>epilepticus</a:t>
            </a:r>
            <a:r>
              <a:rPr lang="en-US" sz="1600" dirty="0" smtClean="0"/>
              <a:t> have urgent or emergent intracranial pathology identified on </a:t>
            </a:r>
            <a:r>
              <a:rPr lang="en-US" sz="1600" dirty="0" err="1" smtClean="0"/>
              <a:t>neuroimaging</a:t>
            </a:r>
            <a:endParaRPr lang="en-US" sz="1600" dirty="0" smtClean="0"/>
          </a:p>
          <a:p>
            <a:pPr marL="400050" indent="-400050" algn="just">
              <a:lnSpc>
                <a:spcPct val="15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n-US" sz="1600" dirty="0" smtClean="0"/>
              <a:t>clinicians should strongly consider emergent </a:t>
            </a:r>
            <a:r>
              <a:rPr lang="en-US" sz="1600" dirty="0" err="1" smtClean="0"/>
              <a:t>neuroimaging</a:t>
            </a:r>
            <a:r>
              <a:rPr lang="en-US" sz="1600" dirty="0" smtClean="0"/>
              <a:t> in these children</a:t>
            </a:r>
          </a:p>
          <a:p>
            <a:pPr marL="400050" indent="-400050" algn="just">
              <a:lnSpc>
                <a:spcPct val="15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n-US" sz="1600" dirty="0" smtClean="0"/>
              <a:t>magnetic resonance imaging is the preferred imaging modality when available and safe</a:t>
            </a:r>
          </a:p>
          <a:p>
            <a:endParaRPr lang="en-US" sz="1600" dirty="0" smtClean="0"/>
          </a:p>
          <a:p>
            <a:endParaRPr lang="el-GR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612" y="1026478"/>
            <a:ext cx="73914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772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>
            <a:off x="280416" y="2872294"/>
            <a:ext cx="8863584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1600" dirty="0" smtClean="0"/>
          </a:p>
          <a:p>
            <a:endParaRPr lang="el-GR" sz="1600" dirty="0" smtClean="0"/>
          </a:p>
          <a:p>
            <a:pPr marL="400050" indent="-400050" algn="just">
              <a:lnSpc>
                <a:spcPct val="150000"/>
              </a:lnSpc>
              <a:buClr>
                <a:schemeClr val="accent4"/>
              </a:buClr>
              <a:buFont typeface="+mj-lt"/>
              <a:buAutoNum type="romanLcPeriod"/>
            </a:pPr>
            <a:endParaRPr lang="el-GR" sz="1400" dirty="0" smtClean="0"/>
          </a:p>
          <a:p>
            <a:pPr marL="400050" indent="-400050">
              <a:lnSpc>
                <a:spcPct val="15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n-US" sz="1600" dirty="0" smtClean="0"/>
              <a:t>IED can be unrelated to MRI findings</a:t>
            </a:r>
          </a:p>
          <a:p>
            <a:pPr marL="400050" indent="-400050">
              <a:lnSpc>
                <a:spcPct val="15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n-US" sz="1600" dirty="0" smtClean="0"/>
              <a:t>focal IED were not statistically concordant with the structural lesions detected by MRI</a:t>
            </a:r>
          </a:p>
          <a:p>
            <a:pPr marL="400050" indent="-400050">
              <a:lnSpc>
                <a:spcPct val="15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n-US" sz="1600" dirty="0" smtClean="0"/>
              <a:t>for the cases with multifocal discharges revealed by </a:t>
            </a:r>
            <a:r>
              <a:rPr lang="en-US" sz="1600" dirty="0" err="1" smtClean="0"/>
              <a:t>interictal</a:t>
            </a:r>
            <a:r>
              <a:rPr lang="en-US" sz="1600" dirty="0" smtClean="0"/>
              <a:t> EEG, the rate of abnormalities detected using MRI was 68%</a:t>
            </a:r>
          </a:p>
          <a:p>
            <a:pPr marL="400050" indent="-400050">
              <a:lnSpc>
                <a:spcPct val="150000"/>
              </a:lnSpc>
              <a:buClr>
                <a:schemeClr val="accent4"/>
              </a:buClr>
              <a:buFont typeface="+mj-lt"/>
              <a:buAutoNum type="romanLcPeriod"/>
            </a:pPr>
            <a:r>
              <a:rPr lang="en-US" sz="1600" smtClean="0"/>
              <a:t>detecting </a:t>
            </a:r>
            <a:r>
              <a:rPr lang="en-US" sz="1600" dirty="0" smtClean="0"/>
              <a:t>abnormalities using MRI in patients with multifocal IED does support the necessity of the use of MRI in early diagnosis stages</a:t>
            </a:r>
          </a:p>
          <a:p>
            <a:endParaRPr lang="el-GR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017" y="1075246"/>
            <a:ext cx="75247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983147" y="3199321"/>
            <a:ext cx="6004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i="1" dirty="0" smtClean="0"/>
              <a:t>J Clin Med 2018;7:134; doi:10.3390/jcm7060134</a:t>
            </a:r>
            <a:endParaRPr lang="el-GR" sz="1400" i="1" dirty="0"/>
          </a:p>
        </p:txBody>
      </p:sp>
    </p:spTree>
    <p:extLst>
      <p:ext uri="{BB962C8B-B14F-4D97-AF65-F5344CB8AC3E}">
        <p14:creationId xmlns:p14="http://schemas.microsoft.com/office/powerpoint/2010/main" xmlns="" val="255772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381662" y="1892545"/>
            <a:ext cx="6568866" cy="1142999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rgbClr val="000090"/>
                </a:solidFill>
                <a:latin typeface="Calibri" pitchFamily="34" charset="0"/>
              </a:rPr>
              <a:t>Α΄</a:t>
            </a:r>
            <a:r>
              <a:rPr lang="el-GR" sz="3600" dirty="0" smtClean="0">
                <a:solidFill>
                  <a:srgbClr val="000090"/>
                </a:solidFill>
                <a:latin typeface="Calibri" pitchFamily="34" charset="0"/>
              </a:rPr>
              <a:t>. </a:t>
            </a:r>
            <a:r>
              <a:rPr lang="el-GR" sz="3600" b="1" dirty="0" smtClean="0">
                <a:solidFill>
                  <a:srgbClr val="000090"/>
                </a:solidFill>
                <a:latin typeface="Calibri" pitchFamily="34" charset="0"/>
              </a:rPr>
              <a:t>Επιληπτικές κρίσεις </a:t>
            </a:r>
            <a:r>
              <a:rPr lang="el-GR" sz="3600" dirty="0" smtClean="0">
                <a:solidFill>
                  <a:srgbClr val="000090"/>
                </a:solidFill>
                <a:latin typeface="Calibri" pitchFamily="34" charset="0"/>
              </a:rPr>
              <a:t>στην παιδική ηλικία</a:t>
            </a:r>
            <a:endParaRPr lang="en-GB" sz="3600" dirty="0">
              <a:solidFill>
                <a:srgbClr val="03B9B5"/>
              </a:solidFill>
              <a:latin typeface="Calibri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778191" y="247321"/>
            <a:ext cx="2365809" cy="79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Ορθογώνιο 8"/>
          <p:cNvSpPr/>
          <p:nvPr/>
        </p:nvSpPr>
        <p:spPr>
          <a:xfrm>
            <a:off x="188190" y="6096001"/>
            <a:ext cx="895581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474" y="3552661"/>
            <a:ext cx="3312990" cy="283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976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987707" y="247321"/>
            <a:ext cx="2156293" cy="72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514413" y="53664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495" y="2385109"/>
            <a:ext cx="4011613" cy="3775636"/>
          </a:xfrm>
          <a:prstGeom prst="rect">
            <a:avLst/>
          </a:prstGeom>
        </p:spPr>
      </p:pic>
      <p:sp>
        <p:nvSpPr>
          <p:cNvPr id="10" name="Τίτλος 1"/>
          <p:cNvSpPr>
            <a:spLocks noGrp="1"/>
          </p:cNvSpPr>
          <p:nvPr>
            <p:ph type="ctrTitle"/>
          </p:nvPr>
        </p:nvSpPr>
        <p:spPr>
          <a:xfrm>
            <a:off x="741067" y="608500"/>
            <a:ext cx="6846653" cy="1150503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rgbClr val="03B9B5"/>
                </a:solidFill>
                <a:latin typeface="Comic Sans MS" panose="030F0702030302020204" pitchFamily="66" charset="0"/>
              </a:rPr>
              <a:t>Ερωτήσεις </a:t>
            </a:r>
            <a:r>
              <a:rPr lang="el-GR" sz="4800" dirty="0" smtClean="0">
                <a:solidFill>
                  <a:srgbClr val="03B9B5"/>
                </a:solidFill>
                <a:latin typeface="Comic Sans MS" panose="030F0702030302020204" pitchFamily="66" charset="0"/>
              </a:rPr>
              <a:t>?</a:t>
            </a:r>
            <a:endParaRPr lang="en-GB" sz="4800" dirty="0">
              <a:solidFill>
                <a:srgbClr val="03B9B5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53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21693" y="711715"/>
            <a:ext cx="5029200" cy="1142999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000090"/>
                </a:solidFill>
                <a:latin typeface="Calibri" pitchFamily="34" charset="0"/>
              </a:rPr>
              <a:t>Επιληπτική</a:t>
            </a:r>
            <a:r>
              <a:rPr lang="el-GR" dirty="0" smtClean="0">
                <a:solidFill>
                  <a:srgbClr val="000090"/>
                </a:solidFill>
                <a:latin typeface="Calibri" pitchFamily="34" charset="0"/>
              </a:rPr>
              <a:t> δραστηριότητα</a:t>
            </a:r>
            <a:endParaRPr lang="en-GB" dirty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/>
          <a:srcRect t="9442"/>
          <a:stretch/>
        </p:blipFill>
        <p:spPr>
          <a:xfrm>
            <a:off x="1027730" y="2085474"/>
            <a:ext cx="7683133" cy="43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119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22054" y="503746"/>
            <a:ext cx="5687270" cy="11429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b="1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Είδη </a:t>
            </a:r>
            <a:r>
              <a:rPr lang="el-GR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επιληπτικών κρίσεων </a:t>
            </a:r>
            <a:r>
              <a:rPr lang="en-GB" dirty="0" smtClean="0">
                <a:solidFill>
                  <a:srgbClr val="000090"/>
                </a:solidFill>
                <a:latin typeface="Comic Sans MS"/>
                <a:cs typeface="Comic Sans MS"/>
              </a:rPr>
              <a:t/>
            </a:r>
            <a:br>
              <a:rPr lang="en-GB" dirty="0" smtClean="0">
                <a:solidFill>
                  <a:srgbClr val="000090"/>
                </a:solidFill>
                <a:latin typeface="Comic Sans MS"/>
                <a:cs typeface="Comic Sans MS"/>
              </a:rPr>
            </a:br>
            <a:endParaRPr lang="en-GB" sz="2000" dirty="0">
              <a:solidFill>
                <a:srgbClr val="03BDB9"/>
              </a:solidFill>
              <a:latin typeface="Comic Sans MS"/>
              <a:cs typeface="Comic Sans MS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Image result for seizure typ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48" r="3402" b="3491"/>
          <a:stretch/>
        </p:blipFill>
        <p:spPr bwMode="auto">
          <a:xfrm>
            <a:off x="809519" y="1331670"/>
            <a:ext cx="7740924" cy="530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Στρογγυλεμένο ορθογώνιο 8"/>
          <p:cNvSpPr/>
          <p:nvPr/>
        </p:nvSpPr>
        <p:spPr>
          <a:xfrm>
            <a:off x="3416968" y="5433944"/>
            <a:ext cx="4908885" cy="11993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7827848" y="3900642"/>
            <a:ext cx="160887" cy="1637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7980248" y="4053042"/>
            <a:ext cx="160887" cy="1637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Στρογγυλεμένο ορθογώνιο 13"/>
          <p:cNvSpPr/>
          <p:nvPr/>
        </p:nvSpPr>
        <p:spPr>
          <a:xfrm>
            <a:off x="2616366" y="3649631"/>
            <a:ext cx="160887" cy="1637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1904104" y="3209746"/>
            <a:ext cx="200948" cy="1637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5164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22054" y="503746"/>
            <a:ext cx="5687270" cy="11429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b="1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Είδη </a:t>
            </a:r>
            <a:r>
              <a:rPr lang="el-GR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επιληπτικών κρίσεων </a:t>
            </a:r>
            <a:r>
              <a:rPr lang="en-GB" dirty="0" smtClean="0">
                <a:solidFill>
                  <a:srgbClr val="000090"/>
                </a:solidFill>
                <a:latin typeface="Comic Sans MS"/>
                <a:cs typeface="Comic Sans MS"/>
              </a:rPr>
              <a:t/>
            </a:r>
            <a:br>
              <a:rPr lang="en-GB" dirty="0" smtClean="0">
                <a:solidFill>
                  <a:srgbClr val="000090"/>
                </a:solidFill>
                <a:latin typeface="Comic Sans MS"/>
                <a:cs typeface="Comic Sans MS"/>
              </a:rPr>
            </a:br>
            <a:endParaRPr lang="en-GB" sz="2000" dirty="0">
              <a:solidFill>
                <a:srgbClr val="03BDB9"/>
              </a:solidFill>
              <a:latin typeface="Comic Sans MS"/>
              <a:cs typeface="Comic Sans MS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39366" y="1764632"/>
            <a:ext cx="7915875" cy="370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l-GR" sz="2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προκλητές</a:t>
            </a:r>
            <a:r>
              <a:rPr lang="el-GR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ή ευκαιριακές </a:t>
            </a:r>
            <a:r>
              <a:rPr lang="el-G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(ή συμπτωματικές)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επιληπτικές κρίσεις</a:t>
            </a:r>
          </a:p>
          <a:p>
            <a:pPr marL="512763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855663" indent="-342900">
              <a:buFont typeface="Wingdings" panose="05000000000000000000" pitchFamily="2" charset="2"/>
              <a:buChar char="ü"/>
            </a:pPr>
            <a:r>
              <a:rPr lang="el-GR" sz="2000" i="1" dirty="0"/>
              <a:t>ε</a:t>
            </a:r>
            <a:r>
              <a:rPr lang="el-GR" sz="2000" i="1" dirty="0" smtClean="0"/>
              <a:t>μφανίζονται ως συνέπεια </a:t>
            </a:r>
            <a:r>
              <a:rPr lang="el-GR" sz="2000" b="1" i="1" dirty="0" smtClean="0"/>
              <a:t>ΑΜΕΣΗΣ</a:t>
            </a:r>
            <a:r>
              <a:rPr lang="el-GR" sz="2000" i="1" dirty="0" smtClean="0"/>
              <a:t> επίδρασης βλαπτικών παραγόντων στον εγκέφαλο, π.χ. πυρετός, </a:t>
            </a:r>
            <a:r>
              <a:rPr lang="el-GR" sz="2000" i="1" dirty="0" err="1" smtClean="0"/>
              <a:t>υποξία</a:t>
            </a:r>
            <a:endParaRPr lang="el-GR" sz="2000" i="1" dirty="0" smtClean="0"/>
          </a:p>
          <a:p>
            <a:pPr marL="285750" indent="-285750">
              <a:buFontTx/>
              <a:buChar char="-"/>
            </a:pPr>
            <a:endParaRPr lang="el-GR" sz="800" dirty="0"/>
          </a:p>
          <a:p>
            <a:pPr marL="285750" indent="-285750">
              <a:buFontTx/>
              <a:buChar char="-"/>
            </a:pPr>
            <a:endParaRPr lang="el-GR" sz="1050" dirty="0" smtClean="0"/>
          </a:p>
          <a:p>
            <a:pPr marL="514350" indent="-514350">
              <a:buFont typeface="+mj-lt"/>
              <a:buAutoNum type="romanUcPeriod" startAt="2"/>
            </a:pPr>
            <a:r>
              <a:rPr lang="el-GR" sz="2100" b="1" dirty="0" smtClean="0">
                <a:solidFill>
                  <a:schemeClr val="accent2"/>
                </a:solidFill>
              </a:rPr>
              <a:t>απρόκλητες</a:t>
            </a:r>
            <a:r>
              <a:rPr lang="el-G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2000" dirty="0" smtClean="0"/>
              <a:t>επιληπτικές κρίσεις</a:t>
            </a:r>
          </a:p>
          <a:p>
            <a:pPr marL="465138"/>
            <a:endParaRPr lang="el-GR" sz="500" dirty="0" smtClean="0"/>
          </a:p>
          <a:p>
            <a:pPr marL="628650" indent="-115888">
              <a:buFont typeface="Wingdings" panose="05000000000000000000" pitchFamily="2" charset="2"/>
              <a:buChar char="ü"/>
            </a:pPr>
            <a:r>
              <a:rPr lang="el-GR" sz="2000" dirty="0" smtClean="0"/>
              <a:t>   </a:t>
            </a:r>
            <a:r>
              <a:rPr lang="el-GR" sz="2000" i="1" dirty="0" smtClean="0"/>
              <a:t>δεν ανευρίσκεται οξύ βλαπτικό αίτιο</a:t>
            </a:r>
          </a:p>
          <a:p>
            <a:pPr marL="285750" indent="-285750">
              <a:buFontTx/>
              <a:buChar char="-"/>
            </a:pPr>
            <a:endParaRPr lang="el-GR" dirty="0"/>
          </a:p>
          <a:p>
            <a:pPr marL="514350" indent="-514350">
              <a:buFont typeface="+mj-lt"/>
              <a:buAutoNum type="romanUcPeriod" startAt="3"/>
            </a:pPr>
            <a:r>
              <a:rPr lang="el-GR" sz="2000" b="1" dirty="0" smtClean="0"/>
              <a:t>αντανακλαστικές </a:t>
            </a:r>
            <a:r>
              <a:rPr lang="el-GR" sz="2000" dirty="0" smtClean="0"/>
              <a:t>επιληπτικές κρίσεις</a:t>
            </a:r>
          </a:p>
          <a:p>
            <a:endParaRPr lang="el-GR" sz="300" dirty="0" smtClean="0"/>
          </a:p>
          <a:p>
            <a:pPr marL="855662" indent="-342900">
              <a:buFont typeface="Wingdings" panose="05000000000000000000" pitchFamily="2" charset="2"/>
              <a:buChar char="ü"/>
              <a:tabLst>
                <a:tab pos="625475" algn="l"/>
                <a:tab pos="850900" algn="l"/>
              </a:tabLst>
            </a:pPr>
            <a:r>
              <a:rPr lang="el-GR" sz="2000" i="1" dirty="0" smtClean="0"/>
              <a:t>επίδραση συγκεκριμένου </a:t>
            </a:r>
            <a:r>
              <a:rPr lang="el-GR" sz="2000" i="1" dirty="0" err="1" smtClean="0"/>
              <a:t>εκλυτικού</a:t>
            </a:r>
            <a:r>
              <a:rPr lang="el-GR" sz="2000" i="1" dirty="0" smtClean="0"/>
              <a:t> αιτίου, π.χ. λάμψεις</a:t>
            </a:r>
          </a:p>
          <a:p>
            <a:pPr marL="285750" indent="-285750">
              <a:buFontTx/>
              <a:buChar char="-"/>
            </a:pPr>
            <a:endParaRPr lang="el-GR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6891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88190" y="247322"/>
            <a:ext cx="6667612" cy="1142999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l-GR" sz="3600" b="1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Αίτια ευκαιριακών </a:t>
            </a:r>
            <a:r>
              <a:rPr lang="el-GR" sz="3100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επιληπτικών  κρίσεων </a:t>
            </a:r>
            <a:r>
              <a:rPr lang="en-GB" dirty="0" smtClean="0">
                <a:solidFill>
                  <a:srgbClr val="000090"/>
                </a:solidFill>
                <a:latin typeface="Comic Sans MS"/>
                <a:cs typeface="Comic Sans MS"/>
              </a:rPr>
              <a:t/>
            </a:r>
            <a:br>
              <a:rPr lang="en-GB" dirty="0" smtClean="0">
                <a:solidFill>
                  <a:srgbClr val="000090"/>
                </a:solidFill>
                <a:latin typeface="Comic Sans MS"/>
                <a:cs typeface="Comic Sans MS"/>
              </a:rPr>
            </a:br>
            <a:endParaRPr lang="en-GB" sz="2000" dirty="0">
              <a:solidFill>
                <a:srgbClr val="03BDB9"/>
              </a:solidFill>
              <a:latin typeface="Comic Sans MS"/>
              <a:cs typeface="Comic Sans MS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1127" y="1605518"/>
            <a:ext cx="630658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33CCCC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503238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l-GR" sz="20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πυρετός</a:t>
            </a:r>
          </a:p>
          <a:p>
            <a:pPr marL="914400" indent="-503238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l-GR" sz="2000" b="1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υποξία</a:t>
            </a:r>
            <a:endParaRPr lang="el-GR" sz="2000" b="1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914400" indent="-503238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l-GR" sz="20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υπογλυκαιμία</a:t>
            </a:r>
          </a:p>
          <a:p>
            <a:pPr marL="914400" indent="-503238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l-GR" sz="20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υπασβεστιαιμία</a:t>
            </a:r>
            <a:endParaRPr lang="el-GR" sz="200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914400" indent="-503238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l-GR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ηλεκτρολυτικές διαταραχές</a:t>
            </a:r>
          </a:p>
          <a:p>
            <a:pPr marL="914400" indent="-503238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l-GR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σύμφυτες διαταραχές μεταβολισμού</a:t>
            </a:r>
          </a:p>
          <a:p>
            <a:pPr marL="914400" indent="-503238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l-GR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τραύμα  ΚΝΣ</a:t>
            </a:r>
          </a:p>
          <a:p>
            <a:pPr marL="914400" indent="-503238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l-GR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λοίμωξη ΚΝΣ</a:t>
            </a:r>
          </a:p>
          <a:p>
            <a:pPr marL="914400" indent="-503238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l-GR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νεφρική ανεπάρκεια</a:t>
            </a:r>
          </a:p>
          <a:p>
            <a:pPr marL="914400" indent="-503238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l-GR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ηπατική ανεπάρκεια</a:t>
            </a:r>
          </a:p>
          <a:p>
            <a:pPr marL="914400" indent="-503238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l-GR" sz="20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πορφυρία</a:t>
            </a:r>
            <a:endParaRPr lang="el-GR" sz="200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914400" indent="-503238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l-GR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φάρμακα </a:t>
            </a:r>
            <a:r>
              <a:rPr lang="el-GR" sz="2000" dirty="0">
                <a:solidFill>
                  <a:schemeClr val="tx1"/>
                </a:solidFill>
                <a:latin typeface="+mn-lt"/>
                <a:cs typeface="Arial" pitchFamily="34" charset="0"/>
              </a:rPr>
              <a:t>(στέρηση </a:t>
            </a:r>
            <a:r>
              <a:rPr lang="el-GR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φαρμάκων)</a:t>
            </a:r>
          </a:p>
          <a:p>
            <a:pPr marL="914400" indent="-503238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l-GR" sz="2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τοξίνες</a:t>
            </a:r>
          </a:p>
          <a:p>
            <a:pPr marL="41148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l-GR" sz="2400" dirty="0">
              <a:latin typeface="Comic Sans MS" pitchFamily="66" charset="0"/>
            </a:endParaRPr>
          </a:p>
        </p:txBody>
      </p:sp>
      <p:pic>
        <p:nvPicPr>
          <p:cNvPr id="4098" name="Picture 2" descr="Image result for acute symptomatic seizure clipart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624372"/>
            <a:ext cx="4251909" cy="559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197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22054" y="503746"/>
            <a:ext cx="5687270" cy="11429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b="1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Είδη </a:t>
            </a:r>
            <a:r>
              <a:rPr lang="el-GR" dirty="0" smtClean="0">
                <a:solidFill>
                  <a:srgbClr val="000090"/>
                </a:solidFill>
                <a:latin typeface="Calibri" pitchFamily="34" charset="0"/>
                <a:cs typeface="Comic Sans MS"/>
              </a:rPr>
              <a:t>επιληπτικών κρίσεων </a:t>
            </a:r>
            <a:r>
              <a:rPr lang="en-GB" dirty="0" smtClean="0">
                <a:solidFill>
                  <a:srgbClr val="000090"/>
                </a:solidFill>
                <a:latin typeface="Comic Sans MS"/>
                <a:cs typeface="Comic Sans MS"/>
              </a:rPr>
              <a:t/>
            </a:r>
            <a:br>
              <a:rPr lang="en-GB" dirty="0" smtClean="0">
                <a:solidFill>
                  <a:srgbClr val="000090"/>
                </a:solidFill>
                <a:latin typeface="Comic Sans MS"/>
                <a:cs typeface="Comic Sans MS"/>
              </a:rPr>
            </a:br>
            <a:endParaRPr lang="en-GB" sz="2000" dirty="0">
              <a:solidFill>
                <a:srgbClr val="03BDB9"/>
              </a:solidFill>
              <a:latin typeface="Comic Sans MS"/>
              <a:cs typeface="Comic Sans MS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Image result for seizure typ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076"/>
          <a:stretch/>
        </p:blipFill>
        <p:spPr bwMode="auto">
          <a:xfrm>
            <a:off x="183427" y="1646745"/>
            <a:ext cx="8960573" cy="448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859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6987707" y="4629"/>
            <a:ext cx="2161056" cy="242693"/>
          </a:xfrm>
          <a:prstGeom prst="rect">
            <a:avLst/>
          </a:prstGeom>
          <a:solidFill>
            <a:srgbClr val="03B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Ορθογώνιο 5"/>
          <p:cNvSpPr/>
          <p:nvPr/>
        </p:nvSpPr>
        <p:spPr>
          <a:xfrm>
            <a:off x="0" y="0"/>
            <a:ext cx="6987707" cy="24732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aristotle university of thessaloniki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0" b="24910"/>
          <a:stretch/>
        </p:blipFill>
        <p:spPr bwMode="auto">
          <a:xfrm>
            <a:off x="6672585" y="247321"/>
            <a:ext cx="2471415" cy="8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/>
          <p:cNvCxnSpPr/>
          <p:nvPr/>
        </p:nvCxnSpPr>
        <p:spPr>
          <a:xfrm>
            <a:off x="188190" y="247322"/>
            <a:ext cx="0" cy="6610678"/>
          </a:xfrm>
          <a:prstGeom prst="line">
            <a:avLst/>
          </a:prstGeom>
          <a:ln>
            <a:solidFill>
              <a:srgbClr val="03B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ΟΛΟΙ ΟΙ ΤΥΠΟΙ ΣΠΑΣΜΩΝ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04825" y="1143000"/>
            <a:ext cx="81343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441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5858</TotalTime>
  <Words>1670</Words>
  <Application>Microsoft Office PowerPoint</Application>
  <PresentationFormat>Προβολή στην οθόνη (4:3)</PresentationFormat>
  <Paragraphs>291</Paragraphs>
  <Slides>52</Slides>
  <Notes>5</Notes>
  <HiddenSlides>0</HiddenSlides>
  <MMClips>2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52</vt:i4>
      </vt:variant>
    </vt:vector>
  </HeadingPairs>
  <TitlesOfParts>
    <vt:vector size="53" baseType="lpstr">
      <vt:lpstr>Office Theme</vt:lpstr>
      <vt:lpstr> Σπασμοί της παιδικής ηλικίας </vt:lpstr>
      <vt:lpstr>Εισαγωγή</vt:lpstr>
      <vt:lpstr>Τί θα μάθουμε...</vt:lpstr>
      <vt:lpstr>Επιληπτική κρίση</vt:lpstr>
      <vt:lpstr>Α΄. Επιληπτικές κρίσεις στην παιδική ηλικία</vt:lpstr>
      <vt:lpstr>Είδη επιληπτικών κρίσεων  </vt:lpstr>
      <vt:lpstr>Αίτια ευκαιριακών επιληπτικών  κρίσεων  </vt:lpstr>
      <vt:lpstr>Είδη επιληπτικών κρίσεων  </vt:lpstr>
      <vt:lpstr>Διαφάνεια 9</vt:lpstr>
      <vt:lpstr>Πυρετικοί σπασμοί</vt:lpstr>
      <vt:lpstr>Πυρετικοί σπασμοί</vt:lpstr>
      <vt:lpstr>Πυρετικοί σπασμοί</vt:lpstr>
      <vt:lpstr>Πυρετικοί σπασμοί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Άμεση αντιμετώπιση σε επιληπτική κρίση</vt:lpstr>
      <vt:lpstr>Άμεση αντιμετώπιση σε επιληπτική κρίση</vt:lpstr>
      <vt:lpstr>Γ. Status epilepticus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Επείγουσα αντιμετώπιση SE</vt:lpstr>
      <vt:lpstr>Επείγουσα αντιμετώπιση SE</vt:lpstr>
      <vt:lpstr>Στάδια SE</vt:lpstr>
      <vt:lpstr>Διαφάνεια 39</vt:lpstr>
      <vt:lpstr>Διαφάνεια 40</vt:lpstr>
      <vt:lpstr>Status epilepticus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Ερωτήσεις ?</vt:lpstr>
      <vt:lpstr>Επιληπτική δραστηριότητα</vt:lpstr>
      <vt:lpstr>Είδη επιληπτικών κρίσεων  </vt:lpstr>
    </vt:vector>
  </TitlesOfParts>
  <Company>Puppie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</dc:title>
  <dc:creator>Πόπη Δραγούμη</dc:creator>
  <cp:lastModifiedBy>User</cp:lastModifiedBy>
  <cp:revision>450</cp:revision>
  <dcterms:created xsi:type="dcterms:W3CDTF">2014-10-30T04:28:19Z</dcterms:created>
  <dcterms:modified xsi:type="dcterms:W3CDTF">2018-09-29T12:40:11Z</dcterms:modified>
</cp:coreProperties>
</file>